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4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47F6A-5D5F-4D78-AC50-7D20CFC853F2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5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20E19-E86E-4217-838F-8A6CB0D1356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AC7DE-0E91-4044-A554-5F9C3669552B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7624-5BC5-47A5-9817-6AA05F83131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41DE-E4FB-4CBD-ACA2-2B0A72275453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EA203-825B-4278-94E9-FD0DB72AC45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46A21-84E5-4644-B4DE-09DA143B00C2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5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7D5B2-CF94-48CB-9F49-2389980B2E4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655A0-AD68-4463-A353-A909BDEE71C9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8BBB0-DE00-48A8-B7D4-8592101A5A8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F1898-22C1-4479-8637-02345DA5F277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6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1C27E-897A-4906-9D64-252A753CB96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2C489-DEB5-4134-92E7-B44332ECD4A7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8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E5F6D-A9FC-40E2-9D54-8E26EC416C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347DE-68D7-4798-88A5-07148FB0A403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4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6758E-5D91-490F-A8A3-FFB48BF27F1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B0797-809A-4514-B7A6-D406AA6ACBA4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3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C7E7F-110D-440A-84F5-C2E874EEAC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B3CC5-3B56-48C6-8A7E-31D0B204149B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6" name="Élőláb hely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23E7F-8891-414E-8413-E22335C5967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 sarkán kerekítve levágott téglalap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erékszögű háromszög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zabadkézi sokszög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9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44AC9-FE93-44ED-8784-50D460802A29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1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C7D7A-2198-4AF7-B3E9-89F00109132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Cím hely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  <a:endParaRPr lang="en-US" smtClean="0"/>
          </a:p>
        </p:txBody>
      </p:sp>
      <p:sp>
        <p:nvSpPr>
          <p:cNvPr id="1029" name="Szöveg hely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80B8AE-9833-4F3E-B711-387FEB52F47E}" type="datetimeFigureOut">
              <a:rPr lang="hu-HU"/>
              <a:pPr>
                <a:defRPr/>
              </a:pPr>
              <a:t>2016.02.18.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6367D5-F016-441A-A1E4-3C8AF4EBAA2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grpSp>
        <p:nvGrpSpPr>
          <p:cNvPr id="1033" name="Csoportba foglalás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9" r:id="rId2"/>
    <p:sldLayoutId id="2147483698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9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41459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Felelősségtan </a:t>
            </a:r>
            <a:br>
              <a:rPr lang="hu-HU" dirty="0" smtClean="0"/>
            </a:br>
            <a:r>
              <a:rPr lang="hu-HU" dirty="0" smtClean="0"/>
              <a:t>2. előadás</a:t>
            </a:r>
            <a:endParaRPr lang="hu-HU" dirty="0"/>
          </a:p>
        </p:txBody>
      </p:sp>
      <p:sp>
        <p:nvSpPr>
          <p:cNvPr id="5123" name="Alcím 2"/>
          <p:cNvSpPr>
            <a:spLocks noGrp="1"/>
          </p:cNvSpPr>
          <p:nvPr>
            <p:ph type="subTitle" idx="1"/>
          </p:nvPr>
        </p:nvSpPr>
        <p:spPr>
          <a:xfrm>
            <a:off x="533400" y="4000500"/>
            <a:ext cx="7854950" cy="981075"/>
          </a:xfrm>
        </p:spPr>
        <p:txBody>
          <a:bodyPr/>
          <a:lstStyle/>
          <a:p>
            <a:pPr marR="0" eaLnBrk="1" hangingPunct="1"/>
            <a:r>
              <a:rPr lang="hu-HU" smtClean="0"/>
              <a:t>2016. február 15.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792163"/>
          </a:xfrm>
        </p:spPr>
        <p:txBody>
          <a:bodyPr/>
          <a:lstStyle/>
          <a:p>
            <a:pPr eaLnBrk="1" hangingPunct="1"/>
            <a:r>
              <a:rPr lang="hu-HU" smtClean="0"/>
              <a:t>Az adekvát kauzalitás tana</a:t>
            </a: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895850"/>
          </a:xfrm>
        </p:spPr>
        <p:txBody>
          <a:bodyPr/>
          <a:lstStyle/>
          <a:p>
            <a:pPr eaLnBrk="1" hangingPunct="1"/>
            <a:r>
              <a:rPr lang="hu-HU" smtClean="0"/>
              <a:t>az adekvát kauzalitás tana: </a:t>
            </a:r>
          </a:p>
          <a:p>
            <a:pPr eaLnBrk="1" hangingPunct="1"/>
            <a:r>
              <a:rPr lang="hu-HU" smtClean="0"/>
              <a:t>a prevenció elve alapján meddig érhet a polgári jogi felelősségrevonás határa. </a:t>
            </a:r>
          </a:p>
          <a:p>
            <a:pPr eaLnBrk="1" hangingPunct="1"/>
            <a:r>
              <a:rPr lang="hu-HU" smtClean="0"/>
              <a:t>A károkozó csak azon károkért vonható felelősségre, amely magatartásának rendszerinti következménye, amely egy adott károkozó magatartás szokásos következményeként várható. </a:t>
            </a:r>
          </a:p>
          <a:p>
            <a:pPr lvl="1" eaLnBrk="1" hangingPunct="1"/>
            <a:r>
              <a:rPr lang="hu-HU" smtClean="0"/>
              <a:t>az általános élettapasztalat</a:t>
            </a:r>
          </a:p>
          <a:p>
            <a:pPr lvl="1" eaLnBrk="1" hangingPunct="1"/>
            <a:r>
              <a:rPr lang="hu-HU" smtClean="0"/>
              <a:t>szokásos rendszerinti következmény</a:t>
            </a:r>
          </a:p>
          <a:p>
            <a:pPr lvl="1" eaLnBrk="1" hangingPunct="1"/>
            <a:r>
              <a:rPr lang="hu-HU" smtClean="0"/>
              <a:t>tipikus, életszerű következmény</a:t>
            </a:r>
          </a:p>
          <a:p>
            <a:pPr lvl="1" eaLnBrk="1" hangingPunct="1"/>
            <a:r>
              <a:rPr lang="hu-HU" smtClean="0"/>
              <a:t>az okok közötti szerves összefüggés</a:t>
            </a:r>
          </a:p>
          <a:p>
            <a:pPr eaLnBrk="1" hangingPunct="1"/>
            <a:endParaRPr lang="hu-HU" smtClean="0"/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Speciális kérdések</a:t>
            </a:r>
            <a:endParaRPr lang="hu-HU" dirty="0"/>
          </a:p>
        </p:txBody>
      </p:sp>
      <p:sp>
        <p:nvSpPr>
          <p:cNvPr id="15363" name="Tartalom helye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824412"/>
          </a:xfrm>
        </p:spPr>
        <p:txBody>
          <a:bodyPr/>
          <a:lstStyle/>
          <a:p>
            <a:pPr eaLnBrk="1" hangingPunct="1"/>
            <a:r>
              <a:rPr lang="hu-HU" smtClean="0"/>
              <a:t>Előreláthatósági klauzula (6:521.§)</a:t>
            </a:r>
          </a:p>
          <a:p>
            <a:pPr eaLnBrk="1" hangingPunct="1"/>
            <a:r>
              <a:rPr lang="hu-HU" smtClean="0"/>
              <a:t>károsult érzékenysége (lappangó cukor betegség a baleset hatására kialakult, rendellenesen vékony koponyacsont)</a:t>
            </a:r>
          </a:p>
          <a:p>
            <a:pPr eaLnBrk="1" hangingPunct="1"/>
            <a:r>
              <a:rPr lang="hu-HU" smtClean="0"/>
              <a:t>osztott okozatosság: több kár-ok együttes megléte: A több okból bekövetkezett kár megtérítése iránti igény elbírálása során a különböző kár-okok közrehatását vizsgálni kell BH2010. 64.</a:t>
            </a:r>
          </a:p>
          <a:p>
            <a:pPr eaLnBrk="1" hangingPunct="1"/>
            <a:r>
              <a:rPr lang="hu-HU" smtClean="0"/>
              <a:t>hipotetikus okozatosság  és elragadott okozatosság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A megindult oksági folyamatot egy külső ok félbeszakítja, más „vágányra” tereli</a:t>
            </a:r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52488"/>
          </a:xfrm>
        </p:spPr>
        <p:txBody>
          <a:bodyPr/>
          <a:lstStyle/>
          <a:p>
            <a:pPr eaLnBrk="1" hangingPunct="1"/>
            <a:r>
              <a:rPr lang="hu-HU" smtClean="0"/>
              <a:t>Felróhatóság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Az adott helyzetben általában elvárható magatartás hiánya felróhatóságot eredményez.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1:4.§ Ha e törvény eltérő követelményt nem támaszt, a polgári jogi viszonyokban úgy kell eljárni, ahogy az az adott helyzetben általában elvárható.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hu-H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Úgy járt el, ahogy    - szubjektív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az adott helyzetben    - némiképp </a:t>
            </a:r>
            <a:r>
              <a:rPr lang="hu-HU" dirty="0" err="1" smtClean="0"/>
              <a:t>relativizál</a:t>
            </a:r>
            <a:r>
              <a:rPr lang="hu-HU" dirty="0" smtClean="0"/>
              <a:t>: nem bármely körülmény közepette támasztott abszolút mérce: konkrét tevékenység, konkrét szituáció és a  károkozó magatartás környezete értékelt. (pl. szakmai szabályok, fokozott gondosság)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általában elvárható     - objektív elem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95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Vétőképesség </a:t>
            </a:r>
            <a:endParaRPr lang="hu-HU" dirty="0"/>
          </a:p>
        </p:txBody>
      </p:sp>
      <p:sp>
        <p:nvSpPr>
          <p:cNvPr id="1741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smtClean="0"/>
              <a:t>Akinek belátási képessége oly mértékben korlátozott, hogy a károkozással kapcsolatos magatartása következményeit nem képes felmérni, nem felel az általa okozott kárért. – vétőképtelen (6:544.§)</a:t>
            </a:r>
          </a:p>
          <a:p>
            <a:pPr eaLnBrk="1" hangingPunct="1"/>
            <a:r>
              <a:rPr lang="hu-HU" smtClean="0"/>
              <a:t>Nincs konkrét életkori határ , de 11.-12. életévben a bíróság rendszerint megállapítja.</a:t>
            </a:r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/>
          <a:lstStyle/>
          <a:p>
            <a:pPr eaLnBrk="1" hangingPunct="1"/>
            <a:r>
              <a:rPr lang="hu-HU" sz="4000" smtClean="0"/>
              <a:t>Kártérítési felelősség közös szabályai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752975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Kár megtérítésének szabályai (módja, mértéke, esedékessége)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Felelősségcsökkentő méltányosság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A bíróság különös méltánylást érdemlő körülmények fennállása esetén a kártérítés mértékét a teljes kárnál alacsonyabb összegben is meghatározhatja.(6:522.§ (4) bek.)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Károsodás veszélye (6:523.§)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Károsodás veszélye esetén a veszélyeztetett kérheti a bíróságtól, hogy azt, aki a veszélyt előidézte, az eset körülményeihez képest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i="1" dirty="0" smtClean="0"/>
              <a:t>a) </a:t>
            </a:r>
            <a:r>
              <a:rPr lang="hu-HU" dirty="0" smtClean="0"/>
              <a:t>tiltsa el a veszélyeztető magatartástól;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i="1" dirty="0" smtClean="0"/>
              <a:t>b) </a:t>
            </a:r>
            <a:r>
              <a:rPr lang="hu-HU" dirty="0" smtClean="0"/>
              <a:t>kötelezze a kár megelőzéséhez szükséges intézkedések megtételére;</a:t>
            </a:r>
          </a:p>
          <a:p>
            <a:pPr marL="274320" indent="-274320" eaLnBrk="1" fontAlgn="t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i="1" dirty="0" smtClean="0"/>
              <a:t>c) </a:t>
            </a:r>
            <a:r>
              <a:rPr lang="hu-HU" dirty="0" smtClean="0"/>
              <a:t>kötelezze megfelelő biztosíték adására.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081088"/>
          </a:xfrm>
        </p:spPr>
        <p:txBody>
          <a:bodyPr/>
          <a:lstStyle/>
          <a:p>
            <a:pPr eaLnBrk="1" hangingPunct="1"/>
            <a:r>
              <a:rPr lang="hu-HU" sz="4000" smtClean="0"/>
              <a:t>Kártérítési felelősség közös szabályai: többek közös károkozása 6:524.§</a:t>
            </a:r>
            <a:endParaRPr lang="hu-HU" sz="3600" smtClean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395787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Külső jogviszony: Egyetemlegesség  - - Osztott kötelem: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A bíróság mellőzheti az egyetemleges felelősség alkalmazását, ha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 a károsult a kár bekövetkeztében maga is közrehatott,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vagy ha az rendkívüli méltánylást érdemlő körülmények fennállása miatt indokolt.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hu-HU" dirty="0" smtClean="0"/>
              <a:t>Osztott kötelem esetében az arány illetve egyetemlegesség esetén belső viszony elszámolási arány: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magatartásuk felróhatósága arányában,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 ha ez nem megállapítható, közrehatásuk arányában marasztalja.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Ha a közrehatás arányát sem lehet megállapítani, a bíróság a károkozókat egyenlő arányban marasztalja.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4000" smtClean="0"/>
              <a:t>Kártérítési felelősség közös szabályai: többek közös károkozása</a:t>
            </a:r>
            <a:endParaRPr lang="hu-HU" sz="3600" smtClean="0"/>
          </a:p>
        </p:txBody>
      </p:sp>
      <p:sp>
        <p:nvSpPr>
          <p:cNvPr id="2048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hu-HU" smtClean="0"/>
              <a:t>Szintén egyidejű többalanyúságot teremt: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Versengő vagy kumulatív okozatosság  és az alternatív okozatosság:</a:t>
            </a:r>
          </a:p>
          <a:p>
            <a:pPr eaLnBrk="1" hangingPunct="1"/>
            <a:r>
              <a:rPr lang="hu-HU" smtClean="0"/>
              <a:t>A többek közös károkozásának szabályait kell alkalmazni abban az esetben is,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ha a kárt </a:t>
            </a:r>
            <a:r>
              <a:rPr lang="hu-HU" u="sng" smtClean="0"/>
              <a:t>több, egyidejűleg kifejtett </a:t>
            </a:r>
            <a:r>
              <a:rPr lang="hu-HU" smtClean="0"/>
              <a:t>magatartás közül </a:t>
            </a:r>
            <a:r>
              <a:rPr lang="hu-HU" u="sng" smtClean="0"/>
              <a:t>bármelyik önmagában is </a:t>
            </a:r>
            <a:r>
              <a:rPr lang="hu-HU" smtClean="0"/>
              <a:t>előidézte volna,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vagy </a:t>
            </a:r>
            <a:r>
              <a:rPr lang="hu-HU" u="sng" smtClean="0"/>
              <a:t>nem állapítható meg, hogy</a:t>
            </a:r>
            <a:r>
              <a:rPr lang="hu-HU" smtClean="0"/>
              <a:t> a kárt </a:t>
            </a:r>
            <a:r>
              <a:rPr lang="hu-HU" u="sng" smtClean="0"/>
              <a:t>melyik</a:t>
            </a:r>
            <a:r>
              <a:rPr lang="hu-HU" smtClean="0"/>
              <a:t> magatartás okozta.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563"/>
          </a:xfrm>
        </p:spPr>
        <p:txBody>
          <a:bodyPr/>
          <a:lstStyle/>
          <a:p>
            <a:pPr eaLnBrk="1" hangingPunct="1"/>
            <a:r>
              <a:rPr lang="hu-HU" sz="4000" smtClean="0"/>
              <a:t>Károsulti közrehatás értékelése 6:525.§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840287"/>
          </a:xfrm>
        </p:spPr>
        <p:txBody>
          <a:bodyPr>
            <a:normAutofit fontScale="775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hu-HU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Önhiba jogi relevanciája: (bennható önfelelősségi alap, ami ütközik az idegen felelősségi alappal). Részben vagy egészben kisodorja a tényállást a kárfelelősség köréből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A károsulti magatartással összefüggésben keletkezett kár : levonás vagy arányosítás? Hogyan mérendő össze az idegen és a saját érdekkörben tanúsított magatartás elvárhatósági szintje?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Veszélyes üzem esetében: speciális szabály: a tevékenység fokozottan veszélyes jellegét az üzembentartó terhére kell értékelni a kármegosztáskor.(6:537.§)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hu-HU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Kárkötelmi jogviszonyban a károsultat terhelő kötelezettségek: a kármegelőzés, a kárelhárítás és a kárenyhítés. E kötelezettségek felróható megszegése: károkozó (részbeni) mentesülése.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Dogmatikailag helytelen a kármegosztás  körében az elhunyt hozzátartozó közrehatásának „betudása” (így BH </a:t>
            </a:r>
            <a:r>
              <a:rPr lang="hu-HU" sz="2900" dirty="0" smtClean="0"/>
              <a:t>2012:155.</a:t>
            </a:r>
            <a:r>
              <a:rPr lang="hu-HU" dirty="0" smtClean="0"/>
              <a:t>) . Helyes döntés: </a:t>
            </a:r>
            <a:r>
              <a:rPr lang="hu-HU" sz="2300" dirty="0" smtClean="0"/>
              <a:t>ÍH 168/2012.(Kúria) , ÍH 105/2015. (Szegedi Ítélőtábla)</a:t>
            </a:r>
            <a:endParaRPr lang="hu-HU" sz="22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/>
          <a:lstStyle/>
          <a:p>
            <a:pPr eaLnBrk="1" hangingPunct="1"/>
            <a:r>
              <a:rPr lang="hu-HU" sz="4400" smtClean="0"/>
              <a:t>Károsulti közrehatás értékelése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6:525. § [Károsulti közrehatás]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(1) A károsultat kármegelőzési, kárelhárítási és kárenyhítési kötelezettség terheli. Az e kötelezettségek felróható megszegése miatt keletkezett kárt a károkozó nem köteles megtéríteni.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(2) A károkozó és a károsult között a kárt magatartásuk </a:t>
            </a:r>
            <a:r>
              <a:rPr lang="hu-HU" u="sng" dirty="0" smtClean="0"/>
              <a:t>felróhatósága arányában</a:t>
            </a:r>
            <a:r>
              <a:rPr lang="hu-HU" dirty="0" smtClean="0"/>
              <a:t>, ha ez nem megállapítható, </a:t>
            </a:r>
            <a:r>
              <a:rPr lang="hu-HU" u="sng" dirty="0" smtClean="0"/>
              <a:t>közrehatásuk arányában </a:t>
            </a:r>
            <a:r>
              <a:rPr lang="hu-HU" dirty="0" smtClean="0"/>
              <a:t>kell megosztani. Ha a közrehatás arányát sem lehet megállapítani, a kárt a károkozó és a károsult között </a:t>
            </a:r>
            <a:r>
              <a:rPr lang="hu-HU" u="sng" dirty="0" smtClean="0"/>
              <a:t>egyenlő arányban</a:t>
            </a:r>
            <a:r>
              <a:rPr lang="hu-HU" dirty="0" smtClean="0"/>
              <a:t>  kell megosztani. </a:t>
            </a:r>
            <a:r>
              <a:rPr lang="hu-HU" i="1" dirty="0" smtClean="0"/>
              <a:t>(kárfelezés)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(3) A károsult terhére esik mindazok mulasztása, akiknek magatartásáért felelős.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4000" smtClean="0"/>
              <a:t>A károkozásért való felelősség korlátozása és kizárása (6:526.§)</a:t>
            </a:r>
          </a:p>
        </p:txBody>
      </p:sp>
      <p:sp>
        <p:nvSpPr>
          <p:cNvPr id="2355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t" hangingPunct="1"/>
            <a:endParaRPr lang="hu-HU" smtClean="0"/>
          </a:p>
          <a:p>
            <a:pPr eaLnBrk="1" fontAlgn="t" hangingPunct="1">
              <a:buFont typeface="Wingdings 2" pitchFamily="18" charset="2"/>
              <a:buNone/>
            </a:pPr>
            <a:r>
              <a:rPr lang="hu-HU" smtClean="0"/>
              <a:t>A szándékosan okozott, </a:t>
            </a:r>
          </a:p>
          <a:p>
            <a:pPr eaLnBrk="1" fontAlgn="t" hangingPunct="1">
              <a:buFont typeface="Wingdings 2" pitchFamily="18" charset="2"/>
              <a:buNone/>
            </a:pPr>
            <a:r>
              <a:rPr lang="hu-HU" smtClean="0"/>
              <a:t>továbbá az emberi életet, testi épséget vagy egészséget megkárosító károkozásért való felelősséget korlátozó vagy kizáró szerződési kikötés semmis.</a:t>
            </a:r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75"/>
          </a:xfrm>
        </p:spPr>
        <p:txBody>
          <a:bodyPr/>
          <a:lstStyle/>
          <a:p>
            <a:pPr eaLnBrk="1" hangingPunct="1"/>
            <a:r>
              <a:rPr lang="hu-HU" sz="3600" b="1" smtClean="0"/>
              <a:t>A kártérítési felelősség általános szabálya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538662"/>
          </a:xfrm>
        </p:spPr>
        <p:txBody>
          <a:bodyPr/>
          <a:lstStyle/>
          <a:p>
            <a:pPr eaLnBrk="1" hangingPunct="1"/>
            <a:r>
              <a:rPr lang="hu-HU" smtClean="0"/>
              <a:t>Ptk. 6:519.§-a alapján aki másnak jogellenesen kárt okoz, köteles azt megtéríteni. Mentesül a felelősség alól a károkozó, ha bizonyítja, hogy magatartása nem volt felróható.</a:t>
            </a:r>
          </a:p>
          <a:p>
            <a:pPr eaLnBrk="1" hangingPunct="1"/>
            <a:r>
              <a:rPr lang="hu-HU" b="1" smtClean="0"/>
              <a:t>A kártérítési felelősség feltételei tehát:</a:t>
            </a:r>
            <a:endParaRPr lang="hu-HU" smtClean="0"/>
          </a:p>
          <a:p>
            <a:pPr eaLnBrk="1" hangingPunct="1">
              <a:buFont typeface="Wingdings 2" pitchFamily="18" charset="2"/>
              <a:buNone/>
            </a:pPr>
            <a:r>
              <a:rPr lang="hu-HU" b="1" smtClean="0"/>
              <a:t>-  jogellenes magatartás</a:t>
            </a:r>
            <a:endParaRPr lang="hu-HU" smtClean="0"/>
          </a:p>
          <a:p>
            <a:pPr eaLnBrk="1" hangingPunct="1">
              <a:buFont typeface="Wingdings 2" pitchFamily="18" charset="2"/>
              <a:buNone/>
            </a:pPr>
            <a:r>
              <a:rPr lang="hu-HU" b="1" smtClean="0"/>
              <a:t>-  kár</a:t>
            </a:r>
            <a:endParaRPr lang="hu-HU" smtClean="0"/>
          </a:p>
          <a:p>
            <a:pPr eaLnBrk="1" hangingPunct="1">
              <a:buFont typeface="Wingdings 2" pitchFamily="18" charset="2"/>
              <a:buNone/>
            </a:pPr>
            <a:r>
              <a:rPr lang="hu-HU" b="1" smtClean="0"/>
              <a:t>- okozati összefüggés</a:t>
            </a:r>
            <a:endParaRPr lang="hu-HU" smtClean="0"/>
          </a:p>
          <a:p>
            <a:pPr eaLnBrk="1" hangingPunct="1">
              <a:buFontTx/>
              <a:buChar char="-"/>
            </a:pPr>
            <a:r>
              <a:rPr lang="hu-HU" b="1" smtClean="0"/>
              <a:t>felróhatóság</a:t>
            </a:r>
          </a:p>
          <a:p>
            <a:pPr eaLnBrk="1" hangingPunct="1">
              <a:buFontTx/>
              <a:buChar char="-"/>
            </a:pPr>
            <a:r>
              <a:rPr lang="hu-HU" smtClean="0"/>
              <a:t>Bizonyítási teher: kit sújt a bizonyítás sikertelensége?</a:t>
            </a:r>
          </a:p>
          <a:p>
            <a:pPr eaLnBrk="1" hangingPunct="1">
              <a:buFont typeface="Wingdings 2" pitchFamily="18" charset="2"/>
              <a:buNone/>
            </a:pPr>
            <a:endParaRPr lang="hu-H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95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Károkozó magatartás</a:t>
            </a:r>
            <a:endParaRPr 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500063" y="1714500"/>
            <a:ext cx="8229600" cy="4389438"/>
          </a:xfrm>
        </p:spPr>
        <p:txBody>
          <a:bodyPr/>
          <a:lstStyle/>
          <a:p>
            <a:pPr eaLnBrk="1" hangingPunct="1"/>
            <a:r>
              <a:rPr lang="hu-HU" smtClean="0"/>
              <a:t>Tevőleges tipikusan, de mulasztásban is állhat</a:t>
            </a:r>
          </a:p>
          <a:p>
            <a:pPr eaLnBrk="1" hangingPunct="1"/>
            <a:r>
              <a:rPr lang="hu-HU" smtClean="0"/>
              <a:t>Pl. 6:62.§ (5) bek. Tájékoztatási kötelezettség elmulasztása</a:t>
            </a:r>
          </a:p>
          <a:p>
            <a:pPr eaLnBrk="1" hangingPunct="1"/>
            <a:r>
              <a:rPr lang="hu-HU" sz="2000" u="sng" smtClean="0"/>
              <a:t>Pl. Az ingatlan tulajdonosa felel az ingatlanán lévő fa lehullott ága által okozott kárért, ha karbantartási, ellenőrzési kötelezettségének</a:t>
            </a:r>
            <a:r>
              <a:rPr lang="hu-HU" sz="2000" smtClean="0"/>
              <a:t> </a:t>
            </a:r>
            <a:r>
              <a:rPr lang="hu-HU" sz="2000" b="1" smtClean="0"/>
              <a:t>elmulasztása megállapítható</a:t>
            </a:r>
            <a:r>
              <a:rPr lang="hu-HU" sz="2000" smtClean="0"/>
              <a:t>. Az ingatlan tulajdonosát a szomszédos ingatlanról átnyúló ágak tekintetében is terheli az a kötelezettség, hogy megvizsgálásuk alapján megállapítsa, hogy azok balesetveszélyesek-e. BH2010. 213.</a:t>
            </a:r>
          </a:p>
          <a:p>
            <a:pPr eaLnBrk="1" hangingPunct="1">
              <a:buFont typeface="Wingdings 2" pitchFamily="18" charset="2"/>
              <a:buNone/>
            </a:pPr>
            <a:endParaRPr lang="hu-HU" sz="2000" smtClean="0"/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23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Jogellenesség – jogszerű károkozás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681537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err="1" smtClean="0"/>
              <a:t>neminem</a:t>
            </a:r>
            <a:r>
              <a:rPr lang="hu-HU" sz="2400" dirty="0" smtClean="0"/>
              <a:t> </a:t>
            </a:r>
            <a:r>
              <a:rPr lang="hu-HU" sz="2400" dirty="0" err="1" smtClean="0"/>
              <a:t>laedere</a:t>
            </a:r>
            <a:r>
              <a:rPr lang="hu-HU" sz="2400" dirty="0" smtClean="0"/>
              <a:t> parancsa: minden károkozás jogellenes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smtClean="0"/>
              <a:t> a polgári jogi felelősség önállósága, a polgári jogellenesség más jogági jogellenességtől való függetlensége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sz="2400" b="1" smtClean="0"/>
              <a:t>Jogszerű </a:t>
            </a:r>
            <a:r>
              <a:rPr lang="hu-HU" sz="2400" b="1" dirty="0" smtClean="0"/>
              <a:t>a károkozás</a:t>
            </a:r>
            <a:r>
              <a:rPr lang="hu-HU" sz="2400" dirty="0" smtClean="0"/>
              <a:t> az alábbi esetekben: (6</a:t>
            </a:r>
            <a:r>
              <a:rPr lang="hu-HU" sz="2400" smtClean="0"/>
              <a:t>: 520.§)</a:t>
            </a:r>
            <a:endParaRPr lang="hu-HU" sz="24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smtClean="0"/>
              <a:t>1. károsulti beleegyezés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smtClean="0"/>
              <a:t>2. </a:t>
            </a:r>
            <a:r>
              <a:rPr lang="hu-HU" sz="2400" u="sng" dirty="0" smtClean="0"/>
              <a:t>jogtalan</a:t>
            </a:r>
            <a:r>
              <a:rPr lang="hu-HU" sz="2400" dirty="0" smtClean="0"/>
              <a:t> támadás vagy a jogtalan és közvetlen támadásra utaló fenyegetés elhárítása érdekében a támadónak okozta, ha az elhárítással a szükséges mértéket nem lépte túl.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smtClean="0"/>
              <a:t>3. szükséghelyzetben okozta, azzal arányos mértékben; vagy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sz="2400" dirty="0" smtClean="0"/>
              <a:t>4. jogszabály által megengedett magatartással okozta, </a:t>
            </a:r>
            <a:r>
              <a:rPr lang="hu-HU" sz="2400" u="sng" dirty="0" smtClean="0"/>
              <a:t>és</a:t>
            </a:r>
            <a:r>
              <a:rPr lang="hu-HU" sz="2400" dirty="0" smtClean="0"/>
              <a:t> a magatartás más személy jogilag védett érdekét nem sérti, </a:t>
            </a:r>
            <a:r>
              <a:rPr lang="hu-HU" sz="2400" u="sng" dirty="0" smtClean="0"/>
              <a:t>vagy</a:t>
            </a:r>
            <a:r>
              <a:rPr lang="hu-HU" sz="2400" dirty="0" smtClean="0"/>
              <a:t> a jogszabály a károkozót kártalanításra kötelezi.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hu-HU" sz="2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81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/>
              <a:t>Kár bekövetkezése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681537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 polgári jogi kárfelelősség eredményfelelősség, tehát aktiválódásához, a </a:t>
            </a:r>
            <a:r>
              <a:rPr lang="hu-HU" dirty="0" err="1" smtClean="0"/>
              <a:t>felelősségrevonáshoz</a:t>
            </a:r>
            <a:r>
              <a:rPr lang="hu-HU" dirty="0" smtClean="0"/>
              <a:t> </a:t>
            </a:r>
            <a:r>
              <a:rPr lang="hu-HU" dirty="0" err="1" smtClean="0"/>
              <a:t>a</a:t>
            </a:r>
            <a:r>
              <a:rPr lang="hu-HU" dirty="0" smtClean="0"/>
              <a:t> vagyoni hátrány, kár bekövetkezése szinte kivétel nélkül feltétel. A károkozó a károsult teljes kárát köteles megtéríteni. A teljes kártérítés körében a károkozó köteles megtéríteni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a) </a:t>
            </a:r>
            <a:r>
              <a:rPr lang="hu-HU" dirty="0" err="1" smtClean="0"/>
              <a:t>a</a:t>
            </a:r>
            <a:r>
              <a:rPr lang="hu-HU" dirty="0" smtClean="0"/>
              <a:t> károsult vagyonában beállott értékcsökkenést;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b) az elmaradt vagyoni előnyt; és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c) a károsultat ért vagyoni hátrányok kiküszöböléséhez szükséges költségeket.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err="1" smtClean="0"/>
              <a:t>Káronszerzés</a:t>
            </a:r>
            <a:r>
              <a:rPr lang="hu-HU" dirty="0" smtClean="0"/>
              <a:t> tilalma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hu-H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571500"/>
          </a:xfrm>
        </p:spPr>
        <p:txBody>
          <a:bodyPr/>
          <a:lstStyle/>
          <a:p>
            <a:pPr eaLnBrk="1" hangingPunct="1"/>
            <a:r>
              <a:rPr lang="hu-HU" sz="3200" b="1" smtClean="0"/>
              <a:t>A károsult vagyonában beállott értékcsökkenés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681537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Tényleges kár vagy felmerült kár (</a:t>
            </a:r>
            <a:r>
              <a:rPr lang="hu-HU" dirty="0" err="1" smtClean="0"/>
              <a:t>damnum</a:t>
            </a:r>
            <a:r>
              <a:rPr lang="hu-HU" dirty="0" smtClean="0"/>
              <a:t> </a:t>
            </a:r>
            <a:r>
              <a:rPr lang="hu-HU" dirty="0" err="1" smtClean="0"/>
              <a:t>emergens</a:t>
            </a:r>
            <a:r>
              <a:rPr lang="hu-HU" dirty="0" smtClean="0"/>
              <a:t>) amely a vagyontárgy megsemmisülésében, megrongálódásában, elveszésében vagy javíthatatlan megsérülésében. Releváns lehet a dolog fizikai megléte ellenére a rendeltetésszerű használatra alkalmatlanná válása.(teljes kár, de a </a:t>
            </a:r>
            <a:r>
              <a:rPr lang="hu-HU" dirty="0" err="1" smtClean="0"/>
              <a:t>residuum</a:t>
            </a:r>
            <a:r>
              <a:rPr lang="hu-HU" dirty="0" smtClean="0"/>
              <a:t> kiadása)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 megrongálódás vagy megsemmisülés folytán beállt értékcsökkenés megállapításakor a dolog aktuális forgalmi értékéből kell kiindulni. Megoszlanak a vélemények, más szerzők szerint a beszerzési értékből kell kiindulni, mások szerint figyelembe kell venni az amortizációt, az avulást is.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Ptk. 6:534.§</a:t>
            </a:r>
            <a:r>
              <a:rPr lang="hu-HU" dirty="0" err="1" smtClean="0"/>
              <a:t>-ában</a:t>
            </a:r>
            <a:r>
              <a:rPr lang="hu-HU" dirty="0" smtClean="0"/>
              <a:t> meghatározott az ítélethozatal időpontjára jelentősen megváltozott értékviszonyoknak a károsult érdekében való figyelembevételét előíró szabály: Ha a károkozás és az ítélethozatal között az időmúlásra vagy egyéb körülményre tekintettel az értékviszonyokban jelentős változás következett be, a bíróság az </a:t>
            </a:r>
            <a:r>
              <a:rPr lang="hu-HU" u="sng" dirty="0" smtClean="0"/>
              <a:t>okozott kár mértékét az ítélethozatal időpontjában fennállt értékviszonyok szerint</a:t>
            </a:r>
            <a:r>
              <a:rPr lang="hu-HU" dirty="0" smtClean="0"/>
              <a:t> határozhatja meg.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 magyar jogban  a kártérítés nem terjedhet ki  az előszereteti értékre.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/>
          <a:lstStyle/>
          <a:p>
            <a:pPr eaLnBrk="1" hangingPunct="1"/>
            <a:r>
              <a:rPr lang="hu-HU" sz="3600" smtClean="0"/>
              <a:t>Elmaradt vagyoni előny (lucrum cessans)</a:t>
            </a:r>
          </a:p>
        </p:txBody>
      </p:sp>
      <p:sp>
        <p:nvSpPr>
          <p:cNvPr id="11267" name="Tartalom helye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681537"/>
          </a:xfrm>
        </p:spPr>
        <p:txBody>
          <a:bodyPr/>
          <a:lstStyle/>
          <a:p>
            <a:pPr eaLnBrk="1" hangingPunct="1"/>
            <a:r>
              <a:rPr lang="hu-HU" smtClean="0"/>
              <a:t>A károkozó magatartás hatására valamely reálisan elvárható vagyonnövekedés nem következik be, új vagyonelemekkel a károsult vagyonának bővülése elmarad.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Pl. elmaradt jövedelem,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károsult hibájából fogyatékkal született gyermek ápolása folytán jövedelemkiesés,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természetes vagy jogi gyümölcs, egyéb elmaradt jövedelem (bérleti díj, kamat , értékpapírhozadék)</a:t>
            </a:r>
          </a:p>
          <a:p>
            <a:pPr eaLnBrk="1" hangingPunct="1">
              <a:buFont typeface="Wingdings 2" pitchFamily="18" charset="2"/>
              <a:buNone/>
            </a:pPr>
            <a:r>
              <a:rPr lang="hu-HU" smtClean="0"/>
              <a:t>kiesett tartás</a:t>
            </a:r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366838"/>
          </a:xfrm>
        </p:spPr>
        <p:txBody>
          <a:bodyPr/>
          <a:lstStyle/>
          <a:p>
            <a:pPr eaLnBrk="1" hangingPunct="1"/>
            <a:r>
              <a:rPr lang="hu-HU" sz="3200" b="1" smtClean="0"/>
              <a:t>A károsultat ért vagyoni</a:t>
            </a:r>
            <a:br>
              <a:rPr lang="hu-HU" sz="3200" b="1" smtClean="0"/>
            </a:br>
            <a:r>
              <a:rPr lang="hu-HU" sz="3200" b="1" smtClean="0"/>
              <a:t>hátrány kiküszöböléséhez szükséges költségek</a:t>
            </a:r>
          </a:p>
        </p:txBody>
      </p:sp>
      <p:sp>
        <p:nvSpPr>
          <p:cNvPr id="12291" name="Tartalom helye 2"/>
          <p:cNvSpPr>
            <a:spLocks noGrp="1"/>
          </p:cNvSpPr>
          <p:nvPr>
            <p:ph idx="1"/>
          </p:nvPr>
        </p:nvSpPr>
        <p:spPr>
          <a:xfrm>
            <a:off x="457200" y="2500313"/>
            <a:ext cx="8229600" cy="3824287"/>
          </a:xfrm>
        </p:spPr>
        <p:txBody>
          <a:bodyPr/>
          <a:lstStyle/>
          <a:p>
            <a:pPr eaLnBrk="1" hangingPunct="1"/>
            <a:r>
              <a:rPr lang="hu-HU" smtClean="0"/>
              <a:t>károsult döntésén múlik!</a:t>
            </a:r>
          </a:p>
          <a:p>
            <a:pPr eaLnBrk="1" hangingPunct="1"/>
            <a:r>
              <a:rPr lang="hu-HU" smtClean="0"/>
              <a:t>dolog kijavítására fordított költségek</a:t>
            </a:r>
          </a:p>
          <a:p>
            <a:pPr eaLnBrk="1" hangingPunct="1"/>
            <a:r>
              <a:rPr lang="hu-HU" smtClean="0"/>
              <a:t>magánorvosi, ápolói szolgáltatás ellenértéke,</a:t>
            </a:r>
          </a:p>
          <a:p>
            <a:pPr eaLnBrk="1" hangingPunct="1"/>
            <a:r>
              <a:rPr lang="hu-HU" smtClean="0"/>
              <a:t> gyógyszerek, speciális étrendkiegészítők,</a:t>
            </a:r>
          </a:p>
          <a:p>
            <a:pPr eaLnBrk="1" hangingPunct="1"/>
            <a:r>
              <a:rPr lang="hu-HU" smtClean="0"/>
              <a:t> utazási, közlekedési költségek, gépkocsi vásárlása, lakás akadálymentesítése</a:t>
            </a:r>
          </a:p>
          <a:p>
            <a:pPr eaLnBrk="1" hangingPunct="1"/>
            <a:r>
              <a:rPr lang="hu-HU" smtClean="0"/>
              <a:t>temetési költségek </a:t>
            </a:r>
          </a:p>
          <a:p>
            <a:pPr eaLnBrk="1" hangingPunct="1"/>
            <a:endParaRPr lang="hu-H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mtClean="0"/>
              <a:t>Okozati kapcsolat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 ténybeli és jogi okozatosság közötti különbségtétel.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feltételek egyenértékűségének tana, </a:t>
            </a:r>
            <a:r>
              <a:rPr lang="hu-HU" dirty="0" err="1" smtClean="0"/>
              <a:t>conditio</a:t>
            </a:r>
            <a:r>
              <a:rPr lang="hu-HU" dirty="0" smtClean="0"/>
              <a:t> sine qua non: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hu-HU" dirty="0" smtClean="0"/>
              <a:t> a kár mint okozat a károkozó magatartás nélkül nem következett volna be. Ez az okozati összefüggés szükséges, de nem elégséges feltétele!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hu-HU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u-HU" dirty="0" smtClean="0"/>
              <a:t>A polgári jogi kártérítési felelősség feltételeként megszabott okozati összefüggés ezen túlmenő, egyéb </a:t>
            </a:r>
            <a:r>
              <a:rPr lang="hu-HU" dirty="0" err="1" smtClean="0"/>
              <a:t>okkiválasztási</a:t>
            </a:r>
            <a:r>
              <a:rPr lang="hu-HU" dirty="0" smtClean="0"/>
              <a:t>, </a:t>
            </a:r>
            <a:r>
              <a:rPr lang="hu-HU" dirty="0" err="1" smtClean="0"/>
              <a:t>okszűrő</a:t>
            </a:r>
            <a:r>
              <a:rPr lang="hu-HU" dirty="0" smtClean="0"/>
              <a:t> szempontokon, elméleteken nyugszik. Ezek a jogi okozatossági elméletek.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hu-H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Metró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ó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Metró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</TotalTime>
  <Words>1415</Words>
  <Application>Microsoft Office PowerPoint</Application>
  <PresentationFormat>Diavetítés a képernyőre (4:3 oldalarány)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Áramlás</vt:lpstr>
      <vt:lpstr>Felelősségtan  2. előadás</vt:lpstr>
      <vt:lpstr>A kártérítési felelősség általános szabálya</vt:lpstr>
      <vt:lpstr>Károkozó magatartás</vt:lpstr>
      <vt:lpstr>Jogellenesség – jogszerű károkozás</vt:lpstr>
      <vt:lpstr>Kár bekövetkezése</vt:lpstr>
      <vt:lpstr>A károsult vagyonában beállott értékcsökkenés</vt:lpstr>
      <vt:lpstr>Elmaradt vagyoni előny (lucrum cessans)</vt:lpstr>
      <vt:lpstr>A károsultat ért vagyoni hátrány kiküszöböléséhez szükséges költségek</vt:lpstr>
      <vt:lpstr>Okozati kapcsolat</vt:lpstr>
      <vt:lpstr>Az adekvát kauzalitás tana</vt:lpstr>
      <vt:lpstr>Speciális kérdések</vt:lpstr>
      <vt:lpstr>Felróhatóság</vt:lpstr>
      <vt:lpstr>Vétőképesség </vt:lpstr>
      <vt:lpstr>Kártérítési felelősség közös szabályai</vt:lpstr>
      <vt:lpstr>Kártérítési felelősség közös szabályai: többek közös károkozása 6:524.§</vt:lpstr>
      <vt:lpstr>Kártérítési felelősség közös szabályai: többek közös károkozása</vt:lpstr>
      <vt:lpstr>Károsulti közrehatás értékelése 6:525.§</vt:lpstr>
      <vt:lpstr>Károsulti közrehatás értékelése</vt:lpstr>
      <vt:lpstr>A károkozásért való felelősség korlátozása és kizárása (6:526.§)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Felelősségtan  2. előadás</dc:title>
  <dc:creator>Réka</dc:creator>
  <cp:lastModifiedBy>Pusztahelyi Réka</cp:lastModifiedBy>
  <cp:revision>16</cp:revision>
  <dcterms:created xsi:type="dcterms:W3CDTF">2016-02-15T01:56:03Z</dcterms:created>
  <dcterms:modified xsi:type="dcterms:W3CDTF">2016-02-18T09:50:11Z</dcterms:modified>
</cp:coreProperties>
</file>