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2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18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s/slide254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slides/slide24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69.xml" ContentType="application/vnd.openxmlformats-officedocument.presentationml.slide+xml"/>
  <Override PartName="/ppt/slides/slide221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s/slide2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s/slide237.xml" ContentType="application/vnd.openxmlformats-officedocument.presentationml.slide+xml"/>
  <Override PartName="/ppt/theme/theme2.xml" ContentType="application/vnd.openxmlformats-officedocument.them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6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ppt/slides/slide2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240.xml" ContentType="application/vnd.openxmlformats-officedocument.presentationml.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slides/slide191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80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s/slide209.xml" ContentType="application/vnd.openxmlformats-officedocument.presentationml.slide+xml"/>
  <Override PartName="/ppt/slides/slide2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s/slide216.xml" ContentType="application/vnd.openxmlformats-officedocument.presentationml.slide+xml"/>
  <Override PartName="/ppt/slides/slide234.xml" ContentType="application/vnd.openxmlformats-officedocument.presentationml.slide+xml"/>
  <Override PartName="/ppt/slides/slide245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23.xml" ContentType="application/vnd.openxmlformats-officedocument.presentationml.slide+xml"/>
  <Override PartName="/ppt/slides/slide241.xml" ContentType="application/vnd.openxmlformats-officedocument.presentationml.slide+xml"/>
  <Override PartName="/ppt/slides/slide252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s/slide2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239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s/slide24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35.xml" ContentType="application/vnd.openxmlformats-officedocument.presentationml.slide+xml"/>
  <Override PartName="/ppt/slides/slide253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s/slide242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231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220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s/slide24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250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slides/slide255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s/slide244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s/slide151.xml" ContentType="application/vnd.openxmlformats-officedocument.presentationml.slide+xml"/>
  <Override PartName="/ppt/slides/slide238.xml" ContentType="application/vnd.openxmlformats-officedocument.presentationml.slide+xml"/>
  <Override PartName="/ppt/slides/slide249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5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56" r:id="rId202"/>
    <p:sldId id="457" r:id="rId203"/>
    <p:sldId id="458" r:id="rId204"/>
    <p:sldId id="459" r:id="rId205"/>
    <p:sldId id="460" r:id="rId206"/>
    <p:sldId id="461" r:id="rId207"/>
    <p:sldId id="462" r:id="rId208"/>
    <p:sldId id="463" r:id="rId209"/>
    <p:sldId id="464" r:id="rId210"/>
    <p:sldId id="465" r:id="rId211"/>
    <p:sldId id="466" r:id="rId212"/>
    <p:sldId id="467" r:id="rId213"/>
    <p:sldId id="468" r:id="rId214"/>
    <p:sldId id="469" r:id="rId215"/>
    <p:sldId id="470" r:id="rId216"/>
    <p:sldId id="471" r:id="rId217"/>
    <p:sldId id="472" r:id="rId218"/>
    <p:sldId id="473" r:id="rId219"/>
    <p:sldId id="474" r:id="rId220"/>
    <p:sldId id="475" r:id="rId221"/>
    <p:sldId id="476" r:id="rId222"/>
    <p:sldId id="477" r:id="rId223"/>
    <p:sldId id="478" r:id="rId224"/>
    <p:sldId id="479" r:id="rId225"/>
    <p:sldId id="480" r:id="rId226"/>
    <p:sldId id="481" r:id="rId227"/>
    <p:sldId id="482" r:id="rId228"/>
    <p:sldId id="483" r:id="rId229"/>
    <p:sldId id="484" r:id="rId230"/>
    <p:sldId id="485" r:id="rId231"/>
    <p:sldId id="486" r:id="rId232"/>
    <p:sldId id="487" r:id="rId233"/>
    <p:sldId id="488" r:id="rId234"/>
    <p:sldId id="489" r:id="rId235"/>
    <p:sldId id="490" r:id="rId236"/>
    <p:sldId id="491" r:id="rId237"/>
    <p:sldId id="492" r:id="rId238"/>
    <p:sldId id="493" r:id="rId239"/>
    <p:sldId id="494" r:id="rId240"/>
    <p:sldId id="495" r:id="rId241"/>
    <p:sldId id="496" r:id="rId242"/>
    <p:sldId id="497" r:id="rId243"/>
    <p:sldId id="498" r:id="rId244"/>
    <p:sldId id="499" r:id="rId245"/>
    <p:sldId id="500" r:id="rId246"/>
    <p:sldId id="501" r:id="rId247"/>
    <p:sldId id="502" r:id="rId248"/>
    <p:sldId id="503" r:id="rId249"/>
    <p:sldId id="504" r:id="rId250"/>
    <p:sldId id="505" r:id="rId251"/>
    <p:sldId id="506" r:id="rId252"/>
    <p:sldId id="507" r:id="rId253"/>
    <p:sldId id="508" r:id="rId254"/>
    <p:sldId id="509" r:id="rId255"/>
    <p:sldId id="510" r:id="rId256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595" autoAdjust="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523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presProps" Target="pres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38" Type="http://schemas.openxmlformats.org/officeDocument/2006/relationships/slide" Target="slides/slide237.xml"/><Relationship Id="rId254" Type="http://schemas.openxmlformats.org/officeDocument/2006/relationships/slide" Target="slides/slide253.xml"/><Relationship Id="rId259" Type="http://schemas.openxmlformats.org/officeDocument/2006/relationships/viewProps" Target="viewProps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244" Type="http://schemas.openxmlformats.org/officeDocument/2006/relationships/slide" Target="slides/slide243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260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0" Type="http://schemas.openxmlformats.org/officeDocument/2006/relationships/slide" Target="slides/slide249.xml"/><Relationship Id="rId255" Type="http://schemas.openxmlformats.org/officeDocument/2006/relationships/slide" Target="slides/slide254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261" Type="http://schemas.openxmlformats.org/officeDocument/2006/relationships/tableStyles" Target="tableStyles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notesMaster" Target="notesMasters/notesMaster1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jpe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19.jpe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19.jpe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19.jpe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19.jpe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19.jpe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19.jpe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19.jpe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551E6D8-6D11-48B8-AB4B-24CF0A637887}" type="datetimeFigureOut">
              <a:rPr lang="hu-HU"/>
              <a:pPr>
                <a:defRPr/>
              </a:pPr>
              <a:t>2014.03.24.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372A71C-72EA-4EDD-87D8-9D4337C7178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hu-HU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267A99-CC4E-46BB-8CCA-998E44E75D85}" type="slidenum">
              <a:rPr lang="hu-HU" smtClean="0"/>
              <a:pPr>
                <a:defRPr/>
              </a:pPr>
              <a:t>2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 smtClean="0"/>
          </a:p>
        </p:txBody>
      </p:sp>
      <p:sp>
        <p:nvSpPr>
          <p:cNvPr id="14340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63B5EF-11C2-4273-BFD6-240B090F2C86}" type="slidenum">
              <a:rPr lang="hu-HU"/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hu-H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Diakép hely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03ABD58-BE39-413D-8781-19D389FECE16}" type="slidenum">
              <a:rPr lang="hu-HU" smtClean="0"/>
              <a:pPr>
                <a:defRPr/>
              </a:pPr>
              <a:t>110</a:t>
            </a:fld>
            <a:endParaRPr lang="hu-H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391A081-AE02-44B1-BF4C-DA79CA8385DE}" type="slidenum">
              <a:rPr lang="hu-HU" smtClean="0"/>
              <a:pPr>
                <a:defRPr/>
              </a:pPr>
              <a:t>111</a:t>
            </a:fld>
            <a:endParaRPr lang="hu-H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Diakép hely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94375D0-77E2-4107-947A-47AED204C2B4}" type="slidenum">
              <a:rPr lang="hu-HU" smtClean="0"/>
              <a:pPr>
                <a:defRPr/>
              </a:pPr>
              <a:t>116</a:t>
            </a:fld>
            <a:endParaRPr lang="hu-H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A4B50C-0663-4421-A816-F5BDD7FE942E}" type="slidenum">
              <a:rPr lang="hu-HU" smtClean="0"/>
              <a:pPr>
                <a:defRPr/>
              </a:pPr>
              <a:t>212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DB0912-CAAA-4E5E-B211-063A17784775}" type="datetime1">
              <a:rPr lang="hu-HU" smtClean="0"/>
              <a:pPr>
                <a:defRPr/>
              </a:pPr>
              <a:t>2014.03.24.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7CFB88-8EF0-4D8A-841A-41EB52FB5E22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191A14-C575-40EC-9D40-5B28461F19C5}" type="datetime1">
              <a:rPr lang="hu-HU" smtClean="0"/>
              <a:pPr>
                <a:defRPr/>
              </a:pPr>
              <a:t>2014.03.24.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B1A1E4-B64B-48D7-A2D9-B623E15CBBEF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6846EA-FF02-4ABE-905C-78CB5CC6B84C}" type="datetime1">
              <a:rPr lang="hu-HU" smtClean="0"/>
              <a:pPr>
                <a:defRPr/>
              </a:pPr>
              <a:t>2014.03.24.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985EC-3B61-4153-9017-1DAD968F7433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BA562B-DFCD-4578-AC2C-67DD05414AF2}" type="datetime1">
              <a:rPr lang="hu-HU" smtClean="0"/>
              <a:pPr>
                <a:defRPr/>
              </a:pPr>
              <a:t>2014.03.24.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1A8361-DF74-4A30-B91C-D70680C65B1C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27D032-0456-49C5-A15D-3A20927C42D3}" type="datetime1">
              <a:rPr lang="hu-HU" smtClean="0"/>
              <a:pPr>
                <a:defRPr/>
              </a:pPr>
              <a:t>2014.03.24.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09035-885C-49D4-8DD1-1AB836170102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1C3A0F-1443-4F5B-9247-E3D83B3A9C3D}" type="datetime1">
              <a:rPr lang="hu-HU" smtClean="0"/>
              <a:pPr>
                <a:defRPr/>
              </a:pPr>
              <a:t>2014.03.24.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444B21-FE2D-4667-A4A7-3CF7CF2D37E3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CD63C7-C908-4BB4-8E1E-E92C8411840D}" type="datetime1">
              <a:rPr lang="hu-HU" smtClean="0"/>
              <a:pPr>
                <a:defRPr/>
              </a:pPr>
              <a:t>2014.03.24.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560230-DF4C-42E9-BA76-933A581CFEF9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6794E4-4B0D-4627-BC50-E40BB020928F}" type="datetime1">
              <a:rPr lang="hu-HU" smtClean="0"/>
              <a:pPr>
                <a:defRPr/>
              </a:pPr>
              <a:t>2014.03.24.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EA499-8896-49BA-8F1A-B84DA93A1FB0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50DD0-5FCF-4B1B-A97E-1D5A779EDB23}" type="datetime1">
              <a:rPr lang="hu-HU" smtClean="0"/>
              <a:pPr>
                <a:defRPr/>
              </a:pPr>
              <a:t>2014.03.24.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5B2D11-7B3D-4E81-96B5-AF41A428B18C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F47C96-7697-42CD-BC29-800EDBA589EB}" type="datetime1">
              <a:rPr lang="hu-HU" smtClean="0"/>
              <a:pPr>
                <a:defRPr/>
              </a:pPr>
              <a:t>2014.03.24.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363624-21A9-46B0-ADEE-8C07EC238A9C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54CA11-ABFD-4CB5-90D2-874C0DA8B6C2}" type="datetime1">
              <a:rPr lang="hu-HU" smtClean="0"/>
              <a:pPr>
                <a:defRPr/>
              </a:pPr>
              <a:t>2014.03.24.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95B387-1A94-4B8C-8A6E-0518F19301D2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90E3D38-F0F8-4F10-A63D-7844E2366D87}" type="datetime1">
              <a:rPr lang="hu-HU" smtClean="0"/>
              <a:pPr>
                <a:defRPr/>
              </a:pPr>
              <a:t>2014.03.24.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356D9-B27F-49A7-9019-BA05B6614F39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7.bin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hu/url?sa=i&amp;rct=j&amp;q=logic+calculus&amp;source=images&amp;cd=&amp;cad=rja&amp;docid=2dbZkuTNCy7upM&amp;tbnid=G1nd8rIkGehsZM:&amp;ved=&amp;url=http://en.wikipedia.org/wiki/Diagrammatic_reasoning&amp;ei=ZmUwUdCgLpORhQf3poHgBQ&amp;bvm=bv.43148975,d.ZG4&amp;psig=AFQjCNECAGO8wYiF6Mf8LhoJ-3YtvIN08Q&amp;ust=1362212582894299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ím 1"/>
          <p:cNvSpPr>
            <a:spLocks noGrp="1"/>
          </p:cNvSpPr>
          <p:nvPr>
            <p:ph type="ctrTitle"/>
          </p:nvPr>
        </p:nvSpPr>
        <p:spPr>
          <a:xfrm>
            <a:off x="685800" y="2997200"/>
            <a:ext cx="7772400" cy="1800225"/>
          </a:xfrm>
        </p:spPr>
        <p:txBody>
          <a:bodyPr/>
          <a:lstStyle/>
          <a:p>
            <a:pPr eaLnBrk="1" hangingPunct="1"/>
            <a:r>
              <a:rPr lang="hu-HU" sz="8000" dirty="0" smtClean="0"/>
              <a:t>Logika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4929188"/>
            <a:ext cx="6400800" cy="1357312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Miskolci Egyetem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Állam- és Jogtudományi Kar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Jogelméleti és Jogszociológiai Tanszék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u-HU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85750"/>
            <a:ext cx="28575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25" y="285750"/>
            <a:ext cx="276225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25" y="285750"/>
            <a:ext cx="2655888" cy="3719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1.5. Logika és matematika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71600" y="1412776"/>
            <a:ext cx="7772400" cy="4572000"/>
          </a:xfrm>
        </p:spPr>
        <p:txBody>
          <a:bodyPr>
            <a:normAutofit fontScale="92500"/>
          </a:bodyPr>
          <a:lstStyle/>
          <a:p>
            <a:r>
              <a:rPr lang="hu-HU" i="1" dirty="0" smtClean="0"/>
              <a:t>Ars </a:t>
            </a:r>
            <a:r>
              <a:rPr lang="hu-HU" i="1" dirty="0" err="1" smtClean="0"/>
              <a:t>logica</a:t>
            </a:r>
            <a:r>
              <a:rPr lang="hu-HU" i="1" dirty="0" smtClean="0"/>
              <a:t> more </a:t>
            </a:r>
            <a:r>
              <a:rPr lang="hu-HU" i="1" dirty="0" err="1" smtClean="0"/>
              <a:t>mathematico</a:t>
            </a:r>
            <a:r>
              <a:rPr lang="hu-HU" i="1" dirty="0" smtClean="0"/>
              <a:t> </a:t>
            </a:r>
            <a:r>
              <a:rPr lang="hu-HU" dirty="0" smtClean="0"/>
              <a:t>(Leibniz, </a:t>
            </a:r>
            <a:r>
              <a:rPr lang="hu-HU" dirty="0" err="1" smtClean="0"/>
              <a:t>Frege</a:t>
            </a:r>
            <a:r>
              <a:rPr lang="hu-HU" dirty="0" smtClean="0"/>
              <a:t>)</a:t>
            </a:r>
          </a:p>
          <a:p>
            <a:r>
              <a:rPr lang="hu-HU" dirty="0" smtClean="0"/>
              <a:t>Mesterséges nyelv – tökéletes nyelv</a:t>
            </a:r>
          </a:p>
          <a:p>
            <a:r>
              <a:rPr lang="hu-HU" dirty="0" smtClean="0"/>
              <a:t>„alany – állítmány” </a:t>
            </a:r>
            <a:r>
              <a:rPr lang="hu-HU" sz="2800" dirty="0" smtClean="0">
                <a:sym typeface="Wingdings"/>
              </a:rPr>
              <a:t> „</a:t>
            </a:r>
            <a:r>
              <a:rPr lang="hu-HU" sz="2800" dirty="0" err="1" smtClean="0">
                <a:sym typeface="Wingdings"/>
              </a:rPr>
              <a:t>funktor</a:t>
            </a:r>
            <a:r>
              <a:rPr lang="hu-HU" sz="2800" dirty="0" smtClean="0">
                <a:sym typeface="Wingdings"/>
              </a:rPr>
              <a:t> – argumentum”:</a:t>
            </a:r>
            <a:endParaRPr lang="hu-HU" dirty="0" smtClean="0">
              <a:sym typeface="Wingdings"/>
            </a:endParaRPr>
          </a:p>
          <a:p>
            <a:pPr lvl="1"/>
            <a:r>
              <a:rPr lang="hu-HU" dirty="0" smtClean="0">
                <a:sym typeface="Wingdings"/>
              </a:rPr>
              <a:t>Függvények</a:t>
            </a:r>
          </a:p>
          <a:p>
            <a:pPr lvl="1"/>
            <a:r>
              <a:rPr lang="hu-HU" dirty="0" smtClean="0">
                <a:sym typeface="Wingdings"/>
              </a:rPr>
              <a:t>Állandók</a:t>
            </a:r>
          </a:p>
          <a:p>
            <a:pPr lvl="1"/>
            <a:r>
              <a:rPr lang="hu-HU" dirty="0" smtClean="0">
                <a:sym typeface="Wingdings"/>
              </a:rPr>
              <a:t>Változók</a:t>
            </a:r>
          </a:p>
          <a:p>
            <a:pPr lvl="1"/>
            <a:r>
              <a:rPr lang="hu-HU" dirty="0" smtClean="0">
                <a:sym typeface="Wingdings"/>
              </a:rPr>
              <a:t>Kalkulus  </a:t>
            </a:r>
            <a:r>
              <a:rPr lang="hu-HU" sz="2600" dirty="0" smtClean="0">
                <a:sym typeface="Wingdings"/>
              </a:rPr>
              <a:t>(kizárólag szintaktikai alapú következtetés)</a:t>
            </a:r>
          </a:p>
          <a:p>
            <a:r>
              <a:rPr lang="hu-HU" sz="2800" dirty="0" smtClean="0">
                <a:sym typeface="Wingdings"/>
              </a:rPr>
              <a:t>Pl.: szöveges matematika feladatok</a:t>
            </a:r>
          </a:p>
          <a:p>
            <a:r>
              <a:rPr lang="hu-HU" sz="2800" dirty="0" smtClean="0">
                <a:sym typeface="Wingdings"/>
              </a:rPr>
              <a:t>Mindkettőben: demonstráció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1A8361-DF74-4A30-B91C-D70680C65B1C}" type="slidenum">
              <a:rPr lang="hu-HU" smtClean="0"/>
              <a:pPr>
                <a:defRPr/>
              </a:pPr>
              <a:t>10</a:t>
            </a:fld>
            <a:endParaRPr lang="hu-HU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Cím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353425" cy="908050"/>
          </a:xfrm>
        </p:spPr>
        <p:txBody>
          <a:bodyPr/>
          <a:lstStyle/>
          <a:p>
            <a:r>
              <a:rPr lang="hu-HU" smtClean="0"/>
              <a:t>Kategorikus szillogizmus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288" y="1338263"/>
            <a:ext cx="8497887" cy="5519737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800" dirty="0" smtClean="0"/>
              <a:t>{ (</a:t>
            </a:r>
            <a:r>
              <a:rPr lang="hu-H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</a:t>
            </a:r>
            <a:r>
              <a:rPr lang="hu-HU" sz="2800" dirty="0" smtClean="0"/>
              <a:t>, </a:t>
            </a:r>
            <a:r>
              <a:rPr lang="hu-HU" sz="2800" i="1" dirty="0" smtClean="0">
                <a:solidFill>
                  <a:srgbClr val="FF0000"/>
                </a:solidFill>
              </a:rPr>
              <a:t>H</a:t>
            </a:r>
            <a:r>
              <a:rPr lang="hu-HU" sz="2800" dirty="0" smtClean="0"/>
              <a:t>), (</a:t>
            </a:r>
            <a:r>
              <a:rPr lang="hu-HU" sz="2800" i="1" dirty="0" smtClean="0">
                <a:solidFill>
                  <a:srgbClr val="00B050"/>
                </a:solidFill>
              </a:rPr>
              <a:t>F</a:t>
            </a:r>
            <a:r>
              <a:rPr lang="hu-HU" sz="2800" i="1" dirty="0" smtClean="0"/>
              <a:t>, </a:t>
            </a:r>
            <a:r>
              <a:rPr lang="hu-H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</a:t>
            </a:r>
            <a:r>
              <a:rPr lang="hu-HU" sz="2800" dirty="0" smtClean="0"/>
              <a:t>) } </a:t>
            </a:r>
            <a:r>
              <a:rPr lang="hu-HU" sz="2800" dirty="0" smtClean="0">
                <a:sym typeface="Symbol"/>
              </a:rPr>
              <a:t> (</a:t>
            </a:r>
            <a:r>
              <a:rPr lang="hu-HU" sz="2800" i="1" dirty="0" smtClean="0">
                <a:solidFill>
                  <a:srgbClr val="00B050"/>
                </a:solidFill>
                <a:sym typeface="Symbol"/>
              </a:rPr>
              <a:t>F</a:t>
            </a:r>
            <a:r>
              <a:rPr lang="hu-HU" sz="2800" i="1" dirty="0" smtClean="0">
                <a:sym typeface="Symbol"/>
              </a:rPr>
              <a:t>, 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H</a:t>
            </a:r>
            <a:r>
              <a:rPr lang="hu-HU" sz="2800" dirty="0" smtClean="0">
                <a:sym typeface="Symbol"/>
              </a:rPr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/>
              <a:t>Terminusok</a:t>
            </a:r>
            <a:r>
              <a:rPr lang="hu-HU" sz="2800" dirty="0" smtClean="0"/>
              <a:t>: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800" dirty="0" smtClean="0"/>
              <a:t>a kategorikus állításokat felépítő predikátumok (</a:t>
            </a:r>
            <a:r>
              <a:rPr lang="hu-HU" sz="2800" i="1" dirty="0" smtClean="0">
                <a:solidFill>
                  <a:srgbClr val="00B050"/>
                </a:solidFill>
              </a:rPr>
              <a:t>F</a:t>
            </a:r>
            <a:r>
              <a:rPr lang="hu-HU" sz="2800" dirty="0" smtClean="0"/>
              <a:t>, </a:t>
            </a:r>
            <a:r>
              <a:rPr lang="hu-H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</a:t>
            </a:r>
            <a:r>
              <a:rPr lang="hu-HU" sz="2800" dirty="0" smtClean="0"/>
              <a:t>, </a:t>
            </a:r>
            <a:r>
              <a:rPr lang="hu-HU" sz="2800" i="1" dirty="0" smtClean="0">
                <a:solidFill>
                  <a:srgbClr val="FF0000"/>
                </a:solidFill>
              </a:rPr>
              <a:t>H</a:t>
            </a:r>
            <a:r>
              <a:rPr lang="hu-HU" sz="2800" dirty="0" smtClean="0"/>
              <a:t>)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dirty="0" smtClean="0"/>
              <a:t>Az egyik premisszában </a:t>
            </a:r>
            <a:r>
              <a:rPr lang="hu-HU" dirty="0" smtClean="0">
                <a:sym typeface="Wingdings" pitchFamily="2" charset="2"/>
              </a:rPr>
              <a:t> </a:t>
            </a:r>
            <a:r>
              <a:rPr lang="hu-HU" b="1" dirty="0" smtClean="0">
                <a:sym typeface="Wingdings" pitchFamily="2" charset="2"/>
              </a:rPr>
              <a:t>felső tétel </a:t>
            </a:r>
            <a:r>
              <a:rPr lang="hu-HU" dirty="0" smtClean="0">
                <a:sym typeface="Wingdings" pitchFamily="2" charset="2"/>
              </a:rPr>
              <a:t>(</a:t>
            </a:r>
            <a:r>
              <a:rPr lang="hu-HU" dirty="0" err="1" smtClean="0">
                <a:sym typeface="Wingdings" pitchFamily="2" charset="2"/>
              </a:rPr>
              <a:t>premissa</a:t>
            </a:r>
            <a:r>
              <a:rPr lang="hu-HU" dirty="0" smtClean="0">
                <a:sym typeface="Wingdings" pitchFamily="2" charset="2"/>
              </a:rPr>
              <a:t> maior) </a:t>
            </a:r>
            <a:r>
              <a:rPr lang="hu-HU" i="1" dirty="0" smtClean="0">
                <a:solidFill>
                  <a:srgbClr val="FF0000"/>
                </a:solidFill>
              </a:rPr>
              <a:t>H</a:t>
            </a:r>
            <a:r>
              <a:rPr lang="hu-HU" dirty="0" smtClean="0"/>
              <a:t> és </a:t>
            </a:r>
            <a:r>
              <a:rPr lang="hu-HU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</a:t>
            </a:r>
            <a:r>
              <a:rPr lang="hu-HU" dirty="0" smtClean="0"/>
              <a:t> terminusok, 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 smtClean="0"/>
              <a:t>	közülük </a:t>
            </a:r>
            <a:r>
              <a:rPr lang="hu-HU" i="1" dirty="0" smtClean="0">
                <a:solidFill>
                  <a:srgbClr val="FF0000"/>
                </a:solidFill>
              </a:rPr>
              <a:t>H</a:t>
            </a:r>
            <a:r>
              <a:rPr lang="hu-HU" dirty="0" smtClean="0"/>
              <a:t> a konklúzió </a:t>
            </a:r>
            <a:r>
              <a:rPr lang="hu-HU" b="1" dirty="0" smtClean="0">
                <a:solidFill>
                  <a:srgbClr val="FF0000"/>
                </a:solidFill>
              </a:rPr>
              <a:t>állítmánya</a:t>
            </a:r>
            <a:endParaRPr lang="hu-HU" b="1" dirty="0" smtClean="0">
              <a:solidFill>
                <a:srgbClr val="FF0000"/>
              </a:solidFill>
              <a:sym typeface="Wingdings" pitchFamily="2" charset="2"/>
            </a:endParaRP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dirty="0" smtClean="0">
                <a:sym typeface="Wingdings" pitchFamily="2" charset="2"/>
              </a:rPr>
              <a:t>A másik premisszában  </a:t>
            </a:r>
            <a:r>
              <a:rPr lang="hu-HU" b="1" dirty="0" smtClean="0">
                <a:sym typeface="Wingdings" pitchFamily="2" charset="2"/>
              </a:rPr>
              <a:t>alsó tétel </a:t>
            </a:r>
            <a:r>
              <a:rPr lang="hu-HU" dirty="0" smtClean="0">
                <a:sym typeface="Wingdings" pitchFamily="2" charset="2"/>
              </a:rPr>
              <a:t>(</a:t>
            </a:r>
            <a:r>
              <a:rPr lang="hu-HU" dirty="0" err="1" smtClean="0">
                <a:sym typeface="Wingdings" pitchFamily="2" charset="2"/>
              </a:rPr>
              <a:t>premissa</a:t>
            </a:r>
            <a:r>
              <a:rPr lang="hu-HU" dirty="0" smtClean="0">
                <a:sym typeface="Wingdings" pitchFamily="2" charset="2"/>
              </a:rPr>
              <a:t> minor)   </a:t>
            </a:r>
            <a:r>
              <a:rPr lang="hu-HU" i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 pitchFamily="2" charset="2"/>
              </a:rPr>
              <a:t>G</a:t>
            </a:r>
            <a:r>
              <a:rPr lang="hu-HU" dirty="0" smtClean="0">
                <a:sym typeface="Wingdings" pitchFamily="2" charset="2"/>
              </a:rPr>
              <a:t> és </a:t>
            </a:r>
            <a:r>
              <a:rPr lang="hu-HU" i="1" dirty="0" smtClean="0">
                <a:solidFill>
                  <a:srgbClr val="00B050"/>
                </a:solidFill>
                <a:sym typeface="Wingdings" pitchFamily="2" charset="2"/>
              </a:rPr>
              <a:t>F</a:t>
            </a:r>
            <a:r>
              <a:rPr lang="hu-HU" dirty="0" smtClean="0">
                <a:sym typeface="Wingdings" pitchFamily="2" charset="2"/>
              </a:rPr>
              <a:t> terminusok,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 smtClean="0">
                <a:sym typeface="Wingdings" pitchFamily="2" charset="2"/>
              </a:rPr>
              <a:t>	közülük </a:t>
            </a:r>
            <a:r>
              <a:rPr lang="hu-HU" dirty="0" smtClean="0">
                <a:solidFill>
                  <a:srgbClr val="00B050"/>
                </a:solidFill>
                <a:sym typeface="Wingdings" pitchFamily="2" charset="2"/>
              </a:rPr>
              <a:t>F</a:t>
            </a:r>
            <a:r>
              <a:rPr lang="hu-HU" dirty="0" smtClean="0">
                <a:sym typeface="Wingdings" pitchFamily="2" charset="2"/>
              </a:rPr>
              <a:t> a konklúzió </a:t>
            </a:r>
            <a:r>
              <a:rPr lang="hu-HU" b="1" dirty="0" smtClean="0">
                <a:solidFill>
                  <a:srgbClr val="00B050"/>
                </a:solidFill>
                <a:sym typeface="Wingdings" pitchFamily="2" charset="2"/>
              </a:rPr>
              <a:t>alanya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dirty="0" smtClean="0">
                <a:sym typeface="Wingdings" pitchFamily="2" charset="2"/>
              </a:rPr>
              <a:t>Kapcsolat: </a:t>
            </a:r>
            <a:r>
              <a:rPr lang="hu-HU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 pitchFamily="2" charset="2"/>
              </a:rPr>
              <a:t>G</a:t>
            </a:r>
            <a:r>
              <a:rPr lang="hu-HU" dirty="0" smtClean="0">
                <a:sym typeface="Wingdings" pitchFamily="2" charset="2"/>
              </a:rPr>
              <a:t>: a </a:t>
            </a:r>
            <a:r>
              <a:rPr lang="hu-HU" b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 pitchFamily="2" charset="2"/>
              </a:rPr>
              <a:t>középfogalom</a:t>
            </a:r>
            <a:r>
              <a:rPr lang="hu-HU" dirty="0" smtClean="0">
                <a:sym typeface="Wingdings" pitchFamily="2" charset="2"/>
              </a:rPr>
              <a:t> (</a:t>
            </a:r>
            <a:r>
              <a:rPr lang="hu-HU" dirty="0" err="1" smtClean="0">
                <a:sym typeface="Wingdings" pitchFamily="2" charset="2"/>
              </a:rPr>
              <a:t>tertium</a:t>
            </a:r>
            <a:r>
              <a:rPr lang="hu-HU" dirty="0" smtClean="0">
                <a:sym typeface="Wingdings" pitchFamily="2" charset="2"/>
              </a:rPr>
              <a:t> </a:t>
            </a:r>
            <a:r>
              <a:rPr lang="hu-HU" dirty="0" err="1" smtClean="0">
                <a:sym typeface="Wingdings" pitchFamily="2" charset="2"/>
              </a:rPr>
              <a:t>medium</a:t>
            </a:r>
            <a:r>
              <a:rPr lang="hu-HU" dirty="0" smtClean="0">
                <a:sym typeface="Wingdings" pitchFamily="2" charset="2"/>
              </a:rPr>
              <a:t>)</a:t>
            </a:r>
            <a:endParaRPr lang="hu-HU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u-HU" sz="2800" dirty="0" smtClean="0">
              <a:sym typeface="Symbol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u-HU" sz="2800" dirty="0" smtClean="0">
              <a:solidFill>
                <a:srgbClr val="FF0000"/>
              </a:solidFill>
              <a:sym typeface="Symbol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u-HU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Cím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928688"/>
          </a:xfrm>
        </p:spPr>
        <p:txBody>
          <a:bodyPr/>
          <a:lstStyle/>
          <a:p>
            <a:r>
              <a:rPr lang="hu-HU" smtClean="0"/>
              <a:t>Kategorikus szillogizmus</a:t>
            </a:r>
          </a:p>
        </p:txBody>
      </p:sp>
      <p:sp>
        <p:nvSpPr>
          <p:cNvPr id="41986" name="Tartalom helye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292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hu-HU" sz="2600" b="1" smtClean="0">
                <a:sym typeface="Symbol" pitchFamily="18" charset="2"/>
              </a:rPr>
              <a:t>Módozatok</a:t>
            </a:r>
            <a:r>
              <a:rPr lang="hu-HU" sz="2600" smtClean="0">
                <a:sym typeface="Symbol" pitchFamily="18" charset="2"/>
              </a:rPr>
              <a:t>:</a:t>
            </a:r>
          </a:p>
          <a:p>
            <a:pPr>
              <a:buFont typeface="Arial" charset="0"/>
              <a:buNone/>
            </a:pPr>
            <a:endParaRPr lang="hu-HU" sz="2600" smtClean="0">
              <a:sym typeface="Symbol" pitchFamily="18" charset="2"/>
            </a:endParaRPr>
          </a:p>
          <a:p>
            <a:pPr>
              <a:buFont typeface="Arial" charset="0"/>
              <a:buNone/>
            </a:pPr>
            <a:endParaRPr lang="hu-HU" sz="2600" smtClean="0">
              <a:sym typeface="Symbol" pitchFamily="18" charset="2"/>
            </a:endParaRPr>
          </a:p>
          <a:p>
            <a:pPr>
              <a:buFont typeface="Arial" charset="0"/>
              <a:buNone/>
            </a:pPr>
            <a:endParaRPr lang="hu-HU" sz="2600" smtClean="0">
              <a:sym typeface="Symbol" pitchFamily="18" charset="2"/>
            </a:endParaRPr>
          </a:p>
          <a:p>
            <a:pPr>
              <a:buFont typeface="Arial" charset="0"/>
              <a:buNone/>
            </a:pPr>
            <a:endParaRPr lang="hu-HU" sz="2600" smtClean="0">
              <a:sym typeface="Symbol" pitchFamily="18" charset="2"/>
            </a:endParaRPr>
          </a:p>
          <a:p>
            <a:pPr>
              <a:buFont typeface="Arial" charset="0"/>
              <a:buNone/>
            </a:pPr>
            <a:r>
              <a:rPr lang="hu-HU" sz="800" smtClean="0">
                <a:sym typeface="Symbol" pitchFamily="18" charset="2"/>
              </a:rPr>
              <a:t> </a:t>
            </a:r>
          </a:p>
          <a:p>
            <a:pPr>
              <a:buFont typeface="Arial" charset="0"/>
              <a:buNone/>
            </a:pPr>
            <a:r>
              <a:rPr lang="hu-HU" sz="2600" smtClean="0">
                <a:sym typeface="Symbol" pitchFamily="18" charset="2"/>
              </a:rPr>
              <a:t>aaa : „</a:t>
            </a:r>
            <a:r>
              <a:rPr lang="hu-HU" sz="2600" i="1" smtClean="0">
                <a:sym typeface="Symbol" pitchFamily="18" charset="2"/>
              </a:rPr>
              <a:t>Minden ember halandó. – Minden ember férfi – Minden férfi halandó.</a:t>
            </a:r>
            <a:r>
              <a:rPr lang="hu-HU" sz="2600" smtClean="0">
                <a:sym typeface="Symbol" pitchFamily="18" charset="2"/>
              </a:rPr>
              <a:t>”</a:t>
            </a:r>
          </a:p>
          <a:p>
            <a:pPr>
              <a:buFont typeface="Arial" charset="0"/>
              <a:buNone/>
            </a:pPr>
            <a:r>
              <a:rPr lang="hu-HU" sz="800" smtClean="0">
                <a:sym typeface="Symbol" pitchFamily="18" charset="2"/>
              </a:rPr>
              <a:t> </a:t>
            </a:r>
            <a:r>
              <a:rPr lang="hu-HU" sz="2600" smtClean="0">
                <a:sym typeface="Symbol" pitchFamily="18" charset="2"/>
              </a:rPr>
              <a:t>eae : „</a:t>
            </a:r>
            <a:r>
              <a:rPr lang="hu-HU" sz="2600" i="1" smtClean="0">
                <a:sym typeface="Symbol" pitchFamily="18" charset="2"/>
              </a:rPr>
              <a:t>Egy hüllő sem emlős. – Minden kígyó hüllő. – Egy kígyó sem emlős.</a:t>
            </a:r>
            <a:r>
              <a:rPr lang="hu-HU" sz="2600" smtClean="0">
                <a:sym typeface="Symbol" pitchFamily="18" charset="2"/>
              </a:rPr>
              <a:t>”</a:t>
            </a:r>
          </a:p>
          <a:p>
            <a:pPr>
              <a:buFont typeface="Arial" charset="0"/>
              <a:buNone/>
            </a:pPr>
            <a:r>
              <a:rPr lang="hu-HU" sz="800" smtClean="0">
                <a:sym typeface="Symbol" pitchFamily="18" charset="2"/>
              </a:rPr>
              <a:t> </a:t>
            </a:r>
            <a:r>
              <a:rPr lang="hu-HU" sz="2600" smtClean="0">
                <a:sym typeface="Symbol" pitchFamily="18" charset="2"/>
              </a:rPr>
              <a:t>aii : „</a:t>
            </a:r>
            <a:r>
              <a:rPr lang="hu-HU" sz="2600" i="1" smtClean="0">
                <a:sym typeface="Symbol" pitchFamily="18" charset="2"/>
              </a:rPr>
              <a:t>Minden tigris ragadozó. – Némely állat tigris. – Némely állat ragadozó.</a:t>
            </a:r>
            <a:r>
              <a:rPr lang="hu-HU" sz="2600" smtClean="0">
                <a:sym typeface="Symbol" pitchFamily="18" charset="2"/>
              </a:rPr>
              <a:t>”</a:t>
            </a:r>
          </a:p>
          <a:p>
            <a:pPr>
              <a:buFont typeface="Arial" charset="0"/>
              <a:buNone/>
            </a:pPr>
            <a:endParaRPr lang="hu-HU" sz="2600" smtClean="0"/>
          </a:p>
        </p:txBody>
      </p:sp>
      <p:graphicFrame>
        <p:nvGraphicFramePr>
          <p:cNvPr id="12" name="Táblázat 11"/>
          <p:cNvGraphicFramePr>
            <a:graphicFrameLocks noGrp="1"/>
          </p:cNvGraphicFramePr>
          <p:nvPr/>
        </p:nvGraphicFramePr>
        <p:xfrm>
          <a:off x="571500" y="1571625"/>
          <a:ext cx="7572428" cy="1950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7388"/>
                <a:gridCol w="1714512"/>
                <a:gridCol w="2071702"/>
                <a:gridCol w="19288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smtClean="0"/>
                        <a:t>{ felső tétel, </a:t>
                      </a:r>
                      <a:endParaRPr lang="hu-HU" sz="2600" dirty="0"/>
                    </a:p>
                  </a:txBody>
                  <a:tcP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smtClean="0"/>
                        <a:t>alsó tétel }</a:t>
                      </a:r>
                      <a:endParaRPr lang="hu-HU" sz="2600" dirty="0"/>
                    </a:p>
                  </a:txBody>
                  <a:tcP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smtClean="0">
                          <a:sym typeface="Symbol"/>
                        </a:rPr>
                        <a:t> konklúzió</a:t>
                      </a:r>
                      <a:endParaRPr lang="hu-HU" sz="2600" dirty="0"/>
                    </a:p>
                  </a:txBody>
                  <a:tcP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2600" dirty="0"/>
                    </a:p>
                  </a:txBody>
                  <a:tcPr>
                    <a:lnB>
                      <a:noFill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smtClean="0"/>
                        <a:t>a</a:t>
                      </a:r>
                      <a:endParaRPr lang="hu-HU" sz="26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smtClean="0"/>
                        <a:t>a</a:t>
                      </a:r>
                      <a:endParaRPr lang="hu-HU" sz="26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smtClean="0"/>
                        <a:t>a</a:t>
                      </a:r>
                      <a:endParaRPr lang="hu-HU" sz="26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B</a:t>
                      </a:r>
                      <a:r>
                        <a:rPr lang="hu-HU" sz="2400" dirty="0" smtClean="0">
                          <a:solidFill>
                            <a:srgbClr val="0070C0"/>
                          </a:solidFill>
                        </a:rPr>
                        <a:t>a</a:t>
                      </a:r>
                      <a:r>
                        <a:rPr lang="hu-HU" sz="2400" dirty="0" smtClean="0"/>
                        <a:t>rb</a:t>
                      </a:r>
                      <a:r>
                        <a:rPr lang="hu-HU" sz="2400" dirty="0" smtClean="0">
                          <a:solidFill>
                            <a:srgbClr val="0070C0"/>
                          </a:solidFill>
                        </a:rPr>
                        <a:t>a</a:t>
                      </a:r>
                      <a:r>
                        <a:rPr lang="hu-HU" sz="2400" dirty="0" smtClean="0"/>
                        <a:t>r</a:t>
                      </a:r>
                      <a:r>
                        <a:rPr lang="hu-HU" sz="2400" dirty="0" smtClean="0">
                          <a:solidFill>
                            <a:srgbClr val="0070C0"/>
                          </a:solidFill>
                        </a:rPr>
                        <a:t>a</a:t>
                      </a:r>
                      <a:endParaRPr lang="hu-HU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smtClean="0"/>
                        <a:t>e</a:t>
                      </a:r>
                      <a:endParaRPr lang="hu-HU" sz="26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smtClean="0"/>
                        <a:t>a</a:t>
                      </a:r>
                      <a:endParaRPr lang="hu-HU" sz="26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smtClean="0"/>
                        <a:t>e</a:t>
                      </a:r>
                      <a:endParaRPr lang="hu-HU" sz="26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err="1" smtClean="0"/>
                        <a:t>C</a:t>
                      </a:r>
                      <a:r>
                        <a:rPr lang="hu-HU" sz="2400" dirty="0" err="1" smtClean="0">
                          <a:solidFill>
                            <a:srgbClr val="0070C0"/>
                          </a:solidFill>
                        </a:rPr>
                        <a:t>e</a:t>
                      </a:r>
                      <a:r>
                        <a:rPr lang="hu-HU" sz="2400" dirty="0" err="1" smtClean="0"/>
                        <a:t>l</a:t>
                      </a:r>
                      <a:r>
                        <a:rPr lang="hu-HU" sz="2400" dirty="0" err="1" smtClean="0">
                          <a:solidFill>
                            <a:srgbClr val="0070C0"/>
                          </a:solidFill>
                        </a:rPr>
                        <a:t>a</a:t>
                      </a:r>
                      <a:r>
                        <a:rPr lang="hu-HU" sz="2400" dirty="0" err="1" smtClean="0"/>
                        <a:t>r</a:t>
                      </a:r>
                      <a:r>
                        <a:rPr lang="hu-HU" sz="2400" dirty="0" err="1" smtClean="0">
                          <a:solidFill>
                            <a:srgbClr val="0070C0"/>
                          </a:solidFill>
                        </a:rPr>
                        <a:t>e</a:t>
                      </a:r>
                      <a:r>
                        <a:rPr lang="hu-HU" sz="2400" dirty="0" err="1" smtClean="0"/>
                        <a:t>nt</a:t>
                      </a:r>
                      <a:endParaRPr lang="hu-HU" sz="24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smtClean="0"/>
                        <a:t>a</a:t>
                      </a:r>
                      <a:endParaRPr lang="hu-HU" sz="26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smtClean="0"/>
                        <a:t>i</a:t>
                      </a:r>
                      <a:endParaRPr lang="hu-HU" sz="26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smtClean="0"/>
                        <a:t>i</a:t>
                      </a:r>
                      <a:endParaRPr lang="hu-HU" sz="26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err="1" smtClean="0"/>
                        <a:t>D</a:t>
                      </a:r>
                      <a:r>
                        <a:rPr lang="hu-HU" sz="2400" dirty="0" err="1" smtClean="0">
                          <a:solidFill>
                            <a:srgbClr val="0070C0"/>
                          </a:solidFill>
                        </a:rPr>
                        <a:t>a</a:t>
                      </a:r>
                      <a:r>
                        <a:rPr lang="hu-HU" sz="2400" dirty="0" err="1" smtClean="0"/>
                        <a:t>r</a:t>
                      </a:r>
                      <a:r>
                        <a:rPr lang="hu-HU" sz="2400" dirty="0" err="1" smtClean="0">
                          <a:solidFill>
                            <a:srgbClr val="0070C0"/>
                          </a:solidFill>
                        </a:rPr>
                        <a:t>ii</a:t>
                      </a:r>
                      <a:endParaRPr lang="hu-HU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</p:spPr>
        <p:txBody>
          <a:bodyPr/>
          <a:lstStyle/>
          <a:p>
            <a:r>
              <a:rPr lang="hu-HU" smtClean="0"/>
              <a:t>Kategorikus szillogizmus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0825" y="765175"/>
            <a:ext cx="8713788" cy="60928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b="1" dirty="0" smtClean="0"/>
              <a:t>Alakzatok: </a:t>
            </a:r>
            <a:r>
              <a:rPr lang="hu-HU" sz="2600" dirty="0" smtClean="0"/>
              <a:t>a</a:t>
            </a:r>
            <a:r>
              <a:rPr lang="hu-HU" sz="2600" dirty="0" smtClean="0">
                <a:solidFill>
                  <a:srgbClr val="FF0000"/>
                </a:solidFill>
              </a:rPr>
              <a:t> középső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dirty="0" smtClean="0">
                <a:solidFill>
                  <a:srgbClr val="FF0000"/>
                </a:solidFill>
              </a:rPr>
              <a:t>terminus</a:t>
            </a:r>
            <a:r>
              <a:rPr lang="hu-HU" sz="2600" dirty="0" smtClean="0"/>
              <a:t> helyzete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hu-HU" sz="26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hu-HU" sz="26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8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dirty="0" smtClean="0"/>
              <a:t>I.: „</a:t>
            </a:r>
            <a:r>
              <a:rPr lang="hu-HU" sz="2600" i="1" dirty="0" smtClean="0"/>
              <a:t>Ha minden </a:t>
            </a:r>
            <a:r>
              <a:rPr lang="hu-HU" sz="2600" i="1" u="sng" dirty="0" smtClean="0">
                <a:solidFill>
                  <a:srgbClr val="FF0000"/>
                </a:solidFill>
              </a:rPr>
              <a:t>ember</a:t>
            </a:r>
            <a:r>
              <a:rPr lang="hu-HU" sz="2600" i="1" dirty="0" smtClean="0"/>
              <a:t> halandó, és minden görög </a:t>
            </a:r>
            <a:r>
              <a:rPr lang="hu-HU" sz="2600" i="1" u="dbl" dirty="0" smtClean="0">
                <a:solidFill>
                  <a:srgbClr val="FF0000"/>
                </a:solidFill>
              </a:rPr>
              <a:t>ember</a:t>
            </a:r>
            <a:r>
              <a:rPr lang="hu-HU" sz="2600" i="1" dirty="0" smtClean="0"/>
              <a:t>, akkor az összes görög halandó.</a:t>
            </a:r>
            <a:r>
              <a:rPr lang="hu-HU" sz="2600" dirty="0" smtClean="0"/>
              <a:t>”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dirty="0" smtClean="0"/>
              <a:t>II.: „</a:t>
            </a:r>
            <a:r>
              <a:rPr lang="hu-HU" sz="2600" i="1" dirty="0" smtClean="0"/>
              <a:t>Minden tanult ember </a:t>
            </a:r>
            <a:r>
              <a:rPr lang="hu-HU" sz="2600" i="1" u="dbl" dirty="0" smtClean="0">
                <a:solidFill>
                  <a:srgbClr val="FF0000"/>
                </a:solidFill>
              </a:rPr>
              <a:t>szeret</a:t>
            </a:r>
            <a:r>
              <a:rPr lang="hu-HU" sz="2600" i="1" dirty="0" smtClean="0">
                <a:solidFill>
                  <a:srgbClr val="FF0000"/>
                </a:solidFill>
              </a:rPr>
              <a:t> </a:t>
            </a:r>
            <a:r>
              <a:rPr lang="hu-HU" sz="2600" i="1" dirty="0" smtClean="0"/>
              <a:t>olvasni. A jogi karon mindenki </a:t>
            </a:r>
            <a:r>
              <a:rPr lang="hu-HU" sz="2600" i="1" u="dbl" dirty="0" smtClean="0">
                <a:solidFill>
                  <a:srgbClr val="FF0000"/>
                </a:solidFill>
              </a:rPr>
              <a:t>szeret</a:t>
            </a:r>
            <a:r>
              <a:rPr lang="hu-HU" sz="2600" i="1" dirty="0" smtClean="0"/>
              <a:t> olvasni. A jogi karon mindenki tanult ember.</a:t>
            </a:r>
            <a:r>
              <a:rPr lang="hu-HU" sz="2600" dirty="0" smtClean="0"/>
              <a:t>”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dirty="0" smtClean="0"/>
              <a:t>III.: </a:t>
            </a:r>
            <a:r>
              <a:rPr lang="hu-HU" sz="2600" i="1" dirty="0" smtClean="0"/>
              <a:t>„Minden </a:t>
            </a:r>
            <a:r>
              <a:rPr lang="hu-HU" sz="2600" i="1" u="sng" dirty="0" smtClean="0">
                <a:solidFill>
                  <a:srgbClr val="FF0000"/>
                </a:solidFill>
              </a:rPr>
              <a:t>embert</a:t>
            </a:r>
            <a:r>
              <a:rPr lang="hu-HU" sz="2600" i="1" dirty="0" smtClean="0"/>
              <a:t> anya szült. Minden </a:t>
            </a:r>
            <a:r>
              <a:rPr lang="hu-HU" sz="2600" i="1" u="sng" dirty="0" smtClean="0">
                <a:solidFill>
                  <a:srgbClr val="FF0000"/>
                </a:solidFill>
              </a:rPr>
              <a:t>ember</a:t>
            </a:r>
            <a:r>
              <a:rPr lang="hu-HU" sz="2600" i="1" dirty="0" smtClean="0"/>
              <a:t> halandó. Akit anya szült, az halandó.”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dirty="0" smtClean="0"/>
              <a:t>IV.: </a:t>
            </a:r>
            <a:r>
              <a:rPr lang="hu-HU" sz="2600" i="1" dirty="0" smtClean="0"/>
              <a:t>„Minden görög </a:t>
            </a:r>
            <a:r>
              <a:rPr lang="hu-HU" sz="2600" i="1" u="dbl" dirty="0" smtClean="0">
                <a:solidFill>
                  <a:srgbClr val="FF0000"/>
                </a:solidFill>
              </a:rPr>
              <a:t>ravasz</a:t>
            </a:r>
            <a:r>
              <a:rPr lang="hu-HU" sz="2600" i="1" dirty="0" smtClean="0"/>
              <a:t>. Némely </a:t>
            </a:r>
            <a:r>
              <a:rPr lang="hu-HU" sz="2600" i="1" u="sng" dirty="0" smtClean="0">
                <a:solidFill>
                  <a:srgbClr val="FF0000"/>
                </a:solidFill>
              </a:rPr>
              <a:t>ravasz</a:t>
            </a:r>
            <a:r>
              <a:rPr lang="hu-HU" sz="2600" i="1" dirty="0" smtClean="0"/>
              <a:t> pórul jár. Némely görög pórul jár.”</a:t>
            </a:r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3924300" y="981075"/>
          <a:ext cx="474551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518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Felső</a:t>
                      </a:r>
                      <a:r>
                        <a:rPr lang="hu-HU" baseline="0" dirty="0" smtClean="0">
                          <a:solidFill>
                            <a:schemeClr val="tx1"/>
                          </a:solidFill>
                        </a:rPr>
                        <a:t> tételben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Alsó tételben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I.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alanyként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állítmányként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II.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állítmányként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állítmányként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III.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alanyként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alanyként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IV.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állítmányként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alanyként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áblázat 5"/>
          <p:cNvGraphicFramePr>
            <a:graphicFrameLocks noGrp="1"/>
          </p:cNvGraphicFramePr>
          <p:nvPr/>
        </p:nvGraphicFramePr>
        <p:xfrm>
          <a:off x="611188" y="1700213"/>
          <a:ext cx="3071835" cy="1156716"/>
        </p:xfrm>
        <a:graphic>
          <a:graphicData uri="http://schemas.openxmlformats.org/drawingml/2006/table">
            <a:tbl>
              <a:tblPr/>
              <a:tblGrid>
                <a:gridCol w="814221"/>
                <a:gridCol w="752538"/>
                <a:gridCol w="752538"/>
                <a:gridCol w="752538"/>
              </a:tblGrid>
              <a:tr h="333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200" b="1" dirty="0">
                          <a:latin typeface="+mn-lt"/>
                          <a:ea typeface="Times New Roman"/>
                          <a:cs typeface="Garamond"/>
                        </a:rPr>
                        <a:t>I</a:t>
                      </a:r>
                      <a:endParaRPr lang="hu-HU" sz="2200" dirty="0">
                        <a:latin typeface="+mn-lt"/>
                        <a:ea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200" b="1" dirty="0">
                          <a:latin typeface="+mn-lt"/>
                          <a:ea typeface="Times New Roman"/>
                          <a:cs typeface="Garamond"/>
                        </a:rPr>
                        <a:t>II</a:t>
                      </a:r>
                      <a:endParaRPr lang="hu-HU" sz="2200" dirty="0">
                        <a:latin typeface="+mn-lt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200" b="1" dirty="0">
                          <a:latin typeface="+mn-lt"/>
                          <a:ea typeface="Times New Roman"/>
                          <a:cs typeface="Garamond"/>
                        </a:rPr>
                        <a:t>III</a:t>
                      </a:r>
                      <a:endParaRPr lang="hu-HU" sz="2200" dirty="0">
                        <a:latin typeface="+mn-lt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200" b="1">
                          <a:latin typeface="+mn-lt"/>
                          <a:ea typeface="Times New Roman"/>
                          <a:cs typeface="Garamond"/>
                        </a:rPr>
                        <a:t>IV</a:t>
                      </a:r>
                      <a:endParaRPr lang="hu-HU" sz="2200">
                        <a:latin typeface="+mn-lt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200" b="1" i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Garamond"/>
                        </a:rPr>
                        <a:t>G</a:t>
                      </a:r>
                      <a:r>
                        <a:rPr lang="hu-HU" sz="2200" b="1" i="1" dirty="0">
                          <a:latin typeface="+mn-lt"/>
                          <a:ea typeface="Times New Roman"/>
                          <a:cs typeface="Garamond"/>
                        </a:rPr>
                        <a:t>–H</a:t>
                      </a:r>
                      <a:endParaRPr lang="hu-HU" sz="2200" b="1" dirty="0">
                        <a:latin typeface="+mn-lt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200" b="1" i="1" dirty="0">
                          <a:latin typeface="+mn-lt"/>
                          <a:ea typeface="Times New Roman"/>
                          <a:cs typeface="Garamond"/>
                        </a:rPr>
                        <a:t>F–</a:t>
                      </a:r>
                      <a:r>
                        <a:rPr lang="hu-HU" sz="2200" b="1" i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Garamond"/>
                        </a:rPr>
                        <a:t>G</a:t>
                      </a:r>
                      <a:endParaRPr lang="hu-HU" sz="2200" b="1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200" b="1" i="1" dirty="0">
                          <a:latin typeface="+mn-lt"/>
                          <a:ea typeface="Times New Roman"/>
                          <a:cs typeface="Garamond"/>
                        </a:rPr>
                        <a:t>H–</a:t>
                      </a:r>
                      <a:r>
                        <a:rPr lang="hu-HU" sz="2200" b="1" i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Garamond"/>
                        </a:rPr>
                        <a:t>G</a:t>
                      </a:r>
                      <a:endParaRPr lang="hu-HU" sz="2200" b="1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200" b="1" i="1" dirty="0">
                          <a:latin typeface="+mn-lt"/>
                          <a:ea typeface="Times New Roman"/>
                          <a:cs typeface="Garamond"/>
                        </a:rPr>
                        <a:t>F–</a:t>
                      </a:r>
                      <a:r>
                        <a:rPr lang="hu-HU" sz="2200" b="1" i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Garamond"/>
                        </a:rPr>
                        <a:t>G</a:t>
                      </a:r>
                      <a:endParaRPr lang="hu-HU" sz="2200" b="1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200" b="1" i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Garamond"/>
                        </a:rPr>
                        <a:t>G</a:t>
                      </a:r>
                      <a:r>
                        <a:rPr lang="hu-HU" sz="2200" b="1" i="1" dirty="0">
                          <a:latin typeface="+mn-lt"/>
                          <a:ea typeface="Times New Roman"/>
                          <a:cs typeface="Garamond"/>
                        </a:rPr>
                        <a:t>–H</a:t>
                      </a:r>
                      <a:endParaRPr lang="hu-HU" sz="2200" b="1" dirty="0">
                        <a:latin typeface="+mn-lt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200" b="1" i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Garamond"/>
                        </a:rPr>
                        <a:t>G</a:t>
                      </a:r>
                      <a:r>
                        <a:rPr lang="hu-HU" sz="2200" b="1" i="1" dirty="0">
                          <a:latin typeface="+mn-lt"/>
                          <a:ea typeface="Times New Roman"/>
                          <a:cs typeface="Garamond"/>
                        </a:rPr>
                        <a:t>–F</a:t>
                      </a:r>
                      <a:endParaRPr lang="hu-HU" sz="2200" b="1" dirty="0">
                        <a:latin typeface="+mn-lt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200" b="1" i="1" dirty="0">
                          <a:latin typeface="+mn-lt"/>
                          <a:ea typeface="Times New Roman"/>
                          <a:cs typeface="Garamond"/>
                        </a:rPr>
                        <a:t>H–</a:t>
                      </a:r>
                      <a:r>
                        <a:rPr lang="hu-HU" sz="2200" b="1" i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Garamond"/>
                        </a:rPr>
                        <a:t>G</a:t>
                      </a:r>
                      <a:endParaRPr lang="hu-HU" sz="2200" b="1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200" b="1" i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Garamond"/>
                        </a:rPr>
                        <a:t>G</a:t>
                      </a:r>
                      <a:r>
                        <a:rPr lang="hu-HU" sz="2200" b="1" i="1" dirty="0">
                          <a:latin typeface="+mn-lt"/>
                          <a:ea typeface="Times New Roman"/>
                          <a:cs typeface="Garamond"/>
                        </a:rPr>
                        <a:t>–F</a:t>
                      </a:r>
                      <a:endParaRPr lang="hu-HU" sz="2200" b="1" dirty="0">
                        <a:latin typeface="+mn-lt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</p:spPr>
        <p:txBody>
          <a:bodyPr/>
          <a:lstStyle/>
          <a:p>
            <a:r>
              <a:rPr lang="hu-HU" smtClean="0"/>
              <a:t>Hipotetikus szillogizmus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715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400" dirty="0" smtClean="0">
                <a:sym typeface="Symbol"/>
              </a:rPr>
              <a:t>Kategorikus szillogizmusok + </a:t>
            </a:r>
            <a:r>
              <a:rPr lang="hu-HU" sz="2400" b="1" dirty="0" smtClean="0">
                <a:sym typeface="Symbol"/>
              </a:rPr>
              <a:t>hipotetikus szillogizmusok</a:t>
            </a:r>
            <a:endParaRPr lang="hu-HU" sz="2400" dirty="0" smtClean="0">
              <a:sym typeface="Symbol"/>
            </a:endParaRP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sz="2400" b="1" dirty="0" smtClean="0">
                <a:sym typeface="Symbol"/>
              </a:rPr>
              <a:t>A tiszta hipotetikus szillogizmus</a:t>
            </a:r>
            <a:r>
              <a:rPr lang="hu-HU" sz="2400" dirty="0" smtClean="0">
                <a:sym typeface="Symbol"/>
              </a:rPr>
              <a:t>: mindkét premisszája és konklúziója is hipotetikus állítást tartalmaz</a:t>
            </a:r>
            <a:br>
              <a:rPr lang="hu-HU" sz="2400" dirty="0" smtClean="0">
                <a:sym typeface="Symbol"/>
              </a:rPr>
            </a:br>
            <a:r>
              <a:rPr lang="hu-HU" sz="2400" dirty="0" smtClean="0">
                <a:sym typeface="Symbol"/>
              </a:rPr>
              <a:t>„</a:t>
            </a:r>
            <a:r>
              <a:rPr lang="hu-HU" sz="2400" i="1" dirty="0" smtClean="0">
                <a:sym typeface="Symbol"/>
              </a:rPr>
              <a:t>Ha a gyerek lázas, akkor beteg. – Ha beteg, akkor orvost kell hozzá hívni. – Ha a gyerek lázas, akkor orvost kell hozzá hívni.</a:t>
            </a:r>
            <a:r>
              <a:rPr lang="hu-HU" sz="2400" dirty="0" smtClean="0">
                <a:sym typeface="Symbol"/>
              </a:rPr>
              <a:t>”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sz="2400" dirty="0" smtClean="0">
                <a:sym typeface="Symbol"/>
              </a:rPr>
              <a:t>Vagy pedig </a:t>
            </a:r>
            <a:r>
              <a:rPr lang="hu-HU" sz="2400" b="1" dirty="0" smtClean="0">
                <a:sym typeface="Symbol"/>
              </a:rPr>
              <a:t>felső tétele </a:t>
            </a:r>
            <a:r>
              <a:rPr lang="hu-HU" sz="2400" dirty="0" smtClean="0">
                <a:sym typeface="Symbol"/>
              </a:rPr>
              <a:t>tartalmaz hipotetikus állítást</a:t>
            </a:r>
            <a:br>
              <a:rPr lang="hu-HU" sz="2400" dirty="0" smtClean="0">
                <a:sym typeface="Symbol"/>
              </a:rPr>
            </a:br>
            <a:r>
              <a:rPr lang="hu-HU" sz="2400" dirty="0" smtClean="0">
                <a:sym typeface="Symbol"/>
              </a:rPr>
              <a:t>„</a:t>
            </a:r>
            <a:r>
              <a:rPr lang="hu-HU" sz="2400" i="1" dirty="0" smtClean="0">
                <a:sym typeface="Symbol"/>
              </a:rPr>
              <a:t>Ha a gyerek álmos, aludnia kell. – A gyerek álmos. – Tehát a gyereknek aludnia kell.</a:t>
            </a:r>
            <a:r>
              <a:rPr lang="hu-HU" sz="2400" dirty="0" smtClean="0">
                <a:sym typeface="Symbol"/>
              </a:rPr>
              <a:t>” 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sz="2400" dirty="0" smtClean="0">
                <a:sym typeface="Wingdings"/>
              </a:rPr>
              <a:t></a:t>
            </a:r>
            <a:r>
              <a:rPr lang="hu-HU" sz="2400" dirty="0" smtClean="0">
                <a:sym typeface="Wingdings" pitchFamily="2" charset="2"/>
              </a:rPr>
              <a:t> </a:t>
            </a:r>
            <a:r>
              <a:rPr lang="hu-HU" sz="2400" b="1" dirty="0" smtClean="0">
                <a:sym typeface="Wingdings" pitchFamily="2" charset="2"/>
              </a:rPr>
              <a:t>a jogalkalmazás logikai szerkezete</a:t>
            </a:r>
            <a:endParaRPr lang="hu-HU" sz="2400" b="1" dirty="0" smtClean="0"/>
          </a:p>
          <a:p>
            <a:pPr mar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400" dirty="0" smtClean="0"/>
              <a:t>„</a:t>
            </a:r>
            <a:r>
              <a:rPr lang="hu-HU" sz="2400" i="1" dirty="0" smtClean="0"/>
              <a:t>Ha valaki (Aki) másnak vétkesen és jogellenesen kárt okoz, köteles azt megtéríteni.</a:t>
            </a:r>
            <a:r>
              <a:rPr lang="hu-HU" sz="2400" dirty="0" smtClean="0"/>
              <a:t> [normaszöveg, törvényi tényállás] </a:t>
            </a:r>
            <a:r>
              <a:rPr lang="hu-HU" sz="2400" i="1" dirty="0" smtClean="0">
                <a:sym typeface="Symbol"/>
              </a:rPr>
              <a:t>– </a:t>
            </a:r>
            <a:r>
              <a:rPr lang="hu-HU" sz="2400" dirty="0" smtClean="0">
                <a:sym typeface="Symbol"/>
              </a:rPr>
              <a:t>XY vétkesen és jogellenesen kárt okozott másnak. [történeti tényállás] – </a:t>
            </a:r>
            <a:r>
              <a:rPr lang="hu-HU" sz="2400" i="1" dirty="0" smtClean="0">
                <a:sym typeface="Symbol"/>
              </a:rPr>
              <a:t>Tehát XY köteles a kárt megtéríteni.</a:t>
            </a:r>
            <a:r>
              <a:rPr lang="hu-HU" sz="2400" dirty="0" smtClean="0">
                <a:sym typeface="Symbol"/>
              </a:rPr>
              <a:t> [jogalkalmazás]”</a:t>
            </a:r>
            <a:endParaRPr lang="hu-H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dirty="0" smtClean="0"/>
              <a:t>Következtetések ellenőrzése</a:t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9750" y="1268413"/>
            <a:ext cx="8229600" cy="5184775"/>
          </a:xfrm>
        </p:spPr>
        <p:txBody>
          <a:bodyPr rtlCol="0">
            <a:normAutofit/>
          </a:bodyPr>
          <a:lstStyle/>
          <a:p>
            <a:pPr marL="514350" indent="-5143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400" dirty="0" smtClean="0"/>
              <a:t>A premisszákban és a konklúzióban szereplő </a:t>
            </a:r>
            <a:r>
              <a:rPr lang="hu-HU" sz="2400" b="1" dirty="0" err="1" smtClean="0">
                <a:solidFill>
                  <a:schemeClr val="tx2">
                    <a:lumMod val="50000"/>
                  </a:schemeClr>
                </a:solidFill>
              </a:rPr>
              <a:t>igazságfunktorok</a:t>
            </a:r>
            <a:r>
              <a:rPr lang="hu-HU" sz="2400" b="1" dirty="0" smtClean="0">
                <a:solidFill>
                  <a:schemeClr val="tx2">
                    <a:lumMod val="50000"/>
                  </a:schemeClr>
                </a:solidFill>
              </a:rPr>
              <a:t> egybevetésén </a:t>
            </a:r>
            <a:r>
              <a:rPr lang="hu-HU" sz="2400" dirty="0" smtClean="0"/>
              <a:t>alapuló módszer</a:t>
            </a:r>
          </a:p>
          <a:p>
            <a:pPr marL="514350" indent="-5143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400" b="1" dirty="0" smtClean="0">
                <a:solidFill>
                  <a:srgbClr val="FF0000"/>
                </a:solidFill>
              </a:rPr>
              <a:t>Analitikai táblázatok módszere: </a:t>
            </a:r>
            <a:r>
              <a:rPr lang="hu-HU" sz="2400" dirty="0" smtClean="0"/>
              <a:t>A következtetés akkor érvényes, ha az </a:t>
            </a:r>
            <a:r>
              <a:rPr lang="hu-HU" sz="2400" b="1" dirty="0" smtClean="0"/>
              <a:t>igaz premisszákból </a:t>
            </a:r>
            <a:r>
              <a:rPr lang="hu-HU" sz="2400" dirty="0" smtClean="0"/>
              <a:t>és a </a:t>
            </a:r>
            <a:r>
              <a:rPr lang="hu-HU" sz="2400" b="1" dirty="0" smtClean="0"/>
              <a:t>hamis/negált konklúzióból </a:t>
            </a:r>
            <a:r>
              <a:rPr lang="hu-HU" sz="2400" dirty="0" smtClean="0"/>
              <a:t>álló formulahalmaz </a:t>
            </a:r>
            <a:r>
              <a:rPr lang="hu-HU" sz="2400" b="1" dirty="0" smtClean="0">
                <a:solidFill>
                  <a:schemeClr val="tx2">
                    <a:lumMod val="50000"/>
                  </a:schemeClr>
                </a:solidFill>
              </a:rPr>
              <a:t>nem elégíthető ki </a:t>
            </a:r>
            <a:endParaRPr lang="hu-HU" sz="2400" b="1" dirty="0" smtClean="0"/>
          </a:p>
          <a:p>
            <a:pPr marL="514350" indent="-5143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400" dirty="0" smtClean="0"/>
              <a:t>A módszer </a:t>
            </a:r>
            <a:r>
              <a:rPr lang="hu-HU" sz="2400" b="1" dirty="0" smtClean="0"/>
              <a:t>alkalmazása:</a:t>
            </a:r>
          </a:p>
          <a:p>
            <a:pPr marL="91440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hu-HU" sz="2400" b="1" dirty="0" smtClean="0">
                <a:solidFill>
                  <a:schemeClr val="tx2">
                    <a:lumMod val="50000"/>
                  </a:schemeClr>
                </a:solidFill>
              </a:rPr>
              <a:t>Logikai elemzés: </a:t>
            </a:r>
            <a:r>
              <a:rPr lang="hu-HU" sz="2400" dirty="0" smtClean="0"/>
              <a:t>a logikai szerkezet feltárása, betűjelekből és logikai jelekből álló formulákban való kifejezése</a:t>
            </a:r>
          </a:p>
          <a:p>
            <a:pPr marL="91440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hu-HU" sz="2400" dirty="0" smtClean="0"/>
              <a:t>Az alternatív igazságfelvételeket sorra véve levezetni, hogy </a:t>
            </a:r>
            <a:r>
              <a:rPr lang="hu-HU" sz="2400" dirty="0" smtClean="0">
                <a:solidFill>
                  <a:schemeClr val="tx2">
                    <a:lumMod val="50000"/>
                  </a:schemeClr>
                </a:solidFill>
              </a:rPr>
              <a:t>alkot-e logikai ellentmondást a premisszákkal a negált konklúzió </a:t>
            </a:r>
            <a:r>
              <a:rPr lang="hu-HU" sz="2400" dirty="0" smtClean="0"/>
              <a:t>– ha igen, akkor a konklúzió helyes, a következtetés érvényes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Cím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792162"/>
          </a:xfrm>
        </p:spPr>
        <p:txBody>
          <a:bodyPr/>
          <a:lstStyle/>
          <a:p>
            <a:r>
              <a:rPr lang="hu-HU" sz="4000" smtClean="0"/>
              <a:t>Az analitikai táblázat</a:t>
            </a:r>
          </a:p>
        </p:txBody>
      </p:sp>
      <p:sp>
        <p:nvSpPr>
          <p:cNvPr id="46082" name="Tartalom helye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3151187"/>
          </a:xfrm>
        </p:spPr>
        <p:txBody>
          <a:bodyPr>
            <a:normAutofit lnSpcReduction="10000"/>
          </a:bodyPr>
          <a:lstStyle/>
          <a:p>
            <a:r>
              <a:rPr lang="hu-HU" sz="2400" smtClean="0"/>
              <a:t>Az analitikai táblázat módszerét mi is alkalmaztuk már a logikai ekvivalenciákra (ahol, ha az egyik oldal premissza, akkor a másik oldal konklúzió – és megfordítva)</a:t>
            </a:r>
          </a:p>
          <a:p>
            <a:pPr marL="342900" lvl="1" indent="-342900">
              <a:buFont typeface="Arial" charset="0"/>
              <a:buChar char="•"/>
            </a:pPr>
            <a:r>
              <a:rPr lang="hu-HU" sz="2400" smtClean="0"/>
              <a:t>Mindkét oldal alternatív igazságfelvételeit sorra véve mutattuk meg a két oldal igazságértékeinek egybeeséseit (direkt bizonyítás)</a:t>
            </a:r>
          </a:p>
          <a:p>
            <a:r>
              <a:rPr lang="hu-HU" sz="2400" smtClean="0"/>
              <a:t>A konjunkció és az alternáció duálisainál láttuk például, hogy: </a:t>
            </a:r>
            <a:r>
              <a:rPr lang="hu-HU" sz="2400" smtClean="0">
                <a:ea typeface="Calibri" pitchFamily="34" charset="0"/>
                <a:cs typeface="Times New Roman" pitchFamily="18" charset="0"/>
                <a:sym typeface="Symbol" pitchFamily="18" charset="2"/>
              </a:rPr>
              <a:t> </a:t>
            </a:r>
            <a:r>
              <a:rPr lang="hu-HU" sz="2400" smtClean="0"/>
              <a:t>p V </a:t>
            </a:r>
            <a:r>
              <a:rPr lang="hu-HU" sz="2400" smtClean="0">
                <a:sym typeface="Symbol" pitchFamily="18" charset="2"/>
              </a:rPr>
              <a:t></a:t>
            </a:r>
            <a:r>
              <a:rPr lang="hu-HU" sz="2400" smtClean="0"/>
              <a:t>q </a:t>
            </a:r>
            <a:r>
              <a:rPr lang="hu-HU" sz="2400" smtClean="0">
                <a:sym typeface="Symbol" pitchFamily="18" charset="2"/>
              </a:rPr>
              <a:t> (p &amp; q)</a:t>
            </a:r>
            <a:endParaRPr lang="hu-HU" sz="2400" smtClean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/>
        </p:nvGraphicFramePr>
        <p:xfrm>
          <a:off x="827088" y="4581525"/>
          <a:ext cx="7673506" cy="2062580"/>
        </p:xfrm>
        <a:graphic>
          <a:graphicData uri="http://schemas.openxmlformats.org/drawingml/2006/table">
            <a:tbl>
              <a:tblPr/>
              <a:tblGrid>
                <a:gridCol w="767184"/>
                <a:gridCol w="767184"/>
                <a:gridCol w="767184"/>
                <a:gridCol w="767184"/>
                <a:gridCol w="1534368"/>
                <a:gridCol w="1534368"/>
                <a:gridCol w="1536034"/>
              </a:tblGrid>
              <a:tr h="412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000" b="1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p V </a:t>
                      </a: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p &amp; q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(p &amp; q)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412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412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412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412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Cím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720725"/>
          </a:xfrm>
        </p:spPr>
        <p:txBody>
          <a:bodyPr/>
          <a:lstStyle/>
          <a:p>
            <a:r>
              <a:rPr lang="hu-HU" sz="4000" smtClean="0"/>
              <a:t>Az analitikai táblázat</a:t>
            </a:r>
          </a:p>
        </p:txBody>
      </p:sp>
      <p:sp>
        <p:nvSpPr>
          <p:cNvPr id="47106" name="Tartalom helye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357813"/>
          </a:xfrm>
        </p:spPr>
        <p:txBody>
          <a:bodyPr/>
          <a:lstStyle/>
          <a:p>
            <a:r>
              <a:rPr lang="hu-HU" sz="2800" b="1" smtClean="0"/>
              <a:t>Egy másik példa:</a:t>
            </a:r>
          </a:p>
          <a:p>
            <a:r>
              <a:rPr lang="hu-HU" sz="2800" i="1" smtClean="0"/>
              <a:t>p</a:t>
            </a:r>
            <a:r>
              <a:rPr lang="hu-HU" sz="2800" smtClean="0"/>
              <a:t> V </a:t>
            </a:r>
            <a:r>
              <a:rPr lang="hu-HU" sz="2800" i="1" smtClean="0"/>
              <a:t>q</a:t>
            </a:r>
            <a:r>
              <a:rPr lang="hu-HU" sz="2800" smtClean="0"/>
              <a:t> </a:t>
            </a:r>
            <a:r>
              <a:rPr lang="hu-HU" sz="2800" smtClean="0">
                <a:sym typeface="Symbol" pitchFamily="18" charset="2"/>
              </a:rPr>
              <a:t> </a:t>
            </a:r>
            <a:r>
              <a:rPr lang="hu-HU" sz="2800" i="1" smtClean="0">
                <a:sym typeface="Symbol" pitchFamily="18" charset="2"/>
              </a:rPr>
              <a:t>p</a:t>
            </a:r>
            <a:r>
              <a:rPr lang="hu-HU" sz="2800" smtClean="0">
                <a:sym typeface="Symbol" pitchFamily="18" charset="2"/>
              </a:rPr>
              <a:t>  </a:t>
            </a:r>
            <a:r>
              <a:rPr lang="hu-HU" sz="2800" i="1" smtClean="0">
                <a:sym typeface="Symbol" pitchFamily="18" charset="2"/>
              </a:rPr>
              <a:t>q    </a:t>
            </a:r>
            <a:r>
              <a:rPr lang="hu-HU" sz="2800" b="1" smtClean="0">
                <a:sym typeface="Symbol" pitchFamily="18" charset="2"/>
              </a:rPr>
              <a:t>(!)</a:t>
            </a:r>
          </a:p>
          <a:p>
            <a:endParaRPr lang="hu-HU" sz="2600" i="1" smtClean="0">
              <a:sym typeface="Symbol" pitchFamily="18" charset="2"/>
            </a:endParaRPr>
          </a:p>
          <a:p>
            <a:endParaRPr lang="hu-HU" sz="2600" i="1" smtClean="0">
              <a:sym typeface="Symbol" pitchFamily="18" charset="2"/>
            </a:endParaRPr>
          </a:p>
          <a:p>
            <a:endParaRPr lang="hu-HU" sz="2600" i="1" smtClean="0">
              <a:sym typeface="Symbol" pitchFamily="18" charset="2"/>
            </a:endParaRPr>
          </a:p>
          <a:p>
            <a:endParaRPr lang="hu-HU" sz="2600" i="1" smtClean="0">
              <a:sym typeface="Symbol" pitchFamily="18" charset="2"/>
            </a:endParaRPr>
          </a:p>
          <a:p>
            <a:r>
              <a:rPr lang="hu-HU" sz="2800" smtClean="0"/>
              <a:t>Itt mindkét oldal alternatív igazságfelvételeit sorra véve keressük a két oldal igazságértékeinek megfelelő egybeeséseit (direkt bizonyítás), miközben logikai ellentmondásra jutunk.</a:t>
            </a:r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1028700" y="2349500"/>
          <a:ext cx="7143802" cy="1752600"/>
        </p:xfrm>
        <a:graphic>
          <a:graphicData uri="http://schemas.openxmlformats.org/drawingml/2006/table">
            <a:tbl>
              <a:tblPr/>
              <a:tblGrid>
                <a:gridCol w="971709"/>
                <a:gridCol w="971709"/>
                <a:gridCol w="971709"/>
                <a:gridCol w="971709"/>
                <a:gridCol w="971709"/>
                <a:gridCol w="971709"/>
                <a:gridCol w="1313548"/>
              </a:tblGrid>
              <a:tr h="314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i="1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i="1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i="1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 V </a:t>
                      </a:r>
                      <a:r>
                        <a:rPr lang="hu-HU" sz="2000" b="1" i="1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i="1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</a:t>
                      </a: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hu-HU" sz="2000" b="1" i="1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000" b="1" i="1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000" b="1" i="1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000" b="1" i="1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</a:t>
                      </a: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000" b="1" i="1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7191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dirty="0" smtClean="0"/>
              <a:t>Következtetések ellenőrzése</a:t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6626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err="1" smtClean="0"/>
              <a:t>Venn-diagramok</a:t>
            </a:r>
            <a:r>
              <a:rPr lang="hu-HU" sz="2800" b="1" dirty="0" smtClean="0"/>
              <a:t> módszere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u-HU" sz="23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u-HU" sz="23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u-HU" sz="23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u-HU" sz="2300" dirty="0" smtClean="0"/>
          </a:p>
          <a:p>
            <a:pPr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400" dirty="0" smtClean="0"/>
              <a:t>(A négyszög = tárgyalási univerzum; az oválisok = a predikátumok terjedelme; piros = igaz; kék = hamis.)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400" dirty="0" smtClean="0"/>
              <a:t>Ellenőrzés/bizonyítás menete:</a:t>
            </a:r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hu-HU" sz="2400" dirty="0" smtClean="0"/>
              <a:t>Ábrázoljuk ilyen módon a premisszákat, és előáll a konklúzió ábrája, vagy</a:t>
            </a:r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hu-HU" sz="2400" dirty="0" smtClean="0"/>
              <a:t>ábrázoljuk ekként a premisszákat és a konklúziót is, és ugyanazt az ábrát kapjuk.</a:t>
            </a:r>
            <a:endParaRPr lang="hu-HU" sz="2400" dirty="0"/>
          </a:p>
        </p:txBody>
      </p:sp>
      <p:pic>
        <p:nvPicPr>
          <p:cNvPr id="4813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1700213"/>
            <a:ext cx="2808288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1700213"/>
            <a:ext cx="2665412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Cím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792163"/>
          </a:xfrm>
        </p:spPr>
        <p:txBody>
          <a:bodyPr/>
          <a:lstStyle/>
          <a:p>
            <a:r>
              <a:rPr lang="hu-HU" smtClean="0"/>
              <a:t>Venn-diagramok módszere</a:t>
            </a:r>
          </a:p>
        </p:txBody>
      </p:sp>
      <p:sp>
        <p:nvSpPr>
          <p:cNvPr id="49154" name="Tartalom helye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446712"/>
          </a:xfrm>
        </p:spPr>
        <p:txBody>
          <a:bodyPr/>
          <a:lstStyle/>
          <a:p>
            <a:r>
              <a:rPr lang="hu-HU" sz="2800" smtClean="0"/>
              <a:t>Vegyük most is </a:t>
            </a:r>
            <a:r>
              <a:rPr lang="hu-HU" sz="2800" smtClean="0">
                <a:ea typeface="Calibri" pitchFamily="34" charset="0"/>
                <a:cs typeface="Times New Roman" pitchFamily="18" charset="0"/>
                <a:sym typeface="Symbol" pitchFamily="18" charset="2"/>
              </a:rPr>
              <a:t></a:t>
            </a:r>
            <a:r>
              <a:rPr lang="hu-HU" sz="2800" smtClean="0"/>
              <a:t>p V </a:t>
            </a:r>
            <a:r>
              <a:rPr lang="hu-HU" sz="2800" smtClean="0">
                <a:sym typeface="Symbol" pitchFamily="18" charset="2"/>
              </a:rPr>
              <a:t></a:t>
            </a:r>
            <a:r>
              <a:rPr lang="hu-HU" sz="2800" smtClean="0"/>
              <a:t>q </a:t>
            </a:r>
            <a:r>
              <a:rPr lang="hu-HU" sz="2800" smtClean="0">
                <a:sym typeface="Symbol" pitchFamily="18" charset="2"/>
              </a:rPr>
              <a:t> (p &amp; q) ellenőrzését:</a:t>
            </a:r>
          </a:p>
          <a:p>
            <a:endParaRPr lang="hu-HU" sz="2300" smtClean="0">
              <a:sym typeface="Symbol" pitchFamily="18" charset="2"/>
            </a:endParaRPr>
          </a:p>
          <a:p>
            <a:endParaRPr lang="hu-HU" sz="2300" smtClean="0">
              <a:sym typeface="Symbol" pitchFamily="18" charset="2"/>
            </a:endParaRPr>
          </a:p>
          <a:p>
            <a:endParaRPr lang="hu-HU" sz="2300" smtClean="0">
              <a:sym typeface="Symbol" pitchFamily="18" charset="2"/>
            </a:endParaRPr>
          </a:p>
          <a:p>
            <a:endParaRPr lang="hu-HU" sz="2300" smtClean="0">
              <a:sym typeface="Symbol" pitchFamily="18" charset="2"/>
            </a:endParaRPr>
          </a:p>
          <a:p>
            <a:endParaRPr lang="hu-HU" sz="2300" smtClean="0">
              <a:sym typeface="Symbol" pitchFamily="18" charset="2"/>
            </a:endParaRPr>
          </a:p>
          <a:p>
            <a:endParaRPr lang="hu-HU" sz="2300" smtClean="0">
              <a:sym typeface="Symbol" pitchFamily="18" charset="2"/>
            </a:endParaRPr>
          </a:p>
          <a:p>
            <a:endParaRPr lang="hu-HU" sz="2300" smtClean="0">
              <a:sym typeface="Symbol" pitchFamily="18" charset="2"/>
            </a:endParaRPr>
          </a:p>
          <a:p>
            <a:endParaRPr lang="hu-HU" sz="800" smtClean="0">
              <a:sym typeface="Symbol" pitchFamily="18" charset="2"/>
            </a:endParaRPr>
          </a:p>
          <a:p>
            <a:pPr>
              <a:buFont typeface="Arial" charset="0"/>
              <a:buNone/>
            </a:pPr>
            <a:endParaRPr lang="hu-HU" sz="1400" smtClean="0">
              <a:sym typeface="Symbol" pitchFamily="18" charset="2"/>
            </a:endParaRPr>
          </a:p>
          <a:p>
            <a:pPr>
              <a:buFont typeface="Arial" charset="0"/>
              <a:buNone/>
            </a:pPr>
            <a:r>
              <a:rPr lang="hu-HU" sz="1400" smtClean="0">
                <a:sym typeface="Symbol" pitchFamily="18" charset="2"/>
              </a:rPr>
              <a:t> 	</a:t>
            </a:r>
            <a:r>
              <a:rPr lang="hu-HU" sz="2800" smtClean="0">
                <a:sym typeface="Symbol" pitchFamily="18" charset="2"/>
              </a:rPr>
              <a:t>H. F.: Próbálkozzunk egyszerűbb logikai törvények, logikai következtetések ellenőrzésével/igazolásával! </a:t>
            </a:r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463" y="2071688"/>
            <a:ext cx="5072062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2071688"/>
            <a:ext cx="252095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Egyenes összekötő nyíllal 8"/>
          <p:cNvCxnSpPr/>
          <p:nvPr/>
        </p:nvCxnSpPr>
        <p:spPr>
          <a:xfrm>
            <a:off x="4572000" y="4286250"/>
            <a:ext cx="1357313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b="1" smtClean="0"/>
              <a:t>5. A klasszikus logika kiterjesztése</a:t>
            </a:r>
          </a:p>
        </p:txBody>
      </p:sp>
      <p:pic>
        <p:nvPicPr>
          <p:cNvPr id="15364" name="Picture 4" descr="madeleine_soder_manligt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484313"/>
            <a:ext cx="4535487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1.6. Logika és retorika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824536"/>
          </a:xfrm>
        </p:spPr>
        <p:txBody>
          <a:bodyPr>
            <a:noAutofit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hu-H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„Logikai pragmatika” </a:t>
            </a:r>
          </a:p>
          <a:p>
            <a:r>
              <a:rPr lang="hu-HU" b="1" dirty="0" smtClean="0"/>
              <a:t>Demonstráció: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b="1" dirty="0" smtClean="0">
                <a:solidFill>
                  <a:srgbClr val="00B050"/>
                </a:solidFill>
              </a:rPr>
              <a:t>igaz</a:t>
            </a:r>
            <a:r>
              <a:rPr lang="hu-HU" dirty="0" smtClean="0">
                <a:solidFill>
                  <a:srgbClr val="00B050"/>
                </a:solidFill>
              </a:rPr>
              <a:t> premisszák </a:t>
            </a:r>
            <a:r>
              <a:rPr lang="hu-HU" dirty="0" smtClean="0">
                <a:sym typeface="Wingdings" pitchFamily="2" charset="2"/>
              </a:rPr>
              <a:t> </a:t>
            </a:r>
            <a:r>
              <a:rPr lang="hu-HU" dirty="0" smtClean="0">
                <a:solidFill>
                  <a:schemeClr val="accent6">
                    <a:lumMod val="50000"/>
                  </a:schemeClr>
                </a:solidFill>
                <a:sym typeface="Wingdings" pitchFamily="2" charset="2"/>
              </a:rPr>
              <a:t>a logika szabályainak betartása </a:t>
            </a:r>
            <a:r>
              <a:rPr lang="hu-HU" dirty="0" smtClean="0">
                <a:sym typeface="Wingdings" pitchFamily="2" charset="2"/>
              </a:rPr>
              <a:t> </a:t>
            </a:r>
            <a:r>
              <a:rPr lang="hu-HU" b="1" dirty="0" smtClean="0">
                <a:solidFill>
                  <a:srgbClr val="00B0F0"/>
                </a:solidFill>
                <a:sym typeface="Wingdings" pitchFamily="2" charset="2"/>
              </a:rPr>
              <a:t>igaz</a:t>
            </a:r>
            <a:r>
              <a:rPr lang="hu-HU" dirty="0" smtClean="0">
                <a:solidFill>
                  <a:srgbClr val="00B0F0"/>
                </a:solidFill>
                <a:sym typeface="Wingdings" pitchFamily="2" charset="2"/>
              </a:rPr>
              <a:t> konklúzió</a:t>
            </a:r>
          </a:p>
          <a:p>
            <a:r>
              <a:rPr lang="hu-HU" b="1" dirty="0" smtClean="0"/>
              <a:t>Argumentáció</a:t>
            </a:r>
            <a:r>
              <a:rPr lang="hu-HU" dirty="0" smtClean="0"/>
              <a:t>:</a:t>
            </a:r>
          </a:p>
          <a:p>
            <a:pPr lvl="1">
              <a:buFont typeface="Courier New" pitchFamily="49" charset="0"/>
              <a:buChar char="o"/>
            </a:pPr>
            <a:r>
              <a:rPr lang="hu-HU" sz="3000" dirty="0" smtClean="0">
                <a:solidFill>
                  <a:srgbClr val="00B050"/>
                </a:solidFill>
              </a:rPr>
              <a:t>premisszák: a bizonyosság hiányzik</a:t>
            </a:r>
          </a:p>
          <a:p>
            <a:pPr lvl="1">
              <a:buFont typeface="Courier New" pitchFamily="49" charset="0"/>
              <a:buChar char="o"/>
            </a:pPr>
            <a:r>
              <a:rPr lang="hu-HU" sz="3000" dirty="0" smtClean="0">
                <a:solidFill>
                  <a:schemeClr val="accent6">
                    <a:lumMod val="50000"/>
                  </a:schemeClr>
                </a:solidFill>
              </a:rPr>
              <a:t>meggyőzés (természetes nyelv, gyakorlati fogások készlete)</a:t>
            </a:r>
          </a:p>
          <a:p>
            <a:pPr lvl="1">
              <a:buFont typeface="Courier New" pitchFamily="49" charset="0"/>
              <a:buChar char="o"/>
            </a:pPr>
            <a:r>
              <a:rPr lang="hu-HU" sz="3000" dirty="0" smtClean="0">
                <a:solidFill>
                  <a:srgbClr val="00B0F0"/>
                </a:solidFill>
              </a:rPr>
              <a:t>bizonyosság helyett: </a:t>
            </a:r>
            <a:r>
              <a:rPr lang="hu-HU" sz="3000" b="1" dirty="0" smtClean="0">
                <a:solidFill>
                  <a:srgbClr val="00B0F0"/>
                </a:solidFill>
              </a:rPr>
              <a:t>„meggyőzöttség”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1A8361-DF74-4A30-B91C-D70680C65B1C}" type="slidenum">
              <a:rPr lang="hu-HU" smtClean="0"/>
              <a:pPr>
                <a:defRPr/>
              </a:pPr>
              <a:t>11</a:t>
            </a:fld>
            <a:endParaRPr lang="hu-HU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Cím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507413" cy="666750"/>
          </a:xfrm>
        </p:spPr>
        <p:txBody>
          <a:bodyPr/>
          <a:lstStyle/>
          <a:p>
            <a:r>
              <a:rPr lang="hu-HU" sz="3600" smtClean="0"/>
              <a:t>A klasszikus logika kiterjesztése</a:t>
            </a:r>
          </a:p>
        </p:txBody>
      </p:sp>
      <p:sp>
        <p:nvSpPr>
          <p:cNvPr id="4099" name="Tartalom helye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97437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/>
              <a:t>Az eddig megismert logika </a:t>
            </a:r>
            <a:r>
              <a:rPr lang="hu-HU" sz="2800" b="1" i="1" dirty="0" err="1" smtClean="0">
                <a:solidFill>
                  <a:schemeClr val="tx2">
                    <a:lumMod val="50000"/>
                  </a:schemeClr>
                </a:solidFill>
              </a:rPr>
              <a:t>extenzionális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hu-HU" sz="2800" b="1" i="1" dirty="0" err="1" smtClean="0">
                <a:solidFill>
                  <a:schemeClr val="tx2">
                    <a:lumMod val="50000"/>
                  </a:schemeClr>
                </a:solidFill>
              </a:rPr>
              <a:t>logika</a:t>
            </a:r>
            <a:endParaRPr lang="hu-HU" sz="28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Axiomatikus</a:t>
            </a:r>
            <a:r>
              <a:rPr lang="hu-HU" sz="2800" dirty="0" smtClean="0"/>
              <a:t> rendszer </a:t>
            </a:r>
            <a:r>
              <a:rPr lang="hu-HU" sz="2800" dirty="0" smtClean="0">
                <a:sym typeface="Wingdings" pitchFamily="2" charset="2"/>
              </a:rPr>
              <a:t> meghatározott érvényességi és alkalmazhatósági körrel bír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ym typeface="Wingdings" pitchFamily="2" charset="2"/>
              </a:rPr>
              <a:t>Megkötései:</a:t>
            </a:r>
          </a:p>
          <a:p>
            <a:pPr marL="914400" lvl="1" indent="-514350" fontAlgn="auto"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hu-HU" b="1" dirty="0" smtClean="0"/>
              <a:t>Mondatok elemzésekor </a:t>
            </a:r>
            <a:r>
              <a:rPr lang="hu-HU" i="1" dirty="0" smtClean="0"/>
              <a:t>csak</a:t>
            </a:r>
            <a:r>
              <a:rPr lang="hu-HU" dirty="0" smtClean="0"/>
              <a:t> mondatokat, neveket, (</a:t>
            </a:r>
            <a:r>
              <a:rPr lang="hu-HU" dirty="0" err="1" smtClean="0"/>
              <a:t>extenzionális</a:t>
            </a:r>
            <a:r>
              <a:rPr lang="hu-HU" dirty="0" smtClean="0"/>
              <a:t>) predikátumokat és (</a:t>
            </a:r>
            <a:r>
              <a:rPr lang="hu-HU" dirty="0" err="1" smtClean="0"/>
              <a:t>extenzionális</a:t>
            </a:r>
            <a:r>
              <a:rPr lang="hu-HU" dirty="0" smtClean="0"/>
              <a:t>) </a:t>
            </a:r>
            <a:r>
              <a:rPr lang="hu-HU" dirty="0" err="1" smtClean="0"/>
              <a:t>mondatfunktorokat</a:t>
            </a:r>
            <a:r>
              <a:rPr lang="hu-HU" dirty="0" smtClean="0"/>
              <a:t> </a:t>
            </a:r>
            <a:r>
              <a:rPr lang="hu-HU" dirty="0" err="1" smtClean="0"/>
              <a:t>haszálunk</a:t>
            </a:r>
            <a:r>
              <a:rPr lang="hu-HU" dirty="0" smtClean="0"/>
              <a:t>.</a:t>
            </a:r>
          </a:p>
          <a:p>
            <a:pPr marL="914400" lvl="1" indent="-514350" fontAlgn="auto"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hu-HU" b="1" dirty="0" smtClean="0"/>
              <a:t>A neveket </a:t>
            </a:r>
            <a:r>
              <a:rPr lang="hu-HU" i="1" dirty="0" smtClean="0"/>
              <a:t>felbonthatatlan egységnek </a:t>
            </a:r>
            <a:r>
              <a:rPr lang="hu-HU" dirty="0" smtClean="0"/>
              <a:t>tekintjük</a:t>
            </a:r>
          </a:p>
          <a:p>
            <a:pPr marL="914400" lvl="1" indent="-514350" fontAlgn="auto"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hu-HU" dirty="0" smtClean="0"/>
              <a:t>A kifejezések értékelésekor </a:t>
            </a:r>
            <a:r>
              <a:rPr lang="hu-HU" b="1" dirty="0" smtClean="0"/>
              <a:t>az időpontokat nem vesszük figyelembe</a:t>
            </a:r>
            <a:r>
              <a:rPr lang="hu-HU" dirty="0" smtClean="0"/>
              <a:t>.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022EDA-B61D-4A0C-A53E-4514D5703374}" type="slidenum">
              <a:rPr lang="hu-HU"/>
              <a:pPr>
                <a:defRPr/>
              </a:pPr>
              <a:t>110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</p:spPr>
        <p:txBody>
          <a:bodyPr/>
          <a:lstStyle/>
          <a:p>
            <a:r>
              <a:rPr lang="hu-HU" smtClean="0"/>
              <a:t>Extenzionális logika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451475"/>
          </a:xfrm>
        </p:spPr>
        <p:txBody>
          <a:bodyPr rtlCol="0">
            <a:normAutofit/>
          </a:bodyPr>
          <a:lstStyle/>
          <a:p>
            <a:pPr marL="0" lvl="1" indent="-34290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b="1" dirty="0" err="1" smtClean="0">
                <a:solidFill>
                  <a:schemeClr val="tx2">
                    <a:lumMod val="50000"/>
                  </a:schemeClr>
                </a:solidFill>
              </a:rPr>
              <a:t>Faktuális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 érték (</a:t>
            </a:r>
            <a:r>
              <a:rPr lang="hu-HU" b="1" dirty="0" err="1" smtClean="0">
                <a:solidFill>
                  <a:schemeClr val="tx2">
                    <a:lumMod val="50000"/>
                  </a:schemeClr>
                </a:solidFill>
              </a:rPr>
              <a:t>extenzió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): </a:t>
            </a:r>
            <a:r>
              <a:rPr lang="hu-HU" dirty="0" smtClean="0">
                <a:solidFill>
                  <a:schemeClr val="tx2"/>
                </a:solidFill>
              </a:rPr>
              <a:t>„amit egy nyelvi kifejezés jelöl vagy amire referál” (</a:t>
            </a:r>
            <a:r>
              <a:rPr lang="hu-HU" dirty="0" err="1" smtClean="0">
                <a:solidFill>
                  <a:schemeClr val="tx2"/>
                </a:solidFill>
              </a:rPr>
              <a:t>Frege</a:t>
            </a:r>
            <a:r>
              <a:rPr lang="hu-HU" dirty="0" smtClean="0">
                <a:solidFill>
                  <a:schemeClr val="tx2"/>
                </a:solidFill>
              </a:rPr>
              <a:t>)</a:t>
            </a:r>
          </a:p>
          <a:p>
            <a:pPr marL="0" lvl="1" indent="-34290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Individuumnév</a:t>
            </a:r>
            <a:r>
              <a:rPr lang="hu-HU" dirty="0" smtClean="0">
                <a:solidFill>
                  <a:schemeClr val="tx2"/>
                </a:solidFill>
              </a:rPr>
              <a:t> </a:t>
            </a:r>
            <a:r>
              <a:rPr lang="hu-HU" dirty="0" err="1" smtClean="0">
                <a:solidFill>
                  <a:schemeClr val="tx2"/>
                </a:solidFill>
              </a:rPr>
              <a:t>faktuális</a:t>
            </a:r>
            <a:r>
              <a:rPr lang="hu-HU" dirty="0" smtClean="0">
                <a:solidFill>
                  <a:schemeClr val="tx2"/>
                </a:solidFill>
              </a:rPr>
              <a:t> értéke a tárgyalási univerzum egy eleme, egy 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mondat</a:t>
            </a:r>
            <a:r>
              <a:rPr lang="hu-HU" dirty="0" smtClean="0">
                <a:solidFill>
                  <a:schemeClr val="tx2"/>
                </a:solidFill>
              </a:rPr>
              <a:t> </a:t>
            </a:r>
            <a:r>
              <a:rPr lang="hu-HU" dirty="0" err="1" smtClean="0">
                <a:solidFill>
                  <a:schemeClr val="tx2"/>
                </a:solidFill>
              </a:rPr>
              <a:t>faktuális</a:t>
            </a:r>
            <a:r>
              <a:rPr lang="hu-HU" dirty="0" smtClean="0">
                <a:solidFill>
                  <a:schemeClr val="tx2"/>
                </a:solidFill>
              </a:rPr>
              <a:t> értéke pedig az igazságértéke.</a:t>
            </a:r>
          </a:p>
          <a:p>
            <a:pPr marL="720000" lvl="1" indent="-514350" fontAlgn="auto"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hu-HU" dirty="0" smtClean="0"/>
              <a:t>Kifejezések interpretálásakor (értelmezésekor, egyértelműsítésekor) </a:t>
            </a:r>
            <a:r>
              <a:rPr lang="hu-HU" b="1" dirty="0" smtClean="0"/>
              <a:t>a </a:t>
            </a:r>
            <a:r>
              <a:rPr lang="hu-HU" b="1" dirty="0" err="1" smtClean="0"/>
              <a:t>faktuális</a:t>
            </a:r>
            <a:r>
              <a:rPr lang="hu-HU" b="1" dirty="0" smtClean="0"/>
              <a:t> értékeket mindig meg kell adni</a:t>
            </a:r>
            <a:r>
              <a:rPr lang="hu-HU" dirty="0" smtClean="0"/>
              <a:t>! </a:t>
            </a:r>
            <a:r>
              <a:rPr lang="hu-HU" b="1" i="1" dirty="0" smtClean="0">
                <a:solidFill>
                  <a:schemeClr val="tx2">
                    <a:lumMod val="50000"/>
                  </a:schemeClr>
                </a:solidFill>
              </a:rPr>
              <a:t>Nem lehet </a:t>
            </a:r>
            <a:r>
              <a:rPr lang="hu-HU" i="1" dirty="0" smtClean="0">
                <a:solidFill>
                  <a:schemeClr val="accent3">
                    <a:lumMod val="50000"/>
                  </a:schemeClr>
                </a:solidFill>
              </a:rPr>
              <a:t>név</a:t>
            </a:r>
            <a:r>
              <a:rPr lang="hu-HU" i="1" dirty="0" smtClean="0"/>
              <a:t> </a:t>
            </a:r>
            <a:r>
              <a:rPr lang="hu-HU" i="1" dirty="0" err="1" smtClean="0">
                <a:solidFill>
                  <a:srgbClr val="FF0000"/>
                </a:solidFill>
              </a:rPr>
              <a:t>jelölet</a:t>
            </a:r>
            <a:r>
              <a:rPr lang="hu-HU" i="1" dirty="0" smtClean="0"/>
              <a:t> nélkül, </a:t>
            </a:r>
            <a:r>
              <a:rPr lang="hu-HU" i="1" dirty="0" smtClean="0">
                <a:solidFill>
                  <a:schemeClr val="accent3">
                    <a:lumMod val="50000"/>
                  </a:schemeClr>
                </a:solidFill>
              </a:rPr>
              <a:t>predikátum</a:t>
            </a:r>
            <a:r>
              <a:rPr lang="hu-HU" i="1" dirty="0" smtClean="0"/>
              <a:t> </a:t>
            </a:r>
            <a:r>
              <a:rPr lang="hu-HU" i="1" dirty="0" smtClean="0">
                <a:solidFill>
                  <a:srgbClr val="FF0000"/>
                </a:solidFill>
              </a:rPr>
              <a:t>terjedelem</a:t>
            </a:r>
            <a:r>
              <a:rPr lang="hu-HU" i="1" dirty="0" smtClean="0"/>
              <a:t> nélkül, </a:t>
            </a:r>
            <a:r>
              <a:rPr lang="hu-HU" i="1" dirty="0" smtClean="0">
                <a:solidFill>
                  <a:schemeClr val="accent3">
                    <a:lumMod val="50000"/>
                  </a:schemeClr>
                </a:solidFill>
              </a:rPr>
              <a:t>mondat</a:t>
            </a:r>
            <a:r>
              <a:rPr lang="hu-HU" i="1" dirty="0" smtClean="0"/>
              <a:t> </a:t>
            </a:r>
            <a:r>
              <a:rPr lang="hu-HU" i="1" dirty="0" smtClean="0">
                <a:solidFill>
                  <a:srgbClr val="FF0000"/>
                </a:solidFill>
              </a:rPr>
              <a:t>igazságérték</a:t>
            </a:r>
            <a:r>
              <a:rPr lang="hu-HU" i="1" dirty="0" smtClean="0"/>
              <a:t> nélkül. </a:t>
            </a:r>
            <a:r>
              <a:rPr lang="hu-HU" dirty="0" smtClean="0"/>
              <a:t>A </a:t>
            </a:r>
            <a:r>
              <a:rPr lang="hu-HU" dirty="0" err="1" smtClean="0"/>
              <a:t>kalsszikus</a:t>
            </a:r>
            <a:r>
              <a:rPr lang="hu-HU" dirty="0" smtClean="0"/>
              <a:t> elsőrendű </a:t>
            </a:r>
            <a:r>
              <a:rPr lang="hu-HU" dirty="0" err="1" smtClean="0"/>
              <a:t>extenzionális</a:t>
            </a:r>
            <a:r>
              <a:rPr lang="hu-HU" dirty="0" smtClean="0"/>
              <a:t> logikában </a:t>
            </a:r>
            <a:r>
              <a:rPr lang="hu-HU" i="1" dirty="0" smtClean="0"/>
              <a:t>nincs helye szemantikai értékrésnek</a:t>
            </a:r>
            <a:r>
              <a:rPr lang="hu-HU" dirty="0" smtClean="0"/>
              <a:t> („</a:t>
            </a:r>
            <a:r>
              <a:rPr lang="hu-HU" i="1" dirty="0" smtClean="0"/>
              <a:t>A francia király kopasz.</a:t>
            </a:r>
            <a:r>
              <a:rPr lang="hu-HU" dirty="0" smtClean="0"/>
              <a:t>” (Russell)).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FFED76-2E62-43AA-B9C7-7E3A286B4170}" type="slidenum">
              <a:rPr lang="hu-HU"/>
              <a:pPr>
                <a:defRPr/>
              </a:pPr>
              <a:t>111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</p:spPr>
        <p:txBody>
          <a:bodyPr/>
          <a:lstStyle/>
          <a:p>
            <a:r>
              <a:rPr lang="hu-HU" smtClean="0"/>
              <a:t>Az extenzionális logika rendje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857875"/>
          </a:xfrm>
        </p:spPr>
        <p:txBody>
          <a:bodyPr rtlCol="0">
            <a:normAutofit lnSpcReduction="10000"/>
          </a:bodyPr>
          <a:lstStyle/>
          <a:p>
            <a:pPr marL="914400" lvl="1" indent="-514350" fontAlgn="auto">
              <a:spcAft>
                <a:spcPts val="0"/>
              </a:spcAft>
              <a:buFont typeface="+mj-lt"/>
              <a:buAutoNum type="arabicPeriod" startAt="5"/>
              <a:defRPr/>
            </a:pP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Elsőrendű </a:t>
            </a:r>
            <a:r>
              <a:rPr lang="hu-HU" b="1" dirty="0" err="1" smtClean="0">
                <a:solidFill>
                  <a:schemeClr val="tx2">
                    <a:lumMod val="50000"/>
                  </a:schemeClr>
                </a:solidFill>
              </a:rPr>
              <a:t>extenzionális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 logika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hu-HU" dirty="0" smtClean="0"/>
              <a:t>csak az individuumnevek helyett használ operátorral leköthető változókat (</a:t>
            </a:r>
            <a:r>
              <a:rPr lang="hu-HU" i="1" dirty="0" smtClean="0"/>
              <a:t>x</a:t>
            </a:r>
            <a:r>
              <a:rPr lang="hu-HU" dirty="0" smtClean="0"/>
              <a:t>, </a:t>
            </a:r>
            <a:r>
              <a:rPr lang="hu-HU" i="1" dirty="0" smtClean="0"/>
              <a:t>y</a:t>
            </a:r>
            <a:r>
              <a:rPr lang="hu-HU" dirty="0" smtClean="0"/>
              <a:t>, </a:t>
            </a:r>
            <a:r>
              <a:rPr lang="hu-HU" i="1" dirty="0" smtClean="0"/>
              <a:t>z</a:t>
            </a:r>
            <a:r>
              <a:rPr lang="hu-HU" dirty="0" smtClean="0"/>
              <a:t>) is.</a:t>
            </a:r>
          </a:p>
          <a:p>
            <a:pPr marL="914400" lvl="1" indent="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Másodrendű </a:t>
            </a:r>
            <a:r>
              <a:rPr lang="hu-HU" b="1" dirty="0" err="1" smtClean="0">
                <a:solidFill>
                  <a:schemeClr val="tx2">
                    <a:lumMod val="50000"/>
                  </a:schemeClr>
                </a:solidFill>
              </a:rPr>
              <a:t>extenzionális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 logika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hu-HU" dirty="0" smtClean="0"/>
              <a:t>individuum-változók mellett predikátumváltozók (</a:t>
            </a:r>
            <a:r>
              <a:rPr lang="hu-HU" i="1" dirty="0" smtClean="0"/>
              <a:t>P</a:t>
            </a:r>
            <a:r>
              <a:rPr lang="hu-HU" dirty="0" smtClean="0"/>
              <a:t>, </a:t>
            </a:r>
            <a:r>
              <a:rPr lang="hu-HU" i="1" dirty="0" smtClean="0"/>
              <a:t>Q</a:t>
            </a:r>
            <a:r>
              <a:rPr lang="hu-HU" dirty="0" smtClean="0"/>
              <a:t>, </a:t>
            </a:r>
            <a:r>
              <a:rPr lang="hu-HU" i="1" dirty="0" smtClean="0"/>
              <a:t>R</a:t>
            </a:r>
            <a:r>
              <a:rPr lang="hu-HU" dirty="0" smtClean="0"/>
              <a:t>) is. </a:t>
            </a:r>
          </a:p>
          <a:p>
            <a:pPr marL="91440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b="1" dirty="0" err="1" smtClean="0">
                <a:solidFill>
                  <a:schemeClr val="tx2">
                    <a:lumMod val="50000"/>
                  </a:schemeClr>
                </a:solidFill>
              </a:rPr>
              <a:t>Többedrendű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hu-HU" b="1" dirty="0" err="1" smtClean="0">
                <a:solidFill>
                  <a:schemeClr val="tx2">
                    <a:lumMod val="50000"/>
                  </a:schemeClr>
                </a:solidFill>
              </a:rPr>
              <a:t>extenzionális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 logika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r>
              <a:rPr lang="hu-HU" dirty="0" smtClean="0"/>
              <a:t> más kategóriák (pl. mondatok, predikátumok, </a:t>
            </a:r>
            <a:r>
              <a:rPr lang="hu-HU" dirty="0" err="1" smtClean="0"/>
              <a:t>funktorok</a:t>
            </a:r>
            <a:r>
              <a:rPr lang="hu-HU" dirty="0" smtClean="0"/>
              <a:t> stb.) helyett is használ operátorral leköthető változókat.</a:t>
            </a:r>
          </a:p>
          <a:p>
            <a:pPr marL="914400" lvl="1" indent="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Teljes </a:t>
            </a:r>
            <a:r>
              <a:rPr lang="hu-HU" b="1" dirty="0" err="1" smtClean="0">
                <a:solidFill>
                  <a:schemeClr val="tx2">
                    <a:lumMod val="50000"/>
                  </a:schemeClr>
                </a:solidFill>
              </a:rPr>
              <a:t>extenzionális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 logika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hu-HU" dirty="0" smtClean="0"/>
              <a:t>minden lehetséges kategóriában operátorral leköthető változók.</a:t>
            </a:r>
          </a:p>
          <a:p>
            <a:pPr marL="914400" lvl="1" indent="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dirty="0" smtClean="0"/>
              <a:t>A magasabb rendű logikai rendszerek </a:t>
            </a:r>
            <a:r>
              <a:rPr lang="hu-HU" b="1" dirty="0" smtClean="0"/>
              <a:t>egyre bonyolultabb rendszereket eredményeznek</a:t>
            </a:r>
            <a:r>
              <a:rPr lang="hu-HU" dirty="0" smtClean="0"/>
              <a:t>.</a:t>
            </a:r>
          </a:p>
          <a:p>
            <a:pPr marL="914400" lvl="1" indent="0" fontAlgn="auto">
              <a:spcAft>
                <a:spcPts val="0"/>
              </a:spcAft>
              <a:buFont typeface="Arial" charset="0"/>
              <a:buNone/>
              <a:defRPr/>
            </a:pPr>
            <a:endParaRPr lang="hu-HU" sz="24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6C2537-8A16-4A35-A7E8-D9C0E0BC5F65}" type="slidenum">
              <a:rPr lang="hu-HU"/>
              <a:pPr>
                <a:defRPr/>
              </a:pPr>
              <a:t>112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ím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6667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sz="3800" dirty="0" smtClean="0"/>
              <a:t>Az </a:t>
            </a:r>
            <a:r>
              <a:rPr lang="hu-HU" sz="3800" dirty="0" err="1" smtClean="0"/>
              <a:t>extenzionális</a:t>
            </a:r>
            <a:r>
              <a:rPr lang="hu-HU" sz="3800" dirty="0" smtClean="0"/>
              <a:t> logika határai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184775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i="1" dirty="0" smtClean="0">
                <a:solidFill>
                  <a:srgbClr val="FF0000"/>
                </a:solidFill>
              </a:rPr>
              <a:t>Albert várja a körzeti orvost.</a:t>
            </a:r>
          </a:p>
          <a:p>
            <a:pPr algn="ctr"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>
                <a:solidFill>
                  <a:srgbClr val="0070C0"/>
                </a:solidFill>
              </a:rPr>
              <a:t>A körzeti orvos = a helyi bélyeggyűjtő klub elnöke.</a:t>
            </a:r>
          </a:p>
          <a:p>
            <a:pPr algn="ctr"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i="1" dirty="0" smtClean="0">
                <a:solidFill>
                  <a:srgbClr val="FF0000"/>
                </a:solidFill>
              </a:rPr>
              <a:t>Albert várja a helyi bélyeggyűjtő klub elnökét.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800" i="1" dirty="0" smtClean="0">
                <a:solidFill>
                  <a:srgbClr val="FF0000"/>
                </a:solidFill>
              </a:rPr>
              <a:t> </a:t>
            </a:r>
            <a:r>
              <a:rPr lang="hu-HU" sz="2800" i="1" dirty="0" smtClean="0"/>
              <a:t>(Ruzsa Imre példája)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400" b="1" dirty="0" smtClean="0">
                <a:solidFill>
                  <a:srgbClr val="00B050"/>
                </a:solidFill>
              </a:rPr>
              <a:t>Egyenértékű a két állítás?</a:t>
            </a:r>
          </a:p>
          <a:p>
            <a:pPr marL="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>
                <a:sym typeface="Wingdings"/>
              </a:rPr>
              <a:t></a:t>
            </a:r>
            <a:r>
              <a:rPr lang="hu-HU" sz="2800" dirty="0" smtClean="0"/>
              <a:t>Az azonosság szabályai szerint igen, hiszen a „</a:t>
            </a:r>
            <a:r>
              <a:rPr lang="hu-HU" sz="2800" i="1" dirty="0" smtClean="0"/>
              <a:t>körzeti orvos</a:t>
            </a:r>
            <a:r>
              <a:rPr lang="hu-HU" sz="2800" dirty="0" smtClean="0"/>
              <a:t>” és a „</a:t>
            </a:r>
            <a:r>
              <a:rPr lang="hu-HU" sz="2800" i="1" dirty="0" smtClean="0"/>
              <a:t>helyi bélyeggyűjtő klub elnöke</a:t>
            </a:r>
            <a:r>
              <a:rPr lang="hu-HU" sz="2800" dirty="0" smtClean="0"/>
              <a:t>” leírások </a:t>
            </a:r>
            <a:r>
              <a:rPr lang="hu-HU" sz="2800" b="1" dirty="0" err="1" smtClean="0">
                <a:solidFill>
                  <a:srgbClr val="FF0000"/>
                </a:solidFill>
              </a:rPr>
              <a:t>jelölet</a:t>
            </a:r>
            <a:r>
              <a:rPr lang="hu-HU" sz="2800" b="1" dirty="0" err="1" smtClean="0"/>
              <a:t>e</a:t>
            </a:r>
            <a:r>
              <a:rPr lang="hu-HU" sz="2800" dirty="0" smtClean="0"/>
              <a:t> ugyanaz az individuum.</a:t>
            </a:r>
          </a:p>
          <a:p>
            <a:pPr marL="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/>
              <a:t> </a:t>
            </a:r>
            <a:r>
              <a:rPr lang="hu-HU" sz="2800" dirty="0" smtClean="0">
                <a:sym typeface="Wingdings"/>
              </a:rPr>
              <a:t></a:t>
            </a:r>
            <a:r>
              <a:rPr lang="hu-HU" sz="2800" dirty="0" smtClean="0"/>
              <a:t>Mégis, a két leírás más-más helyzetre utal, eltérő gondolati tartalmat fejez ki: a </a:t>
            </a:r>
            <a:r>
              <a:rPr lang="hu-HU" sz="2800" b="1" dirty="0" smtClean="0">
                <a:solidFill>
                  <a:srgbClr val="FF0000"/>
                </a:solidFill>
              </a:rPr>
              <a:t>jelentés</a:t>
            </a:r>
            <a:r>
              <a:rPr lang="hu-HU" sz="2800" b="1" dirty="0" smtClean="0"/>
              <a:t>ük</a:t>
            </a:r>
            <a:r>
              <a:rPr lang="hu-HU" sz="2800" dirty="0" smtClean="0"/>
              <a:t> különböző.</a:t>
            </a:r>
            <a:endParaRPr lang="hu-HU" sz="24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542DEC-C041-4345-B1ED-A8B62A617814}" type="slidenum">
              <a:rPr lang="hu-HU"/>
              <a:pPr>
                <a:defRPr/>
              </a:pPr>
              <a:t>113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Cím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229600" cy="738188"/>
          </a:xfrm>
        </p:spPr>
        <p:txBody>
          <a:bodyPr/>
          <a:lstStyle/>
          <a:p>
            <a:r>
              <a:rPr lang="hu-HU" sz="3800" smtClean="0"/>
              <a:t>Az extenzionális logika határai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43013"/>
            <a:ext cx="8229600" cy="5065712"/>
          </a:xfrm>
        </p:spPr>
        <p:txBody>
          <a:bodyPr rtlCol="0">
            <a:normAutofit/>
          </a:bodyPr>
          <a:lstStyle/>
          <a:p>
            <a:pPr marL="0" defTabSz="36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/>
              <a:t>A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formális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logika </a:t>
            </a:r>
            <a:r>
              <a:rPr lang="hu-HU" sz="2800" dirty="0" smtClean="0">
                <a:sym typeface="Wingdings" pitchFamily="2" charset="2"/>
              </a:rPr>
              <a:t>a következtetéseinek helyességét 	kizárólag a kifejezések logikai szerkezetéből és a 	logikai szavak jelentéséből származtatja.</a:t>
            </a:r>
          </a:p>
          <a:p>
            <a:pPr marL="0" defTabSz="36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ym typeface="Wingdings" pitchFamily="2" charset="2"/>
              </a:rPr>
              <a:t>A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kifejezések tartalmától való elvonatkoztatás 	</a:t>
            </a:r>
            <a:r>
              <a:rPr lang="hu-HU" sz="2800" b="1" dirty="0" smtClean="0">
                <a:sym typeface="Wingdings" pitchFamily="2" charset="2"/>
              </a:rPr>
              <a:t>miatt </a:t>
            </a:r>
            <a:r>
              <a:rPr lang="hu-HU" sz="2800" dirty="0" smtClean="0">
                <a:sym typeface="Wingdings" pitchFamily="2" charset="2"/>
              </a:rPr>
              <a:t>értelmetlen kifejezésekből is „érvényes” 	következtetést lehet levonni: </a:t>
            </a:r>
            <a:r>
              <a:rPr lang="hu-HU" sz="2800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„</a:t>
            </a:r>
            <a:r>
              <a:rPr lang="hu-HU" sz="2800" i="1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Minden </a:t>
            </a:r>
            <a:r>
              <a:rPr lang="hu-HU" sz="2800" i="1" dirty="0" err="1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aghij</a:t>
            </a:r>
            <a:r>
              <a:rPr lang="hu-HU" sz="2800" i="1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 </a:t>
            </a:r>
            <a:r>
              <a:rPr lang="hu-HU" sz="2800" i="1" dirty="0" err="1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fokuak</a:t>
            </a:r>
            <a:r>
              <a:rPr lang="hu-HU" sz="2800" i="1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. 	Minden </a:t>
            </a:r>
            <a:r>
              <a:rPr lang="hu-HU" sz="2800" i="1" dirty="0" err="1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fokuak</a:t>
            </a:r>
            <a:r>
              <a:rPr lang="hu-HU" sz="2800" i="1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 </a:t>
            </a:r>
            <a:r>
              <a:rPr lang="hu-HU" sz="2800" i="1" dirty="0" err="1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tabudi</a:t>
            </a:r>
            <a:r>
              <a:rPr lang="hu-HU" sz="2800" i="1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.</a:t>
            </a:r>
            <a:r>
              <a:rPr lang="hu-HU" sz="2800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” </a:t>
            </a:r>
            <a:r>
              <a:rPr lang="hu-HU" sz="2800" dirty="0" smtClean="0">
                <a:solidFill>
                  <a:schemeClr val="accent3">
                    <a:lumMod val="75000"/>
                  </a:schemeClr>
                </a:solidFill>
                <a:sym typeface="Symbol"/>
              </a:rPr>
              <a:t> „</a:t>
            </a:r>
            <a:r>
              <a:rPr lang="hu-HU" sz="2800" i="1" dirty="0" smtClean="0">
                <a:solidFill>
                  <a:schemeClr val="accent3">
                    <a:lumMod val="75000"/>
                  </a:schemeClr>
                </a:solidFill>
                <a:sym typeface="Symbol"/>
              </a:rPr>
              <a:t>Minden </a:t>
            </a:r>
            <a:r>
              <a:rPr lang="hu-HU" sz="2800" i="1" dirty="0" err="1" smtClean="0">
                <a:solidFill>
                  <a:schemeClr val="accent3">
                    <a:lumMod val="75000"/>
                  </a:schemeClr>
                </a:solidFill>
                <a:sym typeface="Symbol"/>
              </a:rPr>
              <a:t>aghij</a:t>
            </a:r>
            <a:r>
              <a:rPr lang="hu-HU" sz="2800" i="1" dirty="0" smtClean="0">
                <a:solidFill>
                  <a:schemeClr val="accent3">
                    <a:lumMod val="75000"/>
                  </a:schemeClr>
                </a:solidFill>
                <a:sym typeface="Symbol"/>
              </a:rPr>
              <a:t> </a:t>
            </a:r>
            <a:r>
              <a:rPr lang="hu-HU" sz="2800" i="1" dirty="0" err="1" smtClean="0">
                <a:solidFill>
                  <a:schemeClr val="accent3">
                    <a:lumMod val="75000"/>
                  </a:schemeClr>
                </a:solidFill>
                <a:sym typeface="Symbol"/>
              </a:rPr>
              <a:t>tabudi</a:t>
            </a:r>
            <a:r>
              <a:rPr lang="hu-HU" sz="2800" i="1" dirty="0" smtClean="0">
                <a:solidFill>
                  <a:schemeClr val="accent3">
                    <a:lumMod val="75000"/>
                  </a:schemeClr>
                </a:solidFill>
                <a:sym typeface="Symbol"/>
              </a:rPr>
              <a:t>.</a:t>
            </a:r>
            <a:r>
              <a:rPr lang="hu-HU" sz="2800" dirty="0" smtClean="0">
                <a:solidFill>
                  <a:schemeClr val="accent3">
                    <a:lumMod val="75000"/>
                  </a:schemeClr>
                </a:solidFill>
                <a:sym typeface="Symbol"/>
              </a:rPr>
              <a:t>”</a:t>
            </a:r>
          </a:p>
          <a:p>
            <a:pPr marL="0" defTabSz="36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ym typeface="Symbol"/>
              </a:rPr>
              <a:t>Igény</a:t>
            </a:r>
            <a:r>
              <a:rPr lang="hu-HU" sz="2800" dirty="0" smtClean="0">
                <a:sym typeface="Symbol"/>
              </a:rPr>
              <a:t>: a logika vonja be elemzéseibe a nyelvi 	kifejezések azon dimenzióját, amit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jelentés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nek</a:t>
            </a:r>
            <a:r>
              <a:rPr lang="hu-HU" sz="2800" dirty="0" smtClean="0">
                <a:sym typeface="Symbol"/>
              </a:rPr>
              <a:t> 	nevezünk. A jelentés is </a:t>
            </a:r>
            <a:r>
              <a:rPr lang="hu-HU" sz="2800" i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szemantikai érték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, </a:t>
            </a:r>
            <a:r>
              <a:rPr lang="hu-HU" sz="2800" dirty="0" smtClean="0">
                <a:sym typeface="Symbol"/>
              </a:rPr>
              <a:t>amint az 	</a:t>
            </a:r>
            <a:r>
              <a:rPr lang="hu-HU" sz="2800" dirty="0" err="1" smtClean="0">
                <a:sym typeface="Symbol"/>
              </a:rPr>
              <a:t>extenzionális</a:t>
            </a:r>
            <a:r>
              <a:rPr lang="hu-HU" sz="2800" dirty="0" smtClean="0">
                <a:sym typeface="Symbol"/>
              </a:rPr>
              <a:t> logikában használatos </a:t>
            </a:r>
            <a:r>
              <a:rPr lang="hu-HU" sz="2800" i="1" dirty="0" smtClean="0">
                <a:sym typeface="Symbol"/>
              </a:rPr>
              <a:t>igazságérték</a:t>
            </a:r>
            <a:r>
              <a:rPr lang="hu-HU" sz="2800" dirty="0" smtClean="0">
                <a:sym typeface="Symbol"/>
              </a:rPr>
              <a:t>.</a:t>
            </a:r>
            <a:endParaRPr lang="hu-HU" sz="2800" dirty="0" smtClean="0"/>
          </a:p>
          <a:p>
            <a:pPr algn="ctr" fontAlgn="auto">
              <a:spcAft>
                <a:spcPts val="0"/>
              </a:spcAft>
              <a:buFont typeface="Arial" charset="0"/>
              <a:buNone/>
              <a:defRPr/>
            </a:pPr>
            <a:endParaRPr lang="hu-HU" sz="24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5B6208-103E-4394-BF57-45D56BD0D8AB}" type="slidenum">
              <a:rPr lang="hu-HU"/>
              <a:pPr>
                <a:defRPr/>
              </a:pPr>
              <a:t>114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ím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7191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dirty="0" err="1" smtClean="0"/>
              <a:t>Intenzió</a:t>
            </a:r>
            <a:endParaRPr lang="hu-HU" dirty="0" smtClean="0"/>
          </a:p>
        </p:txBody>
      </p:sp>
      <p:sp>
        <p:nvSpPr>
          <p:cNvPr id="9219" name="Tartalom helye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429250"/>
          </a:xfrm>
        </p:spPr>
        <p:txBody>
          <a:bodyPr rtlCol="0">
            <a:normAutofit/>
          </a:bodyPr>
          <a:lstStyle/>
          <a:p>
            <a:pPr marL="341313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dirty="0" smtClean="0"/>
              <a:t>A</a:t>
            </a:r>
            <a:r>
              <a:rPr lang="hu-HU" sz="2600" dirty="0" smtClean="0">
                <a:sym typeface="Wingdings" pitchFamily="2" charset="2"/>
              </a:rPr>
              <a:t> jelentés teljes gazdagsága logikailag kezelhetetlen.</a:t>
            </a:r>
          </a:p>
          <a:p>
            <a:pPr marL="341313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dirty="0" smtClean="0">
                <a:sym typeface="Wingdings" pitchFamily="2" charset="2"/>
              </a:rPr>
              <a:t>Megoldás: egy szűkített jelentésfogalom  </a:t>
            </a:r>
            <a:r>
              <a:rPr lang="hu-HU" sz="2600" b="1" dirty="0" err="1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intenzió</a:t>
            </a:r>
            <a:r>
              <a:rPr lang="hu-HU" sz="2600" dirty="0" smtClean="0">
                <a:sym typeface="Wingdings" pitchFamily="2" charset="2"/>
              </a:rPr>
              <a:t>.</a:t>
            </a:r>
          </a:p>
          <a:p>
            <a:pPr marL="341313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dirty="0" smtClean="0">
                <a:solidFill>
                  <a:srgbClr val="FF0000"/>
                </a:solidFill>
              </a:rPr>
              <a:t>Az </a:t>
            </a:r>
            <a:r>
              <a:rPr lang="hu-HU" sz="2600" dirty="0" err="1" smtClean="0">
                <a:solidFill>
                  <a:schemeClr val="tx2">
                    <a:lumMod val="50000"/>
                  </a:schemeClr>
                </a:solidFill>
              </a:rPr>
              <a:t>intenzió</a:t>
            </a:r>
            <a:r>
              <a:rPr lang="hu-HU" sz="2600" dirty="0" smtClean="0">
                <a:solidFill>
                  <a:srgbClr val="FF0000"/>
                </a:solidFill>
              </a:rPr>
              <a:t> azon feltételek összességét jelenti, amelyek mellett a kifejezésnek logikailag kezelhető, egyértelmű, igazságértékekkel felruházott jelentés tulajdonítható</a:t>
            </a:r>
            <a:r>
              <a:rPr lang="hu-HU" sz="2600" dirty="0" smtClean="0"/>
              <a:t>.</a:t>
            </a:r>
          </a:p>
          <a:p>
            <a:pPr marL="341313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dirty="0" smtClean="0"/>
              <a:t>Az így pontosított jelentést nevezzük </a:t>
            </a:r>
            <a:r>
              <a:rPr lang="hu-HU" sz="2600" b="1" i="1" dirty="0" smtClean="0">
                <a:solidFill>
                  <a:schemeClr val="tx2">
                    <a:lumMod val="50000"/>
                  </a:schemeClr>
                </a:solidFill>
              </a:rPr>
              <a:t>fogalom</a:t>
            </a:r>
            <a:r>
              <a:rPr lang="hu-HU" sz="2600" dirty="0" smtClean="0"/>
              <a:t>nak.</a:t>
            </a:r>
          </a:p>
          <a:p>
            <a:pPr marL="341313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dirty="0" smtClean="0"/>
              <a:t>A természetes nyelvi kifejezések ilyen jelentéssel nem rendelkeznek eleve </a:t>
            </a:r>
            <a:r>
              <a:rPr lang="hu-HU" sz="2600" dirty="0" smtClean="0">
                <a:sym typeface="Wingdings" pitchFamily="2" charset="2"/>
              </a:rPr>
              <a:t> az </a:t>
            </a:r>
            <a:r>
              <a:rPr lang="hu-HU" sz="2600" dirty="0" err="1" smtClean="0">
                <a:sym typeface="Wingdings" pitchFamily="2" charset="2"/>
              </a:rPr>
              <a:t>intenzióhoz</a:t>
            </a:r>
            <a:r>
              <a:rPr lang="hu-HU" sz="2600" dirty="0" smtClean="0">
                <a:sym typeface="Wingdings" pitchFamily="2" charset="2"/>
              </a:rPr>
              <a:t> </a:t>
            </a:r>
            <a:r>
              <a:rPr lang="hu-HU" sz="26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interpretálás</a:t>
            </a:r>
            <a:r>
              <a:rPr lang="hu-HU" sz="2600" dirty="0" smtClean="0">
                <a:sym typeface="Wingdings" pitchFamily="2" charset="2"/>
              </a:rPr>
              <a:t> </a:t>
            </a:r>
            <a:r>
              <a:rPr lang="hu-HU" sz="2600" dirty="0" smtClean="0"/>
              <a:t>(értelmezés, egyértelműsítés) révén jutunk.</a:t>
            </a:r>
          </a:p>
          <a:p>
            <a:pPr marL="341313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dirty="0" smtClean="0"/>
              <a:t>Az interpretálás a </a:t>
            </a:r>
            <a:r>
              <a:rPr lang="hu-HU" sz="2600" b="1" dirty="0" smtClean="0">
                <a:solidFill>
                  <a:schemeClr val="tx2">
                    <a:lumMod val="50000"/>
                  </a:schemeClr>
                </a:solidFill>
              </a:rPr>
              <a:t>valóság tényeire </a:t>
            </a:r>
            <a:r>
              <a:rPr lang="hu-HU" sz="2600" dirty="0" smtClean="0"/>
              <a:t>vonatkoztatja a nyelvi kifejezéseket.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C8BC93-6161-442C-AE9D-48448387AC42}" type="slidenum">
              <a:rPr lang="hu-HU"/>
              <a:pPr>
                <a:defRPr/>
              </a:pPr>
              <a:t>115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Cím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748712" cy="785813"/>
          </a:xfrm>
        </p:spPr>
        <p:txBody>
          <a:bodyPr/>
          <a:lstStyle/>
          <a:p>
            <a:r>
              <a:rPr lang="hu-HU" smtClean="0"/>
              <a:t>Individuumnevek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9750" y="1341438"/>
            <a:ext cx="8229600" cy="4967287"/>
          </a:xfrm>
        </p:spPr>
        <p:txBody>
          <a:bodyPr rtlCol="0">
            <a:noAutofit/>
          </a:bodyPr>
          <a:lstStyle/>
          <a:p>
            <a:pPr marL="342000" fontAlgn="auto">
              <a:spcAft>
                <a:spcPts val="0"/>
              </a:spcAft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Individuumnév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extenziója</a:t>
            </a:r>
            <a:r>
              <a:rPr lang="hu-HU" sz="2800" dirty="0" smtClean="0"/>
              <a:t>: az individuális dolog.</a:t>
            </a:r>
          </a:p>
          <a:p>
            <a:pPr marL="342000" fontAlgn="auto">
              <a:spcAft>
                <a:spcPts val="0"/>
              </a:spcAft>
              <a:defRPr/>
            </a:pPr>
            <a:r>
              <a:rPr lang="hu-HU" sz="2800" dirty="0" smtClean="0"/>
              <a:t>Egy individuumnév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faktuális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 értéke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hu-HU" sz="2800" i="1" dirty="0" smtClean="0">
                <a:solidFill>
                  <a:srgbClr val="FF0000"/>
                </a:solidFill>
              </a:rPr>
              <a:t>a név </a:t>
            </a:r>
            <a:r>
              <a:rPr lang="hu-HU" sz="2800" i="1" dirty="0" err="1" smtClean="0">
                <a:solidFill>
                  <a:srgbClr val="FF0000"/>
                </a:solidFill>
              </a:rPr>
              <a:t>jelölete</a:t>
            </a:r>
            <a:r>
              <a:rPr lang="hu-HU" sz="2800" dirty="0" smtClean="0"/>
              <a:t>, a tárgyalási univerzum egy konkrét, adott eleme – azon egyedi létező, amelyet a név megjelöl.</a:t>
            </a:r>
          </a:p>
          <a:p>
            <a:pPr marL="342000" fontAlgn="auto">
              <a:spcAft>
                <a:spcPts val="0"/>
              </a:spcAft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Individuumnév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intenziója</a:t>
            </a:r>
            <a:r>
              <a:rPr lang="hu-HU" sz="2800" dirty="0" smtClean="0"/>
              <a:t>: a név által kifejezett </a:t>
            </a:r>
            <a:r>
              <a:rPr lang="hu-HU" sz="2800" i="1" dirty="0" smtClean="0">
                <a:solidFill>
                  <a:srgbClr val="FF0000"/>
                </a:solidFill>
              </a:rPr>
              <a:t>individuális fogalom</a:t>
            </a:r>
            <a:r>
              <a:rPr lang="hu-HU" sz="2800" dirty="0" smtClean="0"/>
              <a:t>.</a:t>
            </a:r>
          </a:p>
          <a:p>
            <a:pPr marL="342000" fontAlgn="auto">
              <a:spcAft>
                <a:spcPts val="0"/>
              </a:spcAft>
              <a:defRPr/>
            </a:pPr>
            <a:r>
              <a:rPr lang="hu-HU" sz="2800" b="1" dirty="0" smtClean="0"/>
              <a:t>A </a:t>
            </a:r>
            <a:r>
              <a:rPr lang="hu-HU" sz="2800" b="1" dirty="0" smtClean="0">
                <a:solidFill>
                  <a:srgbClr val="00B050"/>
                </a:solidFill>
              </a:rPr>
              <a:t>tulajdonneveknek</a:t>
            </a:r>
            <a:r>
              <a:rPr lang="hu-HU" sz="2800" b="1" dirty="0" smtClean="0"/>
              <a:t> </a:t>
            </a:r>
            <a:r>
              <a:rPr lang="hu-HU" sz="2800" dirty="0" smtClean="0"/>
              <a:t>csak </a:t>
            </a:r>
            <a:r>
              <a:rPr lang="hu-HU" sz="2800" dirty="0" err="1" smtClean="0"/>
              <a:t>jelöletük</a:t>
            </a:r>
            <a:r>
              <a:rPr lang="hu-HU" sz="2800" dirty="0" smtClean="0"/>
              <a:t> van</a:t>
            </a:r>
            <a:endParaRPr lang="hu-HU" sz="2800" dirty="0" smtClean="0">
              <a:sym typeface="Wingdings" pitchFamily="2" charset="2"/>
            </a:endParaRPr>
          </a:p>
          <a:p>
            <a:pPr marL="342000" fontAlgn="auto">
              <a:spcAft>
                <a:spcPts val="0"/>
              </a:spcAft>
              <a:defRPr/>
            </a:pPr>
            <a:r>
              <a:rPr lang="hu-HU" sz="2800" b="1" dirty="0" smtClean="0">
                <a:sym typeface="Wingdings" pitchFamily="2" charset="2"/>
              </a:rPr>
              <a:t>Az </a:t>
            </a:r>
            <a:r>
              <a:rPr lang="hu-HU" sz="2800" b="1" dirty="0" smtClean="0">
                <a:solidFill>
                  <a:srgbClr val="00B050"/>
                </a:solidFill>
                <a:sym typeface="Wingdings" pitchFamily="2" charset="2"/>
              </a:rPr>
              <a:t>összetett neveknek </a:t>
            </a:r>
            <a:r>
              <a:rPr lang="hu-HU" sz="2800" dirty="0" smtClean="0">
                <a:sym typeface="Wingdings" pitchFamily="2" charset="2"/>
              </a:rPr>
              <a:t>és a névmásoknak van jelentésük, és így </a:t>
            </a:r>
            <a:r>
              <a:rPr lang="hu-HU" sz="2800" dirty="0" err="1" smtClean="0">
                <a:sym typeface="Wingdings" pitchFamily="2" charset="2"/>
              </a:rPr>
              <a:t>intenziójuk</a:t>
            </a:r>
            <a:r>
              <a:rPr lang="hu-HU" sz="2800" dirty="0" smtClean="0">
                <a:sym typeface="Wingdings" pitchFamily="2" charset="2"/>
              </a:rPr>
              <a:t> is  az a </a:t>
            </a:r>
            <a:r>
              <a:rPr lang="hu-HU" sz="2800" dirty="0" err="1" smtClean="0">
                <a:sym typeface="Wingdings" pitchFamily="2" charset="2"/>
              </a:rPr>
              <a:t>jelölet</a:t>
            </a:r>
            <a:r>
              <a:rPr lang="hu-HU" sz="2800" dirty="0" smtClean="0">
                <a:sym typeface="Wingdings" pitchFamily="2" charset="2"/>
              </a:rPr>
              <a:t>, amelyhez az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interpretáció</a:t>
            </a:r>
            <a:r>
              <a:rPr lang="hu-HU" sz="2800" dirty="0" smtClean="0">
                <a:sym typeface="Wingdings" pitchFamily="2" charset="2"/>
              </a:rPr>
              <a:t> eredményeként eljutunk.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98836D-746E-4B25-8FD2-AE125696DC20}" type="slidenum">
              <a:rPr lang="hu-HU"/>
              <a:pPr>
                <a:defRPr/>
              </a:pPr>
              <a:t>116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Cím 1"/>
          <p:cNvSpPr>
            <a:spLocks noGrp="1"/>
          </p:cNvSpPr>
          <p:nvPr>
            <p:ph type="title"/>
          </p:nvPr>
        </p:nvSpPr>
        <p:spPr>
          <a:xfrm>
            <a:off x="0" y="333375"/>
            <a:ext cx="9144000" cy="785813"/>
          </a:xfrm>
        </p:spPr>
        <p:txBody>
          <a:bodyPr/>
          <a:lstStyle/>
          <a:p>
            <a:r>
              <a:rPr lang="hu-HU" smtClean="0"/>
              <a:t>Mondatok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9750" y="1268413"/>
            <a:ext cx="8229600" cy="4968875"/>
          </a:xfrm>
        </p:spPr>
        <p:txBody>
          <a:bodyPr rtlCol="0">
            <a:normAutofit/>
          </a:bodyPr>
          <a:lstStyle/>
          <a:p>
            <a:pPr marL="342000" fontAlgn="auto">
              <a:spcAft>
                <a:spcPts val="0"/>
              </a:spcAft>
              <a:defRPr/>
            </a:pPr>
            <a:r>
              <a:rPr lang="hu-HU" sz="2800" b="1" dirty="0" smtClean="0">
                <a:solidFill>
                  <a:schemeClr val="tx2"/>
                </a:solidFill>
              </a:rPr>
              <a:t>Mondatok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extenziója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hu-HU" sz="2800" dirty="0" err="1" smtClean="0">
                <a:solidFill>
                  <a:schemeClr val="tx2">
                    <a:lumMod val="50000"/>
                  </a:schemeClr>
                </a:solidFill>
              </a:rPr>
              <a:t>faktuális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 értéke</a:t>
            </a:r>
            <a:r>
              <a:rPr lang="hu-HU" sz="2800" dirty="0" smtClean="0">
                <a:solidFill>
                  <a:schemeClr val="tx2"/>
                </a:solidFill>
              </a:rPr>
              <a:t>: az </a:t>
            </a:r>
            <a:r>
              <a:rPr lang="hu-HU" sz="2800" dirty="0" smtClean="0">
                <a:solidFill>
                  <a:srgbClr val="FF0000"/>
                </a:solidFill>
              </a:rPr>
              <a:t>igazságértéke</a:t>
            </a:r>
            <a:r>
              <a:rPr lang="hu-HU" sz="2800" dirty="0" smtClean="0">
                <a:solidFill>
                  <a:schemeClr val="tx2"/>
                </a:solidFill>
              </a:rPr>
              <a:t>.</a:t>
            </a:r>
          </a:p>
          <a:p>
            <a:pPr marL="342000" fontAlgn="auto">
              <a:spcAft>
                <a:spcPts val="0"/>
              </a:spcAft>
              <a:defRPr/>
            </a:pPr>
            <a:r>
              <a:rPr lang="hu-HU" sz="2800" b="1" dirty="0" smtClean="0">
                <a:solidFill>
                  <a:schemeClr val="tx2"/>
                </a:solidFill>
              </a:rPr>
              <a:t>Mondatok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intenziója</a:t>
            </a:r>
            <a:r>
              <a:rPr lang="hu-HU" sz="2800" dirty="0" smtClean="0">
                <a:solidFill>
                  <a:schemeClr val="tx2"/>
                </a:solidFill>
              </a:rPr>
              <a:t>: azon </a:t>
            </a:r>
            <a:r>
              <a:rPr lang="hu-HU" sz="2800" dirty="0" smtClean="0">
                <a:solidFill>
                  <a:srgbClr val="FF0000"/>
                </a:solidFill>
              </a:rPr>
              <a:t>feltételek</a:t>
            </a:r>
            <a:r>
              <a:rPr lang="hu-HU" sz="2800" dirty="0" smtClean="0">
                <a:solidFill>
                  <a:schemeClr val="tx2"/>
                </a:solidFill>
              </a:rPr>
              <a:t> összessége, amelyek mellett igaz állítást fejeznek ki.</a:t>
            </a:r>
          </a:p>
          <a:p>
            <a:pPr marL="342000" fontAlgn="auto">
              <a:spcAft>
                <a:spcPts val="0"/>
              </a:spcAft>
              <a:defRPr/>
            </a:pPr>
            <a:r>
              <a:rPr lang="hu-HU" sz="2800" dirty="0" smtClean="0"/>
              <a:t>A feltételeket itt is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interpretáció</a:t>
            </a:r>
            <a:r>
              <a:rPr lang="hu-HU" sz="2800" dirty="0" smtClean="0"/>
              <a:t> révén bontjuk ki.</a:t>
            </a:r>
          </a:p>
          <a:p>
            <a:pPr marL="342000" fontAlgn="auto">
              <a:spcAft>
                <a:spcPts val="0"/>
              </a:spcAft>
              <a:defRPr/>
            </a:pPr>
            <a:r>
              <a:rPr lang="hu-HU" sz="2800" dirty="0" smtClean="0"/>
              <a:t>Az interpretációhoz járulhat az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értékelés</a:t>
            </a:r>
            <a:r>
              <a:rPr lang="hu-HU" sz="2800" dirty="0" smtClean="0"/>
              <a:t>: </a:t>
            </a:r>
          </a:p>
          <a:p>
            <a:pPr marL="34200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800" dirty="0" smtClean="0"/>
              <a:t>	a kifejezést kiegészítjük a szükséges adatokkal.</a:t>
            </a:r>
          </a:p>
          <a:p>
            <a:pPr marL="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>
                <a:sym typeface="Wingdings" pitchFamily="2" charset="2"/>
              </a:rPr>
              <a:t>Pl.: „</a:t>
            </a:r>
            <a:r>
              <a:rPr lang="hu-HU" sz="2800" i="1" dirty="0" smtClean="0">
                <a:solidFill>
                  <a:srgbClr val="00B050"/>
                </a:solidFill>
                <a:sym typeface="Wingdings" pitchFamily="2" charset="2"/>
              </a:rPr>
              <a:t>Kitakarította a szobáját</a:t>
            </a:r>
            <a:r>
              <a:rPr lang="hu-HU" sz="2800" dirty="0" smtClean="0">
                <a:sym typeface="Wingdings" pitchFamily="2" charset="2"/>
              </a:rPr>
              <a:t>” – interpretálása: </a:t>
            </a:r>
            <a:r>
              <a:rPr lang="hu-HU" sz="2800" i="1" dirty="0" smtClean="0">
                <a:sym typeface="Wingdings" pitchFamily="2" charset="2"/>
              </a:rPr>
              <a:t>x</a:t>
            </a:r>
            <a:r>
              <a:rPr lang="hu-HU" sz="2800" dirty="0" smtClean="0">
                <a:sym typeface="Wingdings" pitchFamily="2" charset="2"/>
              </a:rPr>
              <a:t> a saját szobáját, vagy </a:t>
            </a:r>
            <a:r>
              <a:rPr lang="hu-HU" sz="2800" i="1" dirty="0" smtClean="0">
                <a:sym typeface="Wingdings" pitchFamily="2" charset="2"/>
              </a:rPr>
              <a:t>y</a:t>
            </a:r>
            <a:r>
              <a:rPr lang="hu-HU" sz="2800" dirty="0" smtClean="0">
                <a:sym typeface="Wingdings" pitchFamily="2" charset="2"/>
              </a:rPr>
              <a:t> szobáját takarította-e ki? – értékelése: mi az </a:t>
            </a:r>
            <a:r>
              <a:rPr lang="hu-HU" sz="2800" i="1" dirty="0" smtClean="0">
                <a:sym typeface="Wingdings" pitchFamily="2" charset="2"/>
              </a:rPr>
              <a:t>x</a:t>
            </a:r>
            <a:r>
              <a:rPr lang="hu-HU" sz="2800" dirty="0" smtClean="0">
                <a:sym typeface="Wingdings" pitchFamily="2" charset="2"/>
              </a:rPr>
              <a:t> és az </a:t>
            </a:r>
            <a:r>
              <a:rPr lang="hu-HU" sz="2800" i="1" dirty="0" smtClean="0">
                <a:sym typeface="Wingdings" pitchFamily="2" charset="2"/>
              </a:rPr>
              <a:t>y</a:t>
            </a:r>
            <a:r>
              <a:rPr lang="hu-HU" sz="2800" dirty="0" smtClean="0">
                <a:sym typeface="Wingdings" pitchFamily="2" charset="2"/>
              </a:rPr>
              <a:t> értéke, tehát kikről van szó?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406AD-68FB-4C57-B334-BC25F6CD233A}" type="slidenum">
              <a:rPr lang="hu-HU"/>
              <a:pPr>
                <a:defRPr/>
              </a:pPr>
              <a:t>117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Cím 1"/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785812"/>
          </a:xfrm>
        </p:spPr>
        <p:txBody>
          <a:bodyPr/>
          <a:lstStyle/>
          <a:p>
            <a:r>
              <a:rPr lang="hu-HU" sz="4000" smtClean="0"/>
              <a:t>Funktorok intenziója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8313" y="981075"/>
            <a:ext cx="8229600" cy="5667375"/>
          </a:xfrm>
        </p:spPr>
        <p:txBody>
          <a:bodyPr rtlCol="0">
            <a:normAutofit/>
          </a:bodyPr>
          <a:lstStyle/>
          <a:p>
            <a:pPr marL="342000" fontAlgn="auto">
              <a:spcAft>
                <a:spcPts val="0"/>
              </a:spcAft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Intenzionális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funktor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: </a:t>
            </a:r>
            <a:r>
              <a:rPr lang="hu-HU" sz="2800" dirty="0" smtClean="0">
                <a:solidFill>
                  <a:schemeClr val="tx2"/>
                </a:solidFill>
                <a:sym typeface="Wingdings" pitchFamily="2" charset="2"/>
              </a:rPr>
              <a:t>bemeneteinek </a:t>
            </a:r>
            <a:r>
              <a:rPr lang="hu-HU" sz="2800" dirty="0" err="1" smtClean="0">
                <a:solidFill>
                  <a:schemeClr val="tx2"/>
                </a:solidFill>
                <a:sym typeface="Wingdings" pitchFamily="2" charset="2"/>
              </a:rPr>
              <a:t>extenziója</a:t>
            </a:r>
            <a:r>
              <a:rPr lang="hu-HU" sz="2800" dirty="0" smtClean="0">
                <a:solidFill>
                  <a:schemeClr val="tx2"/>
                </a:solidFill>
                <a:sym typeface="Wingdings" pitchFamily="2" charset="2"/>
              </a:rPr>
              <a:t> nem vonja maga után egyértelműen a kimenet </a:t>
            </a:r>
            <a:r>
              <a:rPr lang="hu-HU" sz="2800" dirty="0" err="1" smtClean="0">
                <a:solidFill>
                  <a:schemeClr val="tx2"/>
                </a:solidFill>
                <a:sym typeface="Wingdings" pitchFamily="2" charset="2"/>
              </a:rPr>
              <a:t>faktuális</a:t>
            </a:r>
            <a:r>
              <a:rPr lang="hu-HU" sz="2800" dirty="0" smtClean="0">
                <a:solidFill>
                  <a:schemeClr val="tx2"/>
                </a:solidFill>
                <a:sym typeface="Wingdings" pitchFamily="2" charset="2"/>
              </a:rPr>
              <a:t> értékét, mert a kimenet </a:t>
            </a:r>
            <a:r>
              <a:rPr lang="hu-HU" sz="2800" dirty="0" err="1" smtClean="0">
                <a:solidFill>
                  <a:schemeClr val="tx2"/>
                </a:solidFill>
                <a:sym typeface="Wingdings" pitchFamily="2" charset="2"/>
              </a:rPr>
              <a:t>faktuális</a:t>
            </a:r>
            <a:r>
              <a:rPr lang="hu-HU" sz="2800" dirty="0" smtClean="0">
                <a:solidFill>
                  <a:schemeClr val="tx2"/>
                </a:solidFill>
                <a:sym typeface="Wingdings" pitchFamily="2" charset="2"/>
              </a:rPr>
              <a:t> értéke a bemenet </a:t>
            </a:r>
            <a:r>
              <a:rPr lang="hu-HU" sz="2800" dirty="0" err="1" smtClean="0">
                <a:solidFill>
                  <a:schemeClr val="tx2"/>
                </a:solidFill>
                <a:sym typeface="Wingdings" pitchFamily="2" charset="2"/>
              </a:rPr>
              <a:t>intenziójától</a:t>
            </a:r>
            <a:r>
              <a:rPr lang="hu-HU" sz="2800" dirty="0" smtClean="0">
                <a:solidFill>
                  <a:schemeClr val="tx2"/>
                </a:solidFill>
                <a:sym typeface="Wingdings" pitchFamily="2" charset="2"/>
              </a:rPr>
              <a:t>, jelentésétől is függ.</a:t>
            </a:r>
          </a:p>
          <a:p>
            <a:pPr marL="342000" fontAlgn="auto">
              <a:spcAft>
                <a:spcPts val="0"/>
              </a:spcAft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Interpretált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funktor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intenziója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: </a:t>
            </a:r>
            <a:r>
              <a:rPr lang="hu-HU" sz="2800" dirty="0" smtClean="0">
                <a:solidFill>
                  <a:schemeClr val="tx2"/>
                </a:solidFill>
                <a:sym typeface="Wingdings" pitchFamily="2" charset="2"/>
              </a:rPr>
              <a:t>az a szabály, amely a bemenet </a:t>
            </a:r>
            <a:r>
              <a:rPr lang="hu-HU" sz="2800" dirty="0" err="1" smtClean="0">
                <a:solidFill>
                  <a:schemeClr val="tx2"/>
                </a:solidFill>
                <a:sym typeface="Wingdings" pitchFamily="2" charset="2"/>
              </a:rPr>
              <a:t>intenziójából</a:t>
            </a:r>
            <a:r>
              <a:rPr lang="hu-HU" sz="2800" dirty="0" smtClean="0">
                <a:solidFill>
                  <a:schemeClr val="tx2"/>
                </a:solidFill>
                <a:sym typeface="Wingdings" pitchFamily="2" charset="2"/>
              </a:rPr>
              <a:t> meghatározza, „kiszámítja” a kimenet </a:t>
            </a:r>
            <a:r>
              <a:rPr lang="hu-HU" sz="2800" dirty="0" err="1" smtClean="0">
                <a:solidFill>
                  <a:schemeClr val="tx2"/>
                </a:solidFill>
                <a:sym typeface="Wingdings" pitchFamily="2" charset="2"/>
              </a:rPr>
              <a:t>intenzióját</a:t>
            </a:r>
            <a:r>
              <a:rPr lang="hu-HU" sz="2800" dirty="0" smtClean="0">
                <a:solidFill>
                  <a:schemeClr val="tx2"/>
                </a:solidFill>
                <a:sym typeface="Wingdings" pitchFamily="2" charset="2"/>
              </a:rPr>
              <a:t> =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általános fogalom</a:t>
            </a:r>
            <a:endParaRPr lang="hu-HU" sz="2800" dirty="0" smtClean="0">
              <a:solidFill>
                <a:schemeClr val="tx2">
                  <a:lumMod val="50000"/>
                </a:schemeClr>
              </a:solidFill>
              <a:sym typeface="Wingdings" pitchFamily="2" charset="2"/>
            </a:endParaRPr>
          </a:p>
          <a:p>
            <a:pPr marL="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>
                <a:sym typeface="Wingdings" pitchFamily="2" charset="2"/>
              </a:rPr>
              <a:t>„</a:t>
            </a:r>
            <a:r>
              <a:rPr lang="hu-HU" sz="2800" i="1" dirty="0" smtClean="0">
                <a:solidFill>
                  <a:srgbClr val="00B050"/>
                </a:solidFill>
                <a:sym typeface="Wingdings" pitchFamily="2" charset="2"/>
              </a:rPr>
              <a:t>Péter fut, </a:t>
            </a:r>
            <a:r>
              <a:rPr lang="hu-HU" sz="2800" b="1" i="1" dirty="0" smtClean="0">
                <a:solidFill>
                  <a:srgbClr val="00B050"/>
                </a:solidFill>
                <a:sym typeface="Wingdings" pitchFamily="2" charset="2"/>
              </a:rPr>
              <a:t>mivel</a:t>
            </a:r>
            <a:r>
              <a:rPr lang="hu-HU" sz="2800" i="1" dirty="0" smtClean="0">
                <a:solidFill>
                  <a:srgbClr val="00B050"/>
                </a:solidFill>
                <a:sym typeface="Wingdings" pitchFamily="2" charset="2"/>
              </a:rPr>
              <a:t> le akar fogyni</a:t>
            </a:r>
            <a:r>
              <a:rPr lang="hu-HU" sz="2800" dirty="0" smtClean="0">
                <a:sym typeface="Wingdings" pitchFamily="2" charset="2"/>
              </a:rPr>
              <a:t>” – ha igaz, hogy </a:t>
            </a:r>
            <a:r>
              <a:rPr lang="hu-HU" sz="2800" i="1" dirty="0" smtClean="0">
                <a:sym typeface="Wingdings" pitchFamily="2" charset="2"/>
              </a:rPr>
              <a:t>Péter fut </a:t>
            </a:r>
            <a:r>
              <a:rPr lang="hu-HU" sz="2800" dirty="0" smtClean="0">
                <a:sym typeface="Wingdings" pitchFamily="2" charset="2"/>
              </a:rPr>
              <a:t>és igaz az is, hogy </a:t>
            </a:r>
            <a:r>
              <a:rPr lang="hu-HU" sz="2800" i="1" dirty="0" smtClean="0">
                <a:sym typeface="Wingdings" pitchFamily="2" charset="2"/>
              </a:rPr>
              <a:t>Péter le akar fogyni</a:t>
            </a:r>
            <a:r>
              <a:rPr lang="hu-HU" sz="2800" dirty="0" smtClean="0">
                <a:sym typeface="Wingdings" pitchFamily="2" charset="2"/>
              </a:rPr>
              <a:t>, abból még nem következik ennek a mondatnak az igazsága…</a:t>
            </a:r>
          </a:p>
          <a:p>
            <a:pPr marL="342000" fontAlgn="auto">
              <a:spcAft>
                <a:spcPts val="0"/>
              </a:spcAft>
              <a:defRPr/>
            </a:pPr>
            <a:r>
              <a:rPr lang="hu-HU" sz="2800" dirty="0" smtClean="0">
                <a:solidFill>
                  <a:schemeClr val="tx2"/>
                </a:solidFill>
                <a:sym typeface="Wingdings" pitchFamily="2" charset="2"/>
              </a:rPr>
              <a:t>Az </a:t>
            </a:r>
            <a:r>
              <a:rPr lang="hu-HU" sz="2800" b="1" dirty="0" smtClean="0">
                <a:solidFill>
                  <a:schemeClr val="tx2"/>
                </a:solidFill>
                <a:sym typeface="Wingdings" pitchFamily="2" charset="2"/>
              </a:rPr>
              <a:t>intenzionális logika </a:t>
            </a:r>
            <a:r>
              <a:rPr lang="hu-HU" sz="2800" dirty="0" smtClean="0">
                <a:solidFill>
                  <a:schemeClr val="tx2"/>
                </a:solidFill>
                <a:sym typeface="Wingdings" pitchFamily="2" charset="2"/>
              </a:rPr>
              <a:t>a</a:t>
            </a:r>
            <a:r>
              <a:rPr lang="hu-HU" sz="2800" dirty="0" smtClean="0">
                <a:solidFill>
                  <a:schemeClr val="tx2"/>
                </a:solidFill>
              </a:rPr>
              <a:t>z intenzionális </a:t>
            </a:r>
            <a:r>
              <a:rPr lang="hu-HU" sz="2800" dirty="0" err="1" smtClean="0">
                <a:solidFill>
                  <a:schemeClr val="tx2"/>
                </a:solidFill>
              </a:rPr>
              <a:t>funktorokat</a:t>
            </a:r>
            <a:r>
              <a:rPr lang="hu-HU" sz="2800" dirty="0" smtClean="0">
                <a:solidFill>
                  <a:schemeClr val="tx2"/>
                </a:solidFill>
              </a:rPr>
              <a:t> is bevonja az elemzésbe. Pl. a </a:t>
            </a:r>
            <a:r>
              <a:rPr lang="hu-HU" sz="2800" b="1" dirty="0" smtClean="0">
                <a:solidFill>
                  <a:schemeClr val="tx2"/>
                </a:solidFill>
              </a:rPr>
              <a:t>modális logika</a:t>
            </a:r>
            <a:r>
              <a:rPr lang="hu-HU" sz="2800" dirty="0" smtClean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DD559-8B9C-4299-8B6D-E12B3130702E}" type="slidenum">
              <a:rPr lang="hu-HU"/>
              <a:pPr>
                <a:defRPr/>
              </a:pPr>
              <a:t>118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Cím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785813"/>
          </a:xfrm>
        </p:spPr>
        <p:txBody>
          <a:bodyPr/>
          <a:lstStyle/>
          <a:p>
            <a:r>
              <a:rPr lang="hu-HU" smtClean="0"/>
              <a:t>Modális operátorok</a:t>
            </a:r>
          </a:p>
        </p:txBody>
      </p:sp>
      <p:sp>
        <p:nvSpPr>
          <p:cNvPr id="13315" name="Tartalom helye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5307012"/>
          </a:xfrm>
        </p:spPr>
        <p:txBody>
          <a:bodyPr rtlCol="0">
            <a:noAutofit/>
          </a:bodyPr>
          <a:lstStyle/>
          <a:p>
            <a:pPr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Modális logika</a:t>
            </a:r>
            <a:r>
              <a:rPr lang="hu-HU" sz="2800" dirty="0" smtClean="0"/>
              <a:t>: a </a:t>
            </a:r>
            <a:r>
              <a:rPr lang="hu-HU" sz="2800" i="1" dirty="0" smtClean="0"/>
              <a:t>klasszikus logika kiterjesztése</a:t>
            </a:r>
            <a:endParaRPr lang="hu-HU" sz="2800" dirty="0" smtClean="0"/>
          </a:p>
          <a:p>
            <a:pPr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Operátorok</a:t>
            </a:r>
            <a:r>
              <a:rPr lang="hu-HU" sz="2800" b="1" dirty="0" smtClean="0"/>
              <a:t>: </a:t>
            </a:r>
            <a:r>
              <a:rPr lang="hu-HU" sz="2800" dirty="0" smtClean="0">
                <a:sym typeface="Symbol" pitchFamily="18" charset="2"/>
              </a:rPr>
              <a:t> = </a:t>
            </a:r>
            <a:r>
              <a:rPr lang="hu-HU" sz="2800" b="1" dirty="0" smtClean="0">
                <a:solidFill>
                  <a:srgbClr val="FF0000"/>
                </a:solidFill>
              </a:rPr>
              <a:t>szükségszerűen</a:t>
            </a:r>
            <a:r>
              <a:rPr lang="hu-HU" sz="2800" dirty="0" smtClean="0"/>
              <a:t> (igaz, </a:t>
            </a:r>
            <a:r>
              <a:rPr lang="hu-HU" sz="2800" smtClean="0"/>
              <a:t>hamis)</a:t>
            </a:r>
            <a:endParaRPr lang="hu-HU" sz="2800" dirty="0" smtClean="0"/>
          </a:p>
          <a:p>
            <a:pPr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800" dirty="0" smtClean="0">
                <a:solidFill>
                  <a:schemeClr val="tx2"/>
                </a:solidFill>
              </a:rPr>
              <a:t>			     </a:t>
            </a:r>
            <a:r>
              <a:rPr lang="hu-HU" sz="2800" dirty="0" smtClean="0">
                <a:sym typeface="Symbol" pitchFamily="18" charset="2"/>
              </a:rPr>
              <a:t> = </a:t>
            </a:r>
            <a:r>
              <a:rPr lang="hu-HU" sz="2800" b="1" dirty="0" err="1" smtClean="0">
                <a:solidFill>
                  <a:srgbClr val="FF0000"/>
                </a:solidFill>
              </a:rPr>
              <a:t>lehetségsen</a:t>
            </a:r>
            <a:r>
              <a:rPr lang="hu-HU" sz="2800" dirty="0" smtClean="0"/>
              <a:t> (igaz, hamis)</a:t>
            </a:r>
            <a:r>
              <a:rPr lang="hu-HU" sz="2800" i="1" dirty="0" smtClean="0"/>
              <a:t/>
            </a:r>
            <a:br>
              <a:rPr lang="hu-HU" sz="2800" i="1" dirty="0" smtClean="0"/>
            </a:br>
            <a:r>
              <a:rPr lang="hu-HU" sz="2800" i="1" dirty="0" smtClean="0"/>
              <a:t>		    </a:t>
            </a:r>
            <a:r>
              <a:rPr lang="hu-HU" sz="2800" i="1" dirty="0" smtClean="0">
                <a:sym typeface="Wingdings"/>
              </a:rPr>
              <a:t></a:t>
            </a:r>
            <a:r>
              <a:rPr lang="hu-HU" sz="2800" dirty="0" smtClean="0">
                <a:sym typeface="Wingdings" pitchFamily="2" charset="2"/>
              </a:rPr>
              <a:t> </a:t>
            </a:r>
            <a:r>
              <a:rPr lang="hu-HU" sz="2800" b="1" dirty="0" smtClean="0">
                <a:sym typeface="Wingdings" pitchFamily="2" charset="2"/>
              </a:rPr>
              <a:t>modalitások</a:t>
            </a:r>
            <a:endParaRPr lang="hu-HU" sz="2800" dirty="0" smtClean="0"/>
          </a:p>
          <a:p>
            <a:pPr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Apodiktikus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 állítások</a:t>
            </a:r>
            <a:r>
              <a:rPr lang="hu-HU" sz="2800" dirty="0" smtClean="0"/>
              <a:t>: szükségszerűen igaz/hamis.</a:t>
            </a:r>
          </a:p>
          <a:p>
            <a:pPr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Kontingens állítások</a:t>
            </a:r>
            <a:r>
              <a:rPr lang="hu-HU" sz="2800" dirty="0" smtClean="0"/>
              <a:t>: esetlegesen igaz/ hamis.</a:t>
            </a:r>
          </a:p>
          <a:p>
            <a:pPr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Intenzionális </a:t>
            </a:r>
            <a:r>
              <a:rPr lang="hu-HU" sz="2800" dirty="0" smtClean="0"/>
              <a:t>: abból, hogy egy állítás igaz/hamis, nem következik, hogy szükségszerűen igaz/hamis.</a:t>
            </a:r>
          </a:p>
          <a:p>
            <a:pPr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Szükségszerűség</a:t>
            </a:r>
            <a:r>
              <a:rPr lang="hu-HU" sz="2800" dirty="0" smtClean="0"/>
              <a:t>:</a:t>
            </a:r>
          </a:p>
          <a:p>
            <a:pPr marL="971550" lvl="1" indent="-514350"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b="1" dirty="0" smtClean="0">
                <a:solidFill>
                  <a:srgbClr val="FF0000"/>
                </a:solidFill>
              </a:rPr>
              <a:t>Logikai</a:t>
            </a:r>
            <a:r>
              <a:rPr lang="hu-HU" b="1" dirty="0" smtClean="0"/>
              <a:t> szükségszerűség</a:t>
            </a:r>
            <a:endParaRPr lang="hu-HU" dirty="0" smtClean="0"/>
          </a:p>
          <a:p>
            <a:pPr marL="971550" lvl="1" indent="-514350"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b="1" dirty="0" smtClean="0">
                <a:solidFill>
                  <a:srgbClr val="FF0000"/>
                </a:solidFill>
              </a:rPr>
              <a:t>Ontológiai</a:t>
            </a:r>
            <a:r>
              <a:rPr lang="hu-HU" b="1" dirty="0" smtClean="0"/>
              <a:t> szükségszerűség</a:t>
            </a:r>
            <a:endParaRPr lang="hu-HU" dirty="0" smtClean="0"/>
          </a:p>
          <a:p>
            <a:pPr marL="971550" lvl="1" indent="-514350"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b="1" dirty="0" smtClean="0">
                <a:solidFill>
                  <a:srgbClr val="FF0000"/>
                </a:solidFill>
              </a:rPr>
              <a:t>Analitikus</a:t>
            </a:r>
            <a:r>
              <a:rPr lang="hu-HU" b="1" dirty="0" smtClean="0"/>
              <a:t> szükségszerűség</a:t>
            </a:r>
            <a:endParaRPr lang="hu-HU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1FCF40-7373-4941-85B9-C79E95C5D24B}" type="slidenum">
              <a:rPr lang="hu-HU"/>
              <a:pPr>
                <a:defRPr/>
              </a:pPr>
              <a:t>119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1.7. Logikai rendszerek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27584" y="1783560"/>
            <a:ext cx="7859216" cy="4572000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Arisztotelészi logika</a:t>
            </a:r>
          </a:p>
          <a:p>
            <a:r>
              <a:rPr lang="hu-HU" dirty="0" smtClean="0"/>
              <a:t>Tradicionális logika</a:t>
            </a:r>
          </a:p>
          <a:p>
            <a:r>
              <a:rPr lang="hu-HU" dirty="0" smtClean="0"/>
              <a:t>Szimbolikus logika</a:t>
            </a:r>
          </a:p>
          <a:p>
            <a:r>
              <a:rPr lang="hu-HU" dirty="0" smtClean="0"/>
              <a:t>Matematikai logika</a:t>
            </a:r>
          </a:p>
          <a:p>
            <a:r>
              <a:rPr lang="hu-HU" b="1" dirty="0" smtClean="0">
                <a:solidFill>
                  <a:srgbClr val="92D050"/>
                </a:solidFill>
              </a:rPr>
              <a:t>Klasszikus logika</a:t>
            </a:r>
          </a:p>
          <a:p>
            <a:r>
              <a:rPr lang="hu-HU" b="1" dirty="0" smtClean="0">
                <a:solidFill>
                  <a:srgbClr val="92D050"/>
                </a:solidFill>
              </a:rPr>
              <a:t>Deviáns logika</a:t>
            </a:r>
          </a:p>
          <a:p>
            <a:pPr marL="969264" lvl="1" indent="-514350">
              <a:buFont typeface="+mj-lt"/>
              <a:buAutoNum type="arabicPeriod"/>
            </a:pPr>
            <a:r>
              <a:rPr lang="hu-HU" dirty="0" smtClean="0"/>
              <a:t>Nem </a:t>
            </a:r>
            <a:r>
              <a:rPr lang="hu-HU" dirty="0" err="1" smtClean="0"/>
              <a:t>alethikus</a:t>
            </a:r>
            <a:endParaRPr lang="hu-HU" dirty="0" smtClean="0"/>
          </a:p>
          <a:p>
            <a:pPr marL="969264" lvl="1" indent="-514350">
              <a:buFont typeface="+mj-lt"/>
              <a:buAutoNum type="arabicPeriod"/>
            </a:pPr>
            <a:r>
              <a:rPr lang="hu-HU" dirty="0" smtClean="0"/>
              <a:t>Nem kétértékű</a:t>
            </a:r>
          </a:p>
          <a:p>
            <a:pPr marL="969264" lvl="1" indent="-514350">
              <a:buFont typeface="+mj-lt"/>
              <a:buAutoNum type="arabicPeriod"/>
            </a:pPr>
            <a:r>
              <a:rPr lang="hu-HU" dirty="0" smtClean="0"/>
              <a:t>Nem formális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1A8361-DF74-4A30-B91C-D70680C65B1C}" type="slidenum">
              <a:rPr lang="hu-HU" smtClean="0"/>
              <a:pPr>
                <a:defRPr/>
              </a:pPr>
              <a:t>12</a:t>
            </a:fld>
            <a:endParaRPr lang="hu-HU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ím 1"/>
          <p:cNvSpPr>
            <a:spLocks noGrp="1"/>
          </p:cNvSpPr>
          <p:nvPr>
            <p:ph type="title"/>
          </p:nvPr>
        </p:nvSpPr>
        <p:spPr>
          <a:xfrm>
            <a:off x="574675" y="342900"/>
            <a:ext cx="8569325" cy="782638"/>
          </a:xfrm>
        </p:spPr>
        <p:txBody>
          <a:bodyPr/>
          <a:lstStyle/>
          <a:p>
            <a:r>
              <a:rPr lang="hu-HU" smtClean="0"/>
              <a:t>Modális logikai négyzet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A578B-9E88-4306-91CD-C4F63AF7AE41}" type="slidenum">
              <a:rPr lang="hu-HU"/>
              <a:pPr>
                <a:defRPr/>
              </a:pPr>
              <a:t>120</a:t>
            </a:fld>
            <a:endParaRPr lang="hu-HU"/>
          </a:p>
        </p:txBody>
      </p:sp>
      <p:sp>
        <p:nvSpPr>
          <p:cNvPr id="205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hu-HU"/>
          </a:p>
        </p:txBody>
      </p:sp>
      <p:sp>
        <p:nvSpPr>
          <p:cNvPr id="2054" name="Rectangle 3"/>
          <p:cNvSpPr>
            <a:spLocks noChangeArrowheads="1"/>
          </p:cNvSpPr>
          <p:nvPr/>
        </p:nvSpPr>
        <p:spPr bwMode="auto">
          <a:xfrm>
            <a:off x="0" y="1895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hu-HU"/>
          </a:p>
        </p:txBody>
      </p:sp>
      <p:graphicFrame>
        <p:nvGraphicFramePr>
          <p:cNvPr id="2050" name="Object 1" descr="Pergamen"/>
          <p:cNvGraphicFramePr>
            <a:graphicFrameLocks noChangeAspect="1"/>
          </p:cNvGraphicFramePr>
          <p:nvPr/>
        </p:nvGraphicFramePr>
        <p:xfrm>
          <a:off x="606425" y="1412875"/>
          <a:ext cx="8286750" cy="4824413"/>
        </p:xfrm>
        <a:graphic>
          <a:graphicData uri="http://schemas.openxmlformats.org/presentationml/2006/ole">
            <p:oleObj spid="_x0000_s2050" r:id="rId3" imgW="2363788" imgH="135413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ím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424862" cy="6667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dirty="0" smtClean="0"/>
              <a:t>Logikai négyzet</a:t>
            </a:r>
          </a:p>
        </p:txBody>
      </p:sp>
      <p:sp>
        <p:nvSpPr>
          <p:cNvPr id="14339" name="Tartalom helye 2"/>
          <p:cNvSpPr>
            <a:spLocks noGrp="1"/>
          </p:cNvSpPr>
          <p:nvPr>
            <p:ph idx="1"/>
          </p:nvPr>
        </p:nvSpPr>
        <p:spPr>
          <a:xfrm>
            <a:off x="539750" y="1125538"/>
            <a:ext cx="8229600" cy="547211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>
                <a:solidFill>
                  <a:schemeClr val="tx2"/>
                </a:solidFill>
              </a:rPr>
              <a:t>Az átlósan szemközti állítások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kontradiktóriusak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/>
              <a:t>„</a:t>
            </a:r>
            <a:r>
              <a:rPr lang="hu-HU" sz="2800" i="1" dirty="0" smtClean="0"/>
              <a:t>szükségszerű, hogy</a:t>
            </a:r>
            <a:r>
              <a:rPr lang="hu-HU" sz="2800" dirty="0" smtClean="0"/>
              <a:t>…” </a:t>
            </a:r>
            <a:r>
              <a:rPr lang="hu-HU" sz="2800" dirty="0" smtClean="0">
                <a:solidFill>
                  <a:srgbClr val="FF0000"/>
                </a:solidFill>
                <a:sym typeface="Wingdings" pitchFamily="2" charset="2"/>
              </a:rPr>
              <a:t>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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</a:t>
            </a:r>
            <a:r>
              <a:rPr lang="hu-HU" sz="2800" dirty="0" smtClean="0">
                <a:solidFill>
                  <a:srgbClr val="FF0000"/>
                </a:solidFill>
              </a:rPr>
              <a:t>(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i="1" dirty="0" err="1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)</a:t>
            </a:r>
            <a:r>
              <a:rPr lang="hu-HU" sz="2800" dirty="0" smtClean="0">
                <a:sym typeface="Symbol" pitchFamily="18" charset="2"/>
              </a:rPr>
              <a:t/>
            </a:r>
            <a:br>
              <a:rPr lang="hu-HU" sz="2800" dirty="0" smtClean="0">
                <a:sym typeface="Symbol" pitchFamily="18" charset="2"/>
              </a:rPr>
            </a:br>
            <a:r>
              <a:rPr lang="hu-HU" sz="2800" dirty="0" smtClean="0"/>
              <a:t>negációja: „</a:t>
            </a:r>
            <a:r>
              <a:rPr lang="hu-HU" sz="2800" i="1" dirty="0" smtClean="0"/>
              <a:t>lehetséges, hogy nem</a:t>
            </a:r>
            <a:r>
              <a:rPr lang="hu-HU" sz="2800" dirty="0" smtClean="0"/>
              <a:t>…”  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</a:t>
            </a:r>
            <a:r>
              <a:rPr lang="hu-HU" sz="2800" dirty="0" smtClean="0">
                <a:solidFill>
                  <a:srgbClr val="FF0000"/>
                </a:solidFill>
              </a:rPr>
              <a:t>(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>
                <a:sym typeface="Symbol" pitchFamily="18" charset="2"/>
              </a:rPr>
              <a:t>„lehetetlen, hogy…” </a:t>
            </a:r>
            <a:r>
              <a:rPr lang="hu-HU" sz="2800" dirty="0" smtClean="0"/>
              <a:t> </a:t>
            </a:r>
            <a:r>
              <a:rPr lang="hu-HU" sz="2800" dirty="0" smtClean="0">
                <a:solidFill>
                  <a:srgbClr val="FF0000"/>
                </a:solidFill>
                <a:sym typeface="Wingdings" pitchFamily="2" charset="2"/>
              </a:rPr>
              <a:t>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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</a:t>
            </a:r>
            <a:r>
              <a:rPr lang="hu-HU" sz="2800" i="1" dirty="0" err="1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ym typeface="Symbol" pitchFamily="18" charset="2"/>
              </a:rPr>
              <a:t/>
            </a:r>
            <a:br>
              <a:rPr lang="hu-HU" sz="2800" dirty="0" smtClean="0">
                <a:sym typeface="Symbol" pitchFamily="18" charset="2"/>
              </a:rPr>
            </a:br>
            <a:r>
              <a:rPr lang="hu-HU" sz="2800" dirty="0" smtClean="0">
                <a:sym typeface="Symbol" pitchFamily="18" charset="2"/>
              </a:rPr>
              <a:t>negációja: „lehetséges, hogy…”  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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>
                <a:sym typeface="Symbol" pitchFamily="18" charset="2"/>
              </a:rPr>
              <a:t>A „</a:t>
            </a:r>
            <a:r>
              <a:rPr lang="hu-HU" sz="2800" i="1" dirty="0" smtClean="0">
                <a:sym typeface="Symbol" pitchFamily="18" charset="2"/>
              </a:rPr>
              <a:t>szükségszerű</a:t>
            </a:r>
            <a:r>
              <a:rPr lang="hu-HU" sz="2800" dirty="0" smtClean="0">
                <a:sym typeface="Symbol" pitchFamily="18" charset="2"/>
              </a:rPr>
              <a:t>” </a:t>
            </a:r>
            <a:r>
              <a:rPr lang="hu-HU" sz="2800" dirty="0" smtClean="0"/>
              <a:t>(</a:t>
            </a:r>
            <a:r>
              <a:rPr lang="hu-HU" sz="2800" dirty="0" smtClean="0">
                <a:solidFill>
                  <a:srgbClr val="FF0000"/>
                </a:solidFill>
                <a:sym typeface="Wingdings" pitchFamily="2" charset="2"/>
              </a:rPr>
              <a:t>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/>
              <a:t>) </a:t>
            </a:r>
            <a:r>
              <a:rPr lang="hu-HU" sz="2800" dirty="0" smtClean="0">
                <a:sym typeface="Symbol" pitchFamily="18" charset="2"/>
              </a:rPr>
              <a:t>és a „</a:t>
            </a:r>
            <a:r>
              <a:rPr lang="hu-HU" sz="2800" i="1" dirty="0" smtClean="0">
                <a:sym typeface="Symbol" pitchFamily="18" charset="2"/>
              </a:rPr>
              <a:t>lehetetlen</a:t>
            </a:r>
            <a:r>
              <a:rPr lang="hu-HU" sz="2800" dirty="0" smtClean="0">
                <a:sym typeface="Symbol" pitchFamily="18" charset="2"/>
              </a:rPr>
              <a:t>” </a:t>
            </a:r>
            <a:r>
              <a:rPr lang="hu-HU" sz="2800" dirty="0" smtClean="0"/>
              <a:t>(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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/>
              <a:t>)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kontrárius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r>
              <a:rPr lang="hu-HU" sz="2800" dirty="0" smtClean="0"/>
              <a:t> </a:t>
            </a:r>
            <a:r>
              <a:rPr lang="hu-HU" sz="2800" dirty="0" smtClean="0">
                <a:sym typeface="Symbol" pitchFamily="18" charset="2"/>
              </a:rPr>
              <a:t>nem lehetnek egyszerre igazak:</a:t>
            </a:r>
            <a:br>
              <a:rPr lang="hu-HU" sz="2800" dirty="0" smtClean="0">
                <a:sym typeface="Symbol" pitchFamily="18" charset="2"/>
              </a:rPr>
            </a:br>
            <a:r>
              <a:rPr lang="hu-HU" sz="2800" dirty="0" smtClean="0">
                <a:solidFill>
                  <a:srgbClr val="FF0000"/>
                </a:solidFill>
                <a:sym typeface="Wingdings" pitchFamily="2" charset="2"/>
              </a:rPr>
              <a:t>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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</a:t>
            </a:r>
            <a:r>
              <a:rPr lang="hu-HU" sz="2800" dirty="0" smtClean="0">
                <a:solidFill>
                  <a:srgbClr val="FF0000"/>
                </a:solidFill>
              </a:rPr>
              <a:t>(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i="1" dirty="0" err="1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)</a:t>
            </a:r>
            <a:r>
              <a:rPr lang="hu-HU" sz="2800" dirty="0" smtClean="0"/>
              <a:t>, illetve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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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Wingdings" pitchFamily="2" charset="2"/>
              </a:rPr>
              <a:t></a:t>
            </a:r>
            <a:r>
              <a:rPr lang="hu-HU" sz="2800" dirty="0" smtClean="0">
                <a:solidFill>
                  <a:srgbClr val="FF0000"/>
                </a:solidFill>
              </a:rPr>
              <a:t>(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i="1" dirty="0" err="1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>
                <a:sym typeface="Symbol" pitchFamily="18" charset="2"/>
              </a:rPr>
              <a:t>Az „esetleges” </a:t>
            </a:r>
            <a:r>
              <a:rPr lang="hu-HU" sz="2800" dirty="0" smtClean="0"/>
              <a:t>(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</a:t>
            </a:r>
            <a:r>
              <a:rPr lang="hu-HU" sz="2800" dirty="0" smtClean="0">
                <a:solidFill>
                  <a:srgbClr val="FF0000"/>
                </a:solidFill>
              </a:rPr>
              <a:t>(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)</a:t>
            </a:r>
            <a:r>
              <a:rPr lang="hu-HU" sz="2800" dirty="0" smtClean="0"/>
              <a:t>) </a:t>
            </a:r>
            <a:r>
              <a:rPr lang="hu-HU" sz="2800" dirty="0" smtClean="0">
                <a:sym typeface="Symbol" pitchFamily="18" charset="2"/>
              </a:rPr>
              <a:t>és a „</a:t>
            </a:r>
            <a:r>
              <a:rPr lang="hu-HU" sz="2800" i="1" dirty="0" smtClean="0">
                <a:sym typeface="Symbol" pitchFamily="18" charset="2"/>
              </a:rPr>
              <a:t>lehetséges</a:t>
            </a:r>
            <a:r>
              <a:rPr lang="hu-HU" sz="2800" dirty="0" smtClean="0">
                <a:sym typeface="Symbol" pitchFamily="18" charset="2"/>
              </a:rPr>
              <a:t>” </a:t>
            </a:r>
            <a:r>
              <a:rPr lang="hu-HU" sz="2800" dirty="0" smtClean="0"/>
              <a:t>(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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/>
              <a:t>)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szubkontrárius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r>
              <a:rPr lang="hu-HU" sz="2800" dirty="0" smtClean="0"/>
              <a:t> </a:t>
            </a:r>
            <a:r>
              <a:rPr lang="hu-HU" sz="2800" dirty="0" smtClean="0">
                <a:sym typeface="Symbol" pitchFamily="18" charset="2"/>
              </a:rPr>
              <a:t>nem lehetnek egyszerre hamisak:</a:t>
            </a:r>
            <a:br>
              <a:rPr lang="hu-HU" sz="2800" dirty="0" smtClean="0">
                <a:sym typeface="Symbol" pitchFamily="18" charset="2"/>
              </a:rPr>
            </a:b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</a:t>
            </a:r>
            <a:r>
              <a:rPr lang="hu-HU" sz="2800" dirty="0" smtClean="0">
                <a:solidFill>
                  <a:srgbClr val="FF0000"/>
                </a:solidFill>
              </a:rPr>
              <a:t>(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)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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dirty="0" smtClean="0">
                <a:solidFill>
                  <a:srgbClr val="FF0000"/>
                </a:solidFill>
                <a:sym typeface="Wingdings" pitchFamily="2" charset="2"/>
              </a:rPr>
              <a:t></a:t>
            </a:r>
            <a:r>
              <a:rPr lang="hu-HU" sz="2800" dirty="0" smtClean="0">
                <a:solidFill>
                  <a:srgbClr val="FF0000"/>
                </a:solidFill>
              </a:rPr>
              <a:t> (</a:t>
            </a:r>
            <a:r>
              <a:rPr lang="hu-HU" sz="2800" i="1" dirty="0" err="1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)</a:t>
            </a:r>
            <a:r>
              <a:rPr lang="hu-HU" sz="2800" dirty="0" smtClean="0"/>
              <a:t>, illetve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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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dirty="0" smtClean="0">
                <a:solidFill>
                  <a:srgbClr val="FF0000"/>
                </a:solidFill>
                <a:sym typeface="Wingdings" pitchFamily="2" charset="2"/>
              </a:rPr>
              <a:t></a:t>
            </a:r>
            <a:r>
              <a:rPr lang="hu-HU" sz="2800" dirty="0" smtClean="0">
                <a:solidFill>
                  <a:srgbClr val="FF0000"/>
                </a:solidFill>
              </a:rPr>
              <a:t>(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i="1" dirty="0" err="1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>
                <a:sym typeface="Symbol" pitchFamily="18" charset="2"/>
              </a:rPr>
              <a:t>+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Alárendeltség</a:t>
            </a:r>
            <a:r>
              <a:rPr lang="hu-HU" sz="2800" dirty="0" smtClean="0">
                <a:sym typeface="Symbol" pitchFamily="18" charset="2"/>
              </a:rPr>
              <a:t> (szubordináció)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9B1B5F-706D-434F-A557-11EAF976A632}" type="slidenum">
              <a:rPr lang="hu-HU"/>
              <a:pPr>
                <a:defRPr/>
              </a:pPr>
              <a:t>121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88"/>
          </a:xfrm>
        </p:spPr>
        <p:txBody>
          <a:bodyPr/>
          <a:lstStyle/>
          <a:p>
            <a:r>
              <a:rPr lang="hu-HU" smtClean="0"/>
              <a:t>Lehetséges világok elmélete</a:t>
            </a:r>
          </a:p>
        </p:txBody>
      </p:sp>
      <p:sp>
        <p:nvSpPr>
          <p:cNvPr id="66562" name="Tartalom helye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92931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hu-HU" sz="2800" smtClean="0"/>
              <a:t>Hogyan alapozható meg szemantikailag a modális logika? Mit jelent a szükségszerű és a lehetetlen? </a:t>
            </a:r>
            <a:endParaRPr lang="hu-HU" sz="2800" i="1" smtClean="0"/>
          </a:p>
          <a:p>
            <a:pPr>
              <a:buFont typeface="Wingdings" pitchFamily="2" charset="2"/>
              <a:buChar char="§"/>
            </a:pPr>
            <a:r>
              <a:rPr lang="hu-HU" sz="2800" b="1" smtClean="0"/>
              <a:t>Leibniz</a:t>
            </a:r>
            <a:r>
              <a:rPr lang="hu-HU" sz="2800" smtClean="0"/>
              <a:t>: </a:t>
            </a:r>
            <a:r>
              <a:rPr lang="hu-HU" sz="2800" i="1" smtClean="0">
                <a:solidFill>
                  <a:schemeClr val="tx2"/>
                </a:solidFill>
              </a:rPr>
              <a:t>számtalan lehetséges világ van</a:t>
            </a:r>
            <a:endParaRPr lang="hu-HU" sz="2800" smtClean="0"/>
          </a:p>
          <a:p>
            <a:pPr>
              <a:buFont typeface="Wingdings" pitchFamily="2" charset="2"/>
              <a:buChar char="§"/>
            </a:pPr>
            <a:r>
              <a:rPr lang="hu-HU" sz="2800" smtClean="0"/>
              <a:t>Az emberi szellem törekvései: versek, utópiák, </a:t>
            </a:r>
            <a:r>
              <a:rPr lang="hu-HU" sz="2800" b="1" smtClean="0"/>
              <a:t>jog</a:t>
            </a:r>
            <a:r>
              <a:rPr lang="hu-HU" sz="280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hu-HU" sz="2800" b="1" smtClean="0"/>
              <a:t>Lehetséges világ</a:t>
            </a:r>
            <a:r>
              <a:rPr lang="hu-HU" sz="2800" smtClean="0"/>
              <a:t>: </a:t>
            </a:r>
            <a:r>
              <a:rPr lang="hu-HU" sz="2800" smtClean="0">
                <a:solidFill>
                  <a:schemeClr val="tx2"/>
                </a:solidFill>
              </a:rPr>
              <a:t>nem ütközik szükségszerűségbe</a:t>
            </a:r>
            <a:r>
              <a:rPr lang="hu-HU" sz="2800" smtClean="0"/>
              <a:t>.</a:t>
            </a:r>
          </a:p>
          <a:p>
            <a:pPr lvl="1">
              <a:buFont typeface="Courier New" pitchFamily="49" charset="0"/>
              <a:buChar char="o"/>
            </a:pPr>
            <a:r>
              <a:rPr lang="hu-HU" b="1" smtClean="0"/>
              <a:t>Logikai szükségszerűségbe: </a:t>
            </a:r>
            <a:r>
              <a:rPr lang="hu-HU" smtClean="0"/>
              <a:t>„</a:t>
            </a:r>
            <a:r>
              <a:rPr lang="hu-HU" i="1" smtClean="0"/>
              <a:t>minden ember halandó</a:t>
            </a:r>
            <a:r>
              <a:rPr lang="hu-HU" smtClean="0"/>
              <a:t>” és „</a:t>
            </a:r>
            <a:r>
              <a:rPr lang="hu-HU" i="1" smtClean="0"/>
              <a:t>nem minden ember halandó</a:t>
            </a:r>
            <a:r>
              <a:rPr lang="hu-HU" smtClean="0"/>
              <a:t>”.</a:t>
            </a:r>
          </a:p>
          <a:p>
            <a:pPr lvl="1">
              <a:buFont typeface="Courier New" pitchFamily="49" charset="0"/>
              <a:buChar char="o"/>
            </a:pPr>
            <a:r>
              <a:rPr lang="hu-HU" b="1" smtClean="0"/>
              <a:t>Ontológiai szükségszerűségbe: nem érvényesül </a:t>
            </a:r>
            <a:r>
              <a:rPr lang="hu-HU" smtClean="0"/>
              <a:t>pl. a tömegvonzás törvénye.</a:t>
            </a:r>
          </a:p>
          <a:p>
            <a:pPr lvl="1">
              <a:buFont typeface="Courier New" pitchFamily="49" charset="0"/>
              <a:buChar char="o"/>
            </a:pPr>
            <a:r>
              <a:rPr lang="hu-HU" b="1" smtClean="0"/>
              <a:t>Analitikus szükségszerűségbe: </a:t>
            </a:r>
            <a:r>
              <a:rPr lang="hu-HU" smtClean="0"/>
              <a:t>pl. nem igaz, hogy „</a:t>
            </a:r>
            <a:r>
              <a:rPr lang="hu-HU" i="1" smtClean="0"/>
              <a:t>minden férjnek van felesége</a:t>
            </a:r>
            <a:r>
              <a:rPr lang="hu-HU" smtClean="0"/>
              <a:t>”.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FC55E-32AD-4BED-B62B-D98304FA67E6}" type="slidenum">
              <a:rPr lang="hu-HU"/>
              <a:pPr>
                <a:defRPr/>
              </a:pPr>
              <a:t>122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Cím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792163"/>
          </a:xfrm>
        </p:spPr>
        <p:txBody>
          <a:bodyPr/>
          <a:lstStyle/>
          <a:p>
            <a:r>
              <a:rPr lang="hu-HU" smtClean="0"/>
              <a:t>Lehetséges világok elmélete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92918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800" dirty="0" smtClean="0"/>
              <a:t>A </a:t>
            </a:r>
            <a:r>
              <a:rPr lang="hu-HU" sz="2800" b="1" dirty="0" smtClean="0"/>
              <a:t>lehetséges világ</a:t>
            </a:r>
            <a:r>
              <a:rPr lang="hu-HU" sz="2800" dirty="0" smtClean="0"/>
              <a:t>ok csak a nyelvben léteznek, mint a világ leírásának alternatívái.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Egy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nyelv klasszikus logikai interpretációi jelölik ki az e nyelven leírható lehetséges világok körét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hu-HU" sz="2800" dirty="0" smtClean="0"/>
              <a:t>Ami ezen kívül esik, az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logikai lehetetlenség</a:t>
            </a:r>
            <a:r>
              <a:rPr lang="hu-HU" sz="2800" dirty="0" smtClean="0"/>
              <a:t>.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800" dirty="0" smtClean="0"/>
              <a:t>A 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</a:t>
            </a:r>
            <a:r>
              <a:rPr lang="hu-HU" sz="2800" i="1" dirty="0" err="1" smtClean="0">
                <a:solidFill>
                  <a:srgbClr val="FF0000"/>
                </a:solidFill>
              </a:rPr>
              <a:t>A</a:t>
            </a:r>
            <a:r>
              <a:rPr lang="hu-HU" sz="2800" dirty="0" smtClean="0"/>
              <a:t> (= lehetséges) állítást a </a:t>
            </a:r>
            <a:r>
              <a:rPr lang="hu-HU" sz="2800" i="1" dirty="0" smtClean="0"/>
              <a:t>w</a:t>
            </a:r>
            <a:r>
              <a:rPr lang="hu-HU" sz="2800" dirty="0" smtClean="0"/>
              <a:t> világban minősítsük igaznak (akkor és csak akkor), ha </a:t>
            </a:r>
            <a:r>
              <a:rPr lang="hu-HU" sz="2800" i="1" dirty="0" smtClean="0"/>
              <a:t>A</a:t>
            </a:r>
            <a:r>
              <a:rPr lang="hu-HU" sz="2800" dirty="0" smtClean="0"/>
              <a:t> igaz </a:t>
            </a:r>
            <a:r>
              <a:rPr lang="hu-HU" sz="2800" i="1" dirty="0" smtClean="0"/>
              <a:t>w</a:t>
            </a:r>
            <a:r>
              <a:rPr lang="hu-HU" sz="2800" dirty="0" smtClean="0"/>
              <a:t> </a:t>
            </a:r>
            <a:r>
              <a:rPr lang="hu-HU" sz="2800" b="1" dirty="0" smtClean="0"/>
              <a:t>valamely</a:t>
            </a:r>
            <a:r>
              <a:rPr lang="hu-HU" sz="2800" dirty="0" smtClean="0"/>
              <a:t> </a:t>
            </a:r>
            <a:r>
              <a:rPr lang="hu-HU" sz="2800" i="1" dirty="0" smtClean="0"/>
              <a:t>w’</a:t>
            </a:r>
            <a:r>
              <a:rPr lang="hu-HU" sz="2800" dirty="0" smtClean="0"/>
              <a:t> alternatívájában.  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</a:t>
            </a:r>
            <a:r>
              <a:rPr lang="hu-HU" sz="2800" b="1" i="1" dirty="0" smtClean="0">
                <a:solidFill>
                  <a:srgbClr val="FF0000"/>
                </a:solidFill>
              </a:rPr>
              <a:t>A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 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w</a:t>
            </a:r>
            <a:r>
              <a:rPr lang="hu-HU" sz="2800" b="1" baseline="-25000" dirty="0" smtClean="0">
                <a:solidFill>
                  <a:srgbClr val="FF0000"/>
                </a:solidFill>
                <a:sym typeface="Symbol"/>
              </a:rPr>
              <a:t>1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 V 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w</a:t>
            </a:r>
            <a:r>
              <a:rPr lang="hu-HU" sz="2800" b="1" baseline="-25000" dirty="0" smtClean="0">
                <a:solidFill>
                  <a:srgbClr val="FF0000"/>
                </a:solidFill>
                <a:sym typeface="Symbol"/>
              </a:rPr>
              <a:t>2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 V … </a:t>
            </a:r>
            <a:r>
              <a:rPr lang="hu-HU" sz="2800" b="1" dirty="0" err="1" smtClean="0">
                <a:solidFill>
                  <a:srgbClr val="FF0000"/>
                </a:solidFill>
                <a:sym typeface="Symbol"/>
              </a:rPr>
              <a:t>V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hu-HU" sz="2800" b="1" i="1" dirty="0" err="1" smtClean="0">
                <a:solidFill>
                  <a:srgbClr val="FF0000"/>
                </a:solidFill>
                <a:sym typeface="Symbol"/>
              </a:rPr>
              <a:t>w</a:t>
            </a:r>
            <a:r>
              <a:rPr lang="hu-HU" sz="2800" b="1" baseline="-25000" dirty="0" err="1" smtClean="0">
                <a:solidFill>
                  <a:srgbClr val="FF0000"/>
                </a:solidFill>
                <a:sym typeface="Symbol"/>
              </a:rPr>
              <a:t>n</a:t>
            </a:r>
            <a:endParaRPr lang="hu-HU" sz="2800" b="1" dirty="0" smtClean="0"/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800" dirty="0" smtClean="0"/>
              <a:t>A </a:t>
            </a:r>
            <a:r>
              <a:rPr lang="hu-HU" sz="2800" dirty="0" smtClean="0">
                <a:solidFill>
                  <a:srgbClr val="FF0000"/>
                </a:solidFill>
                <a:sym typeface="Wingdings"/>
              </a:rPr>
              <a:t></a:t>
            </a:r>
            <a:r>
              <a:rPr lang="hu-HU" sz="2800" i="1" dirty="0" err="1" smtClean="0">
                <a:solidFill>
                  <a:srgbClr val="FF0000"/>
                </a:solidFill>
              </a:rPr>
              <a:t>A</a:t>
            </a:r>
            <a:r>
              <a:rPr lang="hu-HU" sz="2800" dirty="0" smtClean="0"/>
              <a:t> (= szükségszerű) állítást pedig akkor (és csak akkor) minősítsük igaznak </a:t>
            </a:r>
            <a:r>
              <a:rPr lang="hu-HU" sz="2800" i="1" dirty="0" smtClean="0"/>
              <a:t>w</a:t>
            </a:r>
            <a:r>
              <a:rPr lang="hu-HU" sz="2800" dirty="0" smtClean="0"/>
              <a:t> világban, ha </a:t>
            </a:r>
            <a:r>
              <a:rPr lang="hu-HU" sz="2800" i="1" dirty="0" smtClean="0"/>
              <a:t>A</a:t>
            </a:r>
            <a:r>
              <a:rPr lang="hu-HU" sz="2800" dirty="0" smtClean="0"/>
              <a:t> igaz </a:t>
            </a:r>
            <a:r>
              <a:rPr lang="hu-HU" sz="2800" i="1" dirty="0" smtClean="0"/>
              <a:t>w</a:t>
            </a:r>
            <a:r>
              <a:rPr lang="hu-HU" sz="2800" dirty="0" smtClean="0"/>
              <a:t> </a:t>
            </a:r>
            <a:r>
              <a:rPr lang="hu-HU" sz="2800" b="1" dirty="0" smtClean="0"/>
              <a:t>minden</a:t>
            </a:r>
            <a:r>
              <a:rPr lang="hu-HU" sz="2800" dirty="0" smtClean="0"/>
              <a:t> alternatívájában</a:t>
            </a:r>
            <a:r>
              <a:rPr lang="hu-HU" sz="2800" b="1" dirty="0" smtClean="0"/>
              <a:t>.  </a:t>
            </a:r>
            <a:r>
              <a:rPr lang="hu-HU" sz="2800" b="1" dirty="0" smtClean="0">
                <a:solidFill>
                  <a:srgbClr val="FF0000"/>
                </a:solidFill>
                <a:sym typeface="Wingdings"/>
              </a:rPr>
              <a:t></a:t>
            </a:r>
            <a:r>
              <a:rPr lang="hu-HU" sz="2800" b="1" i="1" dirty="0" smtClean="0">
                <a:solidFill>
                  <a:srgbClr val="FF0000"/>
                </a:solidFill>
              </a:rPr>
              <a:t>A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 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w</a:t>
            </a:r>
            <a:r>
              <a:rPr lang="hu-HU" sz="2800" b="1" baseline="-25000" dirty="0" smtClean="0">
                <a:solidFill>
                  <a:srgbClr val="FF0000"/>
                </a:solidFill>
                <a:sym typeface="Symbol"/>
              </a:rPr>
              <a:t>1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 &amp; 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w</a:t>
            </a:r>
            <a:r>
              <a:rPr lang="hu-HU" sz="2800" b="1" baseline="-25000" dirty="0" smtClean="0">
                <a:solidFill>
                  <a:srgbClr val="FF0000"/>
                </a:solidFill>
                <a:sym typeface="Symbol"/>
              </a:rPr>
              <a:t>2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 &amp; … &amp; </a:t>
            </a:r>
            <a:r>
              <a:rPr lang="hu-HU" sz="2800" b="1" i="1" dirty="0" err="1" smtClean="0">
                <a:solidFill>
                  <a:srgbClr val="FF0000"/>
                </a:solidFill>
                <a:sym typeface="Symbol"/>
              </a:rPr>
              <a:t>w</a:t>
            </a:r>
            <a:r>
              <a:rPr lang="hu-HU" sz="2800" b="1" baseline="-25000" dirty="0" err="1" smtClean="0">
                <a:solidFill>
                  <a:srgbClr val="FF0000"/>
                </a:solidFill>
                <a:sym typeface="Symbol"/>
              </a:rPr>
              <a:t>n</a:t>
            </a:r>
            <a:endParaRPr lang="hu-HU" sz="2800" b="1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DF4A75-BDAB-4022-84D6-2B68B0BCB071}" type="slidenum">
              <a:rPr lang="hu-HU"/>
              <a:pPr>
                <a:defRPr/>
              </a:pPr>
              <a:t>123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ím 1"/>
          <p:cNvSpPr>
            <a:spLocks noGrp="1"/>
          </p:cNvSpPr>
          <p:nvPr>
            <p:ph type="title"/>
          </p:nvPr>
        </p:nvSpPr>
        <p:spPr>
          <a:xfrm>
            <a:off x="914400" y="404813"/>
            <a:ext cx="7772400" cy="1295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dirty="0" smtClean="0"/>
              <a:t>Időlogika </a:t>
            </a:r>
            <a:br>
              <a:rPr lang="hu-HU" dirty="0" smtClean="0"/>
            </a:br>
            <a:r>
              <a:rPr lang="hu-HU" dirty="0" smtClean="0"/>
              <a:t>(temporális logika)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00113" y="1989138"/>
            <a:ext cx="7772400" cy="41497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sz="2600" dirty="0" smtClean="0"/>
              <a:t>A klasszikus logika </a:t>
            </a:r>
            <a:r>
              <a:rPr lang="hu-HU" sz="2600" b="1" dirty="0" smtClean="0">
                <a:solidFill>
                  <a:schemeClr val="tx2">
                    <a:lumMod val="50000"/>
                  </a:schemeClr>
                </a:solidFill>
              </a:rPr>
              <a:t>kiterjesztése</a:t>
            </a:r>
            <a:r>
              <a:rPr lang="hu-HU" sz="2600" dirty="0" smtClean="0"/>
              <a:t> az időben.</a:t>
            </a:r>
          </a:p>
          <a:p>
            <a:pPr fontAlgn="auto">
              <a:spcAft>
                <a:spcPts val="0"/>
              </a:spcAft>
              <a:defRPr/>
            </a:pPr>
            <a:r>
              <a:rPr lang="hu-HU" sz="2600" b="1" dirty="0" smtClean="0">
                <a:solidFill>
                  <a:schemeClr val="tx2">
                    <a:lumMod val="50000"/>
                  </a:schemeClr>
                </a:solidFill>
              </a:rPr>
              <a:t>Szükségszerű</a:t>
            </a:r>
            <a:r>
              <a:rPr lang="hu-HU" sz="2600" dirty="0" smtClean="0"/>
              <a:t> az, ami minden időben igaz.</a:t>
            </a:r>
          </a:p>
          <a:p>
            <a:pPr fontAlgn="auto">
              <a:spcAft>
                <a:spcPts val="0"/>
              </a:spcAft>
              <a:defRPr/>
            </a:pPr>
            <a:r>
              <a:rPr lang="hu-HU" sz="2600" b="1" dirty="0" smtClean="0">
                <a:solidFill>
                  <a:schemeClr val="tx2">
                    <a:lumMod val="50000"/>
                  </a:schemeClr>
                </a:solidFill>
              </a:rPr>
              <a:t>Lehetséges</a:t>
            </a:r>
            <a:r>
              <a:rPr lang="hu-HU" sz="2600" dirty="0" smtClean="0"/>
              <a:t> az, ami az idő valamely pillanatában igaz, vagy igazzá válhat.</a:t>
            </a:r>
          </a:p>
          <a:p>
            <a:pPr fontAlgn="auto">
              <a:spcAft>
                <a:spcPts val="0"/>
              </a:spcAft>
              <a:defRPr/>
            </a:pPr>
            <a:r>
              <a:rPr lang="hu-HU" sz="2600" i="1" dirty="0" smtClean="0">
                <a:solidFill>
                  <a:srgbClr val="FF0000"/>
                </a:solidFill>
              </a:rPr>
              <a:t>p</a:t>
            </a:r>
            <a:r>
              <a:rPr lang="hu-HU" sz="2600" dirty="0" smtClean="0">
                <a:solidFill>
                  <a:srgbClr val="FF0000"/>
                </a:solidFill>
              </a:rPr>
              <a:t>(</a:t>
            </a:r>
            <a:r>
              <a:rPr lang="hu-HU" sz="2600" i="1" dirty="0" smtClean="0">
                <a:solidFill>
                  <a:srgbClr val="FF0000"/>
                </a:solidFill>
              </a:rPr>
              <a:t>t</a:t>
            </a:r>
            <a:r>
              <a:rPr lang="hu-HU" sz="2600" dirty="0" smtClean="0">
                <a:solidFill>
                  <a:srgbClr val="FF0000"/>
                </a:solidFill>
              </a:rPr>
              <a:t>)</a:t>
            </a:r>
            <a:r>
              <a:rPr lang="hu-HU" sz="2600" dirty="0" smtClean="0"/>
              <a:t> : nyitott mondat, </a:t>
            </a:r>
            <a:r>
              <a:rPr lang="hu-HU" sz="2600" i="1" dirty="0" smtClean="0"/>
              <a:t>p</a:t>
            </a:r>
            <a:r>
              <a:rPr lang="hu-HU" sz="2600" dirty="0" smtClean="0"/>
              <a:t> állítás valamely </a:t>
            </a:r>
            <a:r>
              <a:rPr lang="hu-HU" sz="2600" i="1" dirty="0" smtClean="0"/>
              <a:t>t</a:t>
            </a:r>
            <a:r>
              <a:rPr lang="hu-HU" sz="2600" dirty="0" smtClean="0"/>
              <a:t> időpillanatban igaz; az időparaméter behelyettesítésével zárt mondatot kapunk.</a:t>
            </a:r>
          </a:p>
          <a:p>
            <a:pPr fontAlgn="auto">
              <a:spcAft>
                <a:spcPts val="0"/>
              </a:spcAft>
              <a:defRPr/>
            </a:pPr>
            <a:r>
              <a:rPr lang="hu-HU" sz="2600" dirty="0" err="1" smtClean="0"/>
              <a:t>Mondatfunktorok</a:t>
            </a:r>
            <a:r>
              <a:rPr lang="hu-HU" sz="2600" dirty="0" smtClean="0"/>
              <a:t>: </a:t>
            </a:r>
            <a:r>
              <a:rPr lang="hu-HU" sz="2600" b="1" dirty="0" smtClean="0">
                <a:solidFill>
                  <a:srgbClr val="FF0000"/>
                </a:solidFill>
              </a:rPr>
              <a:t>P</a:t>
            </a:r>
            <a:r>
              <a:rPr lang="hu-HU" sz="2600" dirty="0" smtClean="0"/>
              <a:t> (</a:t>
            </a:r>
            <a:r>
              <a:rPr lang="hu-HU" sz="2600" dirty="0" err="1" smtClean="0"/>
              <a:t>past</a:t>
            </a:r>
            <a:r>
              <a:rPr lang="hu-HU" sz="2600" dirty="0" smtClean="0"/>
              <a:t>, múlt), </a:t>
            </a:r>
            <a:r>
              <a:rPr lang="hu-HU" sz="2600" b="1" dirty="0" smtClean="0">
                <a:solidFill>
                  <a:srgbClr val="FF0000"/>
                </a:solidFill>
              </a:rPr>
              <a:t>F</a:t>
            </a:r>
            <a:r>
              <a:rPr lang="hu-HU" sz="2600" dirty="0" smtClean="0"/>
              <a:t> (</a:t>
            </a:r>
            <a:r>
              <a:rPr lang="hu-HU" sz="2600" dirty="0" err="1" smtClean="0"/>
              <a:t>future</a:t>
            </a:r>
            <a:r>
              <a:rPr lang="hu-HU" sz="2600" dirty="0" smtClean="0"/>
              <a:t>, jövő),</a:t>
            </a:r>
            <a:br>
              <a:rPr lang="hu-HU" sz="2600" dirty="0" smtClean="0"/>
            </a:br>
            <a:r>
              <a:rPr lang="hu-HU" sz="2600" dirty="0" smtClean="0"/>
              <a:t>(</a:t>
            </a:r>
            <a:r>
              <a:rPr lang="hu-HU" sz="2600" i="1" dirty="0" smtClean="0"/>
              <a:t>a jelenre a </a:t>
            </a:r>
            <a:r>
              <a:rPr lang="hu-HU" sz="2600" i="1" dirty="0" err="1" smtClean="0"/>
              <a:t>mondatfunktor</a:t>
            </a:r>
            <a:r>
              <a:rPr lang="hu-HU" sz="2600" i="1" dirty="0" smtClean="0"/>
              <a:t> hiánya utal</a:t>
            </a:r>
            <a:r>
              <a:rPr lang="hu-HU" sz="2600" dirty="0" smtClean="0"/>
              <a:t>).</a:t>
            </a:r>
            <a:endParaRPr lang="hu-HU" sz="26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3D7EC-CA49-4756-BC89-2A0A93BFFFE7}" type="slidenum">
              <a:rPr lang="hu-HU"/>
              <a:pPr>
                <a:defRPr/>
              </a:pPr>
              <a:t>124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Cím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857250"/>
          </a:xfrm>
        </p:spPr>
        <p:txBody>
          <a:bodyPr/>
          <a:lstStyle/>
          <a:p>
            <a:r>
              <a:rPr lang="hu-HU" smtClean="0"/>
              <a:t>Időlogika (temporális logika)</a:t>
            </a:r>
          </a:p>
        </p:txBody>
      </p:sp>
      <p:sp>
        <p:nvSpPr>
          <p:cNvPr id="69634" name="Tartalom helye 2"/>
          <p:cNvSpPr>
            <a:spLocks noGrp="1"/>
          </p:cNvSpPr>
          <p:nvPr>
            <p:ph idx="1"/>
          </p:nvPr>
        </p:nvSpPr>
        <p:spPr>
          <a:xfrm>
            <a:off x="457200" y="1143000"/>
            <a:ext cx="8186738" cy="57150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400" b="1" smtClean="0">
                <a:solidFill>
                  <a:srgbClr val="FF0000"/>
                </a:solidFill>
              </a:rPr>
              <a:t>F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smtClean="0"/>
              <a:t>: 	„Sohasem lesz igaz </a:t>
            </a:r>
            <a:r>
              <a:rPr lang="hu-HU" sz="2400" i="1" smtClean="0"/>
              <a:t>A</a:t>
            </a:r>
            <a:r>
              <a:rPr lang="hu-HU" sz="2400" smtClean="0"/>
              <a:t> állítás”</a:t>
            </a:r>
          </a:p>
          <a:p>
            <a:pPr>
              <a:buFont typeface="Arial" charset="0"/>
              <a:buNone/>
            </a:pPr>
            <a:r>
              <a:rPr lang="hu-HU" sz="2400" b="1" smtClean="0">
                <a:solidFill>
                  <a:srgbClr val="FF0000"/>
                </a:solidFill>
              </a:rPr>
              <a:t>F</a:t>
            </a: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smtClean="0"/>
              <a:t> : 	„Nem lesz mindig igaz </a:t>
            </a:r>
            <a:r>
              <a:rPr lang="hu-HU" sz="2400" i="1" smtClean="0"/>
              <a:t>A</a:t>
            </a:r>
            <a:r>
              <a:rPr lang="hu-HU" sz="2400" smtClean="0"/>
              <a:t> állítás”</a:t>
            </a:r>
          </a:p>
          <a:p>
            <a:pPr>
              <a:buFont typeface="Arial" charset="0"/>
              <a:buNone/>
            </a:pP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 </a:t>
            </a:r>
            <a:r>
              <a:rPr lang="hu-HU" sz="2400" b="1" smtClean="0">
                <a:solidFill>
                  <a:srgbClr val="FF0000"/>
                </a:solidFill>
              </a:rPr>
              <a:t>P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smtClean="0"/>
              <a:t>: 	„Sohasem volt igaz </a:t>
            </a:r>
            <a:r>
              <a:rPr lang="hu-HU" sz="2400" i="1" smtClean="0"/>
              <a:t>A</a:t>
            </a:r>
            <a:r>
              <a:rPr lang="hu-HU" sz="2400" smtClean="0"/>
              <a:t> állítás”</a:t>
            </a:r>
          </a:p>
          <a:p>
            <a:pPr>
              <a:buFont typeface="Arial" charset="0"/>
              <a:buNone/>
            </a:pPr>
            <a:r>
              <a:rPr lang="hu-HU" sz="2400" b="1" smtClean="0">
                <a:solidFill>
                  <a:srgbClr val="FF0000"/>
                </a:solidFill>
              </a:rPr>
              <a:t>P</a:t>
            </a: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smtClean="0"/>
              <a:t>: 	„Nem volt mindig igaz </a:t>
            </a:r>
            <a:r>
              <a:rPr lang="hu-HU" sz="2400" i="1" smtClean="0"/>
              <a:t>A</a:t>
            </a:r>
            <a:r>
              <a:rPr lang="hu-HU" sz="2400" smtClean="0"/>
              <a:t> állítás”</a:t>
            </a:r>
          </a:p>
          <a:p>
            <a:pPr>
              <a:buFont typeface="Arial" charset="0"/>
              <a:buNone/>
            </a:pP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 </a:t>
            </a:r>
            <a:r>
              <a:rPr lang="hu-HU" sz="2400" b="1" smtClean="0">
                <a:solidFill>
                  <a:srgbClr val="FF0000"/>
                </a:solidFill>
              </a:rPr>
              <a:t>F</a:t>
            </a: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smtClean="0"/>
              <a:t>:„Mindig igaz lesz </a:t>
            </a:r>
            <a:r>
              <a:rPr lang="hu-HU" sz="2400" i="1" smtClean="0"/>
              <a:t>A</a:t>
            </a:r>
            <a:r>
              <a:rPr lang="hu-HU" sz="2400" smtClean="0"/>
              <a:t> állítás”</a:t>
            </a:r>
          </a:p>
          <a:p>
            <a:pPr>
              <a:buFont typeface="Arial" charset="0"/>
              <a:buNone/>
            </a:pP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 </a:t>
            </a:r>
            <a:r>
              <a:rPr lang="hu-HU" sz="2400" b="1" smtClean="0">
                <a:solidFill>
                  <a:srgbClr val="FF0000"/>
                </a:solidFill>
              </a:rPr>
              <a:t>P</a:t>
            </a: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smtClean="0"/>
              <a:t>:„Mindig igaz volt </a:t>
            </a:r>
            <a:r>
              <a:rPr lang="hu-HU" sz="2400" i="1" smtClean="0"/>
              <a:t>A</a:t>
            </a:r>
            <a:r>
              <a:rPr lang="hu-HU" sz="2400" smtClean="0"/>
              <a:t> állítás”</a:t>
            </a:r>
          </a:p>
          <a:p>
            <a:pPr>
              <a:buFont typeface="Arial" charset="0"/>
              <a:buNone/>
            </a:pPr>
            <a:r>
              <a:rPr lang="hu-HU" sz="2400" smtClean="0">
                <a:solidFill>
                  <a:srgbClr val="FF0000"/>
                </a:solidFill>
                <a:sym typeface="Wingdings" pitchFamily="2" charset="2"/>
              </a:rPr>
              <a:t></a:t>
            </a:r>
            <a:r>
              <a:rPr lang="hu-HU" sz="2400" baseline="-25000" smtClean="0">
                <a:solidFill>
                  <a:srgbClr val="FF0000"/>
                </a:solidFill>
                <a:sym typeface="Symbol" pitchFamily="18" charset="2"/>
              </a:rPr>
              <a:t>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smtClean="0">
                <a:solidFill>
                  <a:srgbClr val="FF0000"/>
                </a:solidFill>
                <a:sym typeface="Symbol" pitchFamily="18" charset="2"/>
              </a:rPr>
              <a:t></a:t>
            </a:r>
            <a:r>
              <a:rPr lang="hu-HU" sz="2400" smtClean="0">
                <a:solidFill>
                  <a:srgbClr val="FF0000"/>
                </a:solidFill>
              </a:rPr>
              <a:t> (</a:t>
            </a: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 </a:t>
            </a:r>
            <a:r>
              <a:rPr lang="hu-HU" sz="2400" b="1" smtClean="0">
                <a:solidFill>
                  <a:srgbClr val="FF0000"/>
                </a:solidFill>
              </a:rPr>
              <a:t>F</a:t>
            </a: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smtClean="0">
                <a:solidFill>
                  <a:srgbClr val="FF0000"/>
                </a:solidFill>
              </a:rPr>
              <a:t>)</a:t>
            </a:r>
            <a:r>
              <a:rPr lang="hu-HU" sz="2400" i="1" smtClean="0">
                <a:solidFill>
                  <a:srgbClr val="FF0000"/>
                </a:solidFill>
              </a:rPr>
              <a:t> </a:t>
            </a:r>
            <a:r>
              <a:rPr lang="hu-HU" sz="2400" smtClean="0">
                <a:solidFill>
                  <a:srgbClr val="FF0000"/>
                </a:solidFill>
                <a:sym typeface="Symbol" pitchFamily="18" charset="2"/>
              </a:rPr>
              <a:t>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i="1" smtClean="0">
                <a:solidFill>
                  <a:srgbClr val="FF0000"/>
                </a:solidFill>
              </a:rPr>
              <a:t>A </a:t>
            </a:r>
            <a:r>
              <a:rPr lang="hu-HU" sz="2400" smtClean="0">
                <a:solidFill>
                  <a:srgbClr val="FF0000"/>
                </a:solidFill>
                <a:sym typeface="Symbol" pitchFamily="18" charset="2"/>
              </a:rPr>
              <a:t></a:t>
            </a:r>
            <a:r>
              <a:rPr lang="hu-HU" sz="2400" smtClean="0">
                <a:solidFill>
                  <a:srgbClr val="FF0000"/>
                </a:solidFill>
              </a:rPr>
              <a:t> (</a:t>
            </a: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P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smtClean="0">
                <a:solidFill>
                  <a:srgbClr val="FF0000"/>
                </a:solidFill>
              </a:rPr>
              <a:t>)</a:t>
            </a:r>
            <a:r>
              <a:rPr lang="hu-HU" sz="2400" i="1" smtClean="0">
                <a:solidFill>
                  <a:srgbClr val="FF0000"/>
                </a:solidFill>
              </a:rPr>
              <a:t> </a:t>
            </a:r>
            <a:r>
              <a:rPr lang="hu-HU" sz="2400" smtClean="0">
                <a:solidFill>
                  <a:srgbClr val="FF0000"/>
                </a:solidFill>
                <a:sym typeface="Symbol" pitchFamily="18" charset="2"/>
              </a:rPr>
              <a:t>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b="1" smtClean="0">
                <a:solidFill>
                  <a:srgbClr val="FF0000"/>
                </a:solidFill>
              </a:rPr>
              <a:t>H</a:t>
            </a:r>
            <a:r>
              <a:rPr lang="hu-HU" sz="2400" i="1" smtClean="0">
                <a:solidFill>
                  <a:srgbClr val="FF0000"/>
                </a:solidFill>
              </a:rPr>
              <a:t>A </a:t>
            </a:r>
            <a:r>
              <a:rPr lang="hu-HU" sz="2400" smtClean="0">
                <a:solidFill>
                  <a:srgbClr val="FF0000"/>
                </a:solidFill>
                <a:sym typeface="Symbol" pitchFamily="18" charset="2"/>
              </a:rPr>
              <a:t>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i="1" smtClean="0">
                <a:solidFill>
                  <a:srgbClr val="FF0000"/>
                </a:solidFill>
              </a:rPr>
              <a:t>A </a:t>
            </a:r>
            <a:r>
              <a:rPr lang="hu-HU" sz="2400" smtClean="0">
                <a:solidFill>
                  <a:srgbClr val="FF0000"/>
                </a:solidFill>
                <a:sym typeface="Symbol" pitchFamily="18" charset="2"/>
              </a:rPr>
              <a:t>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b="1" smtClean="0">
                <a:solidFill>
                  <a:srgbClr val="FF0000"/>
                </a:solidFill>
              </a:rPr>
              <a:t>G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i="1" smtClean="0"/>
              <a:t> </a:t>
            </a:r>
            <a:r>
              <a:rPr lang="hu-HU" sz="2400" smtClean="0"/>
              <a:t>: </a:t>
            </a:r>
          </a:p>
          <a:p>
            <a:pPr algn="r">
              <a:buFont typeface="Arial" charset="0"/>
              <a:buNone/>
            </a:pPr>
            <a:r>
              <a:rPr lang="hu-HU" sz="2400" i="1" smtClean="0"/>
              <a:t>„A</a:t>
            </a:r>
            <a:r>
              <a:rPr lang="hu-HU" sz="2400" smtClean="0"/>
              <a:t> állítás mindig igaz</a:t>
            </a:r>
            <a:r>
              <a:rPr lang="hu-HU" sz="2400" i="1" smtClean="0"/>
              <a:t>”</a:t>
            </a:r>
          </a:p>
          <a:p>
            <a:pPr>
              <a:buFont typeface="Arial" charset="0"/>
              <a:buNone/>
            </a:pPr>
            <a:r>
              <a:rPr lang="hu-HU" sz="2400" smtClean="0">
                <a:solidFill>
                  <a:srgbClr val="FF0000"/>
                </a:solidFill>
                <a:sym typeface="Symbol" pitchFamily="18" charset="2"/>
              </a:rPr>
              <a:t></a:t>
            </a:r>
            <a:r>
              <a:rPr lang="hu-HU" sz="2400" baseline="-25000" smtClean="0">
                <a:solidFill>
                  <a:srgbClr val="FF0000"/>
                </a:solidFill>
                <a:sym typeface="Symbol" pitchFamily="18" charset="2"/>
              </a:rPr>
              <a:t>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smtClean="0">
                <a:solidFill>
                  <a:srgbClr val="FF0000"/>
                </a:solidFill>
                <a:sym typeface="Symbol" pitchFamily="18" charset="2"/>
              </a:rPr>
              <a:t></a:t>
            </a:r>
            <a:r>
              <a:rPr lang="hu-HU" sz="2400" smtClean="0">
                <a:solidFill>
                  <a:srgbClr val="FF0000"/>
                </a:solidFill>
              </a:rPr>
              <a:t> (</a:t>
            </a: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 </a:t>
            </a:r>
            <a:r>
              <a:rPr lang="hu-HU" sz="2400" b="1" smtClean="0">
                <a:solidFill>
                  <a:srgbClr val="FF0000"/>
                </a:solidFill>
              </a:rPr>
              <a:t>F</a:t>
            </a: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smtClean="0">
                <a:solidFill>
                  <a:srgbClr val="FF0000"/>
                </a:solidFill>
              </a:rPr>
              <a:t>)</a:t>
            </a:r>
            <a:r>
              <a:rPr lang="hu-HU" sz="2400" i="1" smtClean="0">
                <a:solidFill>
                  <a:srgbClr val="FF0000"/>
                </a:solidFill>
              </a:rPr>
              <a:t> </a:t>
            </a:r>
            <a:r>
              <a:rPr lang="hu-HU" sz="2400" smtClean="0">
                <a:solidFill>
                  <a:srgbClr val="FF0000"/>
                </a:solidFill>
                <a:sym typeface="Univers CE"/>
              </a:rPr>
              <a:t>V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i="1" smtClean="0">
                <a:solidFill>
                  <a:srgbClr val="FF0000"/>
                </a:solidFill>
              </a:rPr>
              <a:t>A </a:t>
            </a:r>
            <a:r>
              <a:rPr lang="hu-HU" sz="2400" smtClean="0">
                <a:solidFill>
                  <a:srgbClr val="FF0000"/>
                </a:solidFill>
                <a:sym typeface="Univers CE"/>
              </a:rPr>
              <a:t>V</a:t>
            </a:r>
            <a:r>
              <a:rPr lang="hu-HU" sz="2400" smtClean="0">
                <a:solidFill>
                  <a:srgbClr val="FF0000"/>
                </a:solidFill>
              </a:rPr>
              <a:t> (</a:t>
            </a:r>
            <a:r>
              <a:rPr lang="hu-HU" sz="2400" b="1" smtClean="0">
                <a:solidFill>
                  <a:srgbClr val="FF0000"/>
                </a:solidFill>
                <a:sym typeface="Symbol" pitchFamily="18" charset="2"/>
              </a:rPr>
              <a:t>P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smtClean="0">
                <a:solidFill>
                  <a:srgbClr val="FF0000"/>
                </a:solidFill>
              </a:rPr>
              <a:t>)</a:t>
            </a:r>
            <a:r>
              <a:rPr lang="hu-HU" sz="2400" i="1" smtClean="0">
                <a:solidFill>
                  <a:srgbClr val="FF0000"/>
                </a:solidFill>
              </a:rPr>
              <a:t> </a:t>
            </a:r>
            <a:r>
              <a:rPr lang="hu-HU" sz="2400" smtClean="0">
                <a:solidFill>
                  <a:srgbClr val="FF0000"/>
                </a:solidFill>
                <a:sym typeface="Symbol" pitchFamily="18" charset="2"/>
              </a:rPr>
              <a:t>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b="1" smtClean="0">
                <a:solidFill>
                  <a:srgbClr val="FF0000"/>
                </a:solidFill>
              </a:rPr>
              <a:t>H</a:t>
            </a:r>
            <a:r>
              <a:rPr lang="hu-HU" sz="2400" i="1" smtClean="0">
                <a:solidFill>
                  <a:srgbClr val="FF0000"/>
                </a:solidFill>
              </a:rPr>
              <a:t>A </a:t>
            </a:r>
            <a:r>
              <a:rPr lang="hu-HU" sz="2400" smtClean="0">
                <a:solidFill>
                  <a:srgbClr val="FF0000"/>
                </a:solidFill>
                <a:sym typeface="Univers CE"/>
              </a:rPr>
              <a:t>V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i="1" smtClean="0">
                <a:solidFill>
                  <a:srgbClr val="FF0000"/>
                </a:solidFill>
              </a:rPr>
              <a:t>A </a:t>
            </a:r>
            <a:r>
              <a:rPr lang="hu-HU" sz="2400" smtClean="0">
                <a:solidFill>
                  <a:srgbClr val="FF0000"/>
                </a:solidFill>
                <a:sym typeface="Univers CE"/>
              </a:rPr>
              <a:t>V</a:t>
            </a:r>
            <a:r>
              <a:rPr lang="hu-HU" sz="2400" smtClean="0">
                <a:solidFill>
                  <a:srgbClr val="FF0000"/>
                </a:solidFill>
              </a:rPr>
              <a:t> </a:t>
            </a:r>
            <a:r>
              <a:rPr lang="hu-HU" sz="2400" b="1" smtClean="0">
                <a:solidFill>
                  <a:srgbClr val="FF0000"/>
                </a:solidFill>
              </a:rPr>
              <a:t>G</a:t>
            </a:r>
            <a:r>
              <a:rPr lang="hu-HU" sz="2400" i="1" smtClean="0">
                <a:solidFill>
                  <a:srgbClr val="FF0000"/>
                </a:solidFill>
              </a:rPr>
              <a:t>A </a:t>
            </a:r>
            <a:r>
              <a:rPr lang="hu-HU" sz="2400" smtClean="0"/>
              <a:t>:</a:t>
            </a:r>
            <a:endParaRPr lang="hu-HU" sz="2400" i="1" smtClean="0"/>
          </a:p>
          <a:p>
            <a:pPr algn="r">
              <a:buFont typeface="Arial" charset="0"/>
              <a:buNone/>
            </a:pPr>
            <a:r>
              <a:rPr lang="hu-HU" sz="2400" smtClean="0"/>
              <a:t>„</a:t>
            </a:r>
            <a:r>
              <a:rPr lang="hu-HU" sz="2400" i="1" smtClean="0"/>
              <a:t>A</a:t>
            </a:r>
            <a:r>
              <a:rPr lang="hu-HU" sz="2400" smtClean="0"/>
              <a:t> állítás néha igaz”</a:t>
            </a:r>
          </a:p>
          <a:p>
            <a:pPr>
              <a:buFont typeface="Arial" charset="0"/>
              <a:buNone/>
            </a:pPr>
            <a:r>
              <a:rPr lang="hu-HU" sz="2400" i="1" smtClean="0">
                <a:solidFill>
                  <a:srgbClr val="FF0000"/>
                </a:solidFill>
              </a:rPr>
              <a:t>B</a:t>
            </a:r>
            <a:r>
              <a:rPr lang="hu-HU" sz="2400" b="1" smtClean="0">
                <a:solidFill>
                  <a:srgbClr val="FF0000"/>
                </a:solidFill>
              </a:rPr>
              <a:t>P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i="1" smtClean="0"/>
              <a:t> </a:t>
            </a:r>
            <a:r>
              <a:rPr lang="hu-HU" sz="2400" smtClean="0"/>
              <a:t>: “Mióta </a:t>
            </a:r>
            <a:r>
              <a:rPr lang="hu-HU" sz="2400" i="1" smtClean="0"/>
              <a:t>A</a:t>
            </a:r>
            <a:r>
              <a:rPr lang="hu-HU" sz="2400" smtClean="0"/>
              <a:t>, azóta </a:t>
            </a:r>
            <a:r>
              <a:rPr lang="hu-HU" sz="2400" i="1" smtClean="0"/>
              <a:t>B</a:t>
            </a:r>
            <a:r>
              <a:rPr lang="hu-HU" sz="2400" smtClean="0"/>
              <a:t>”</a:t>
            </a:r>
          </a:p>
          <a:p>
            <a:pPr>
              <a:buFont typeface="Arial" charset="0"/>
              <a:buNone/>
            </a:pPr>
            <a:r>
              <a:rPr lang="hu-HU" sz="2400" i="1" smtClean="0">
                <a:solidFill>
                  <a:srgbClr val="FF0000"/>
                </a:solidFill>
              </a:rPr>
              <a:t>B</a:t>
            </a:r>
            <a:r>
              <a:rPr lang="hu-HU" sz="2400" b="1" smtClean="0">
                <a:solidFill>
                  <a:srgbClr val="FF0000"/>
                </a:solidFill>
              </a:rPr>
              <a:t>F</a:t>
            </a:r>
            <a:r>
              <a:rPr lang="hu-HU" sz="2400" i="1" smtClean="0">
                <a:solidFill>
                  <a:srgbClr val="FF0000"/>
                </a:solidFill>
              </a:rPr>
              <a:t>A</a:t>
            </a:r>
            <a:r>
              <a:rPr lang="hu-HU" sz="2400" i="1" smtClean="0"/>
              <a:t> </a:t>
            </a:r>
            <a:r>
              <a:rPr lang="hu-HU" sz="2400" smtClean="0"/>
              <a:t>: “Mindaddig </a:t>
            </a:r>
            <a:r>
              <a:rPr lang="hu-HU" sz="2400" i="1" smtClean="0"/>
              <a:t>B</a:t>
            </a:r>
            <a:r>
              <a:rPr lang="hu-HU" sz="2400" smtClean="0"/>
              <a:t>, amíg nem </a:t>
            </a:r>
            <a:r>
              <a:rPr lang="hu-HU" sz="2400" i="1" smtClean="0"/>
              <a:t>A</a:t>
            </a:r>
            <a:r>
              <a:rPr lang="hu-HU" sz="2400" smtClean="0"/>
              <a:t>”</a:t>
            </a:r>
          </a:p>
          <a:p>
            <a:pPr>
              <a:buFont typeface="Arial" charset="0"/>
              <a:buNone/>
            </a:pPr>
            <a:endParaRPr lang="hu-HU" sz="2400" smtClean="0"/>
          </a:p>
          <a:p>
            <a:pPr>
              <a:buFont typeface="Arial" charset="0"/>
              <a:buNone/>
            </a:pPr>
            <a:endParaRPr lang="hu-HU" smtClean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BDE18F-9ABC-410E-B5F7-DD403931DCBE}" type="slidenum">
              <a:rPr lang="hu-HU"/>
              <a:pPr>
                <a:defRPr/>
              </a:pPr>
              <a:t>125</a:t>
            </a:fld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6473825" y="1844675"/>
            <a:ext cx="2058988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hu-HU" sz="2400" dirty="0">
                <a:latin typeface="+mn-lt"/>
                <a:sym typeface="Symbol"/>
              </a:rPr>
              <a:t>Egyszerűsítés:</a:t>
            </a:r>
          </a:p>
          <a:p>
            <a:pPr>
              <a:defRPr/>
            </a:pPr>
            <a:r>
              <a:rPr lang="hu-HU" sz="2400" dirty="0">
                <a:solidFill>
                  <a:srgbClr val="FF0000"/>
                </a:solidFill>
                <a:latin typeface="+mn-lt"/>
                <a:sym typeface="Symbol"/>
              </a:rPr>
              <a:t>(</a:t>
            </a:r>
            <a:r>
              <a:rPr lang="hu-HU" sz="2400" b="1" dirty="0">
                <a:solidFill>
                  <a:srgbClr val="FF0000"/>
                </a:solidFill>
                <a:latin typeface="+mn-lt"/>
                <a:sym typeface="Symbol"/>
              </a:rPr>
              <a:t> </a:t>
            </a:r>
            <a:r>
              <a:rPr lang="hu-HU" sz="2400" b="1" dirty="0">
                <a:solidFill>
                  <a:srgbClr val="FF0000"/>
                </a:solidFill>
                <a:latin typeface="+mn-lt"/>
              </a:rPr>
              <a:t>F</a:t>
            </a:r>
            <a:r>
              <a:rPr lang="hu-HU" sz="2400" b="1" dirty="0">
                <a:solidFill>
                  <a:srgbClr val="FF0000"/>
                </a:solidFill>
                <a:latin typeface="+mn-lt"/>
                <a:sym typeface="Symbol"/>
              </a:rPr>
              <a:t></a:t>
            </a:r>
            <a:r>
              <a:rPr lang="hu-HU" sz="2400" dirty="0">
                <a:solidFill>
                  <a:srgbClr val="FF0000"/>
                </a:solidFill>
                <a:latin typeface="+mn-lt"/>
                <a:sym typeface="Symbol"/>
              </a:rPr>
              <a:t>)</a:t>
            </a:r>
            <a:r>
              <a:rPr lang="hu-HU" sz="2400" b="1" dirty="0">
                <a:solidFill>
                  <a:srgbClr val="FF0000"/>
                </a:solidFill>
                <a:latin typeface="+mn-lt"/>
                <a:sym typeface="Symbol"/>
              </a:rPr>
              <a:t> </a:t>
            </a:r>
            <a:r>
              <a:rPr lang="hu-HU" sz="2400" dirty="0">
                <a:solidFill>
                  <a:srgbClr val="FF0000"/>
                </a:solidFill>
                <a:latin typeface="+mn-lt"/>
                <a:sym typeface="Symbol"/>
              </a:rPr>
              <a:t></a:t>
            </a:r>
            <a:r>
              <a:rPr lang="hu-HU" sz="2400" b="1" dirty="0">
                <a:solidFill>
                  <a:srgbClr val="FF0000"/>
                </a:solidFill>
                <a:latin typeface="+mn-lt"/>
                <a:sym typeface="Symbol"/>
              </a:rPr>
              <a:t> H</a:t>
            </a:r>
          </a:p>
          <a:p>
            <a:pPr>
              <a:defRPr/>
            </a:pPr>
            <a:r>
              <a:rPr lang="hu-HU" sz="2400" dirty="0">
                <a:solidFill>
                  <a:srgbClr val="FF0000"/>
                </a:solidFill>
                <a:latin typeface="+mn-lt"/>
                <a:sym typeface="Symbol"/>
              </a:rPr>
              <a:t>(</a:t>
            </a:r>
            <a:r>
              <a:rPr lang="hu-HU" sz="2400" b="1" dirty="0">
                <a:solidFill>
                  <a:srgbClr val="FF0000"/>
                </a:solidFill>
                <a:latin typeface="+mn-lt"/>
                <a:sym typeface="Symbol"/>
              </a:rPr>
              <a:t> </a:t>
            </a:r>
            <a:r>
              <a:rPr lang="hu-HU" sz="2400" b="1" dirty="0">
                <a:solidFill>
                  <a:srgbClr val="FF0000"/>
                </a:solidFill>
                <a:latin typeface="+mn-lt"/>
              </a:rPr>
              <a:t>P</a:t>
            </a:r>
            <a:r>
              <a:rPr lang="hu-HU" sz="2400" b="1" dirty="0">
                <a:solidFill>
                  <a:srgbClr val="FF0000"/>
                </a:solidFill>
                <a:latin typeface="+mn-lt"/>
                <a:sym typeface="Symbol"/>
              </a:rPr>
              <a:t></a:t>
            </a:r>
            <a:r>
              <a:rPr lang="hu-HU" sz="2400" dirty="0">
                <a:solidFill>
                  <a:srgbClr val="FF0000"/>
                </a:solidFill>
                <a:latin typeface="+mn-lt"/>
                <a:sym typeface="Symbol"/>
              </a:rPr>
              <a:t>)</a:t>
            </a:r>
            <a:r>
              <a:rPr lang="hu-HU" sz="2400" b="1" dirty="0">
                <a:solidFill>
                  <a:srgbClr val="FF0000"/>
                </a:solidFill>
                <a:latin typeface="+mn-lt"/>
                <a:sym typeface="Symbol"/>
              </a:rPr>
              <a:t> </a:t>
            </a:r>
            <a:r>
              <a:rPr lang="hu-HU" sz="2400" dirty="0">
                <a:solidFill>
                  <a:srgbClr val="FF0000"/>
                </a:solidFill>
                <a:latin typeface="+mn-lt"/>
                <a:sym typeface="Symbol"/>
              </a:rPr>
              <a:t></a:t>
            </a:r>
            <a:r>
              <a:rPr lang="hu-HU" sz="2400" b="1" dirty="0">
                <a:solidFill>
                  <a:srgbClr val="FF0000"/>
                </a:solidFill>
                <a:latin typeface="+mn-lt"/>
                <a:sym typeface="Symbol"/>
              </a:rPr>
              <a:t> G</a:t>
            </a:r>
            <a:endParaRPr lang="hu-HU" sz="2400" dirty="0">
              <a:latin typeface="+mn-lt"/>
            </a:endParaRPr>
          </a:p>
        </p:txBody>
      </p:sp>
      <p:cxnSp>
        <p:nvCxnSpPr>
          <p:cNvPr id="8" name="Egyenes összekötő nyíllal 7"/>
          <p:cNvCxnSpPr/>
          <p:nvPr/>
        </p:nvCxnSpPr>
        <p:spPr>
          <a:xfrm rot="10800000" flipV="1">
            <a:off x="5715000" y="3071813"/>
            <a:ext cx="1357313" cy="571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Nem </a:t>
            </a:r>
            <a:r>
              <a:rPr lang="hu-HU" dirty="0" err="1" smtClean="0"/>
              <a:t>alethikus</a:t>
            </a:r>
            <a:r>
              <a:rPr lang="hu-HU" dirty="0" smtClean="0"/>
              <a:t> logika</a:t>
            </a:r>
            <a:endParaRPr lang="hu-HU" dirty="0"/>
          </a:p>
        </p:txBody>
      </p:sp>
      <p:pic>
        <p:nvPicPr>
          <p:cNvPr id="257028" name="Picture 4" descr="C:\Users\su\Pictures\kortealma-201211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700808"/>
            <a:ext cx="5716800" cy="4287600"/>
          </a:xfrm>
          <a:prstGeom prst="rect">
            <a:avLst/>
          </a:prstGeom>
          <a:noFill/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B8B26D-3297-40D6-9B0A-B735D7078BA3}" type="slidenum">
              <a:rPr lang="hu-HU" smtClean="0"/>
              <a:pPr>
                <a:defRPr/>
              </a:pPr>
              <a:t>126</a:t>
            </a:fld>
            <a:endParaRPr lang="hu-HU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dirty="0" smtClean="0"/>
              <a:t>A klasszikus logika:</a:t>
            </a:r>
          </a:p>
        </p:txBody>
      </p:sp>
      <p:sp>
        <p:nvSpPr>
          <p:cNvPr id="129027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38"/>
          </a:xfrm>
        </p:spPr>
        <p:txBody>
          <a:bodyPr>
            <a:noAutofit/>
          </a:bodyPr>
          <a:lstStyle/>
          <a:p>
            <a:pPr eaLnBrk="1" hangingPunct="1"/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ALETHIKUS</a:t>
            </a:r>
          </a:p>
          <a:p>
            <a:pPr lvl="1"/>
            <a:r>
              <a:rPr lang="hu-HU" sz="2400" dirty="0" smtClean="0"/>
              <a:t>logikai állítások (logikai ítéletek)</a:t>
            </a:r>
          </a:p>
          <a:p>
            <a:pPr lvl="1" eaLnBrk="1" hangingPunct="1"/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igazságérték</a:t>
            </a:r>
            <a:r>
              <a:rPr lang="hu-HU" sz="2400" dirty="0" smtClean="0"/>
              <a:t>kel bírnak (igazak/hamisak)</a:t>
            </a:r>
          </a:p>
          <a:p>
            <a:pPr eaLnBrk="1" hangingPunct="1"/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KÉTÉRTÉKŰ</a:t>
            </a:r>
          </a:p>
          <a:p>
            <a:pPr lvl="1" eaLnBrk="1" hangingPunct="1"/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kizárt harmadik</a:t>
            </a:r>
            <a:r>
              <a:rPr lang="hu-HU" sz="2400" dirty="0" smtClean="0"/>
              <a:t> törvénye   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 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  </a:t>
            </a:r>
            <a:r>
              <a:rPr lang="hu-HU" sz="2400" b="1" i="1" dirty="0" err="1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</a:t>
            </a:r>
            <a:endParaRPr lang="hu-HU" sz="2400" b="1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hu-HU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ellentmondásmentesség</a:t>
            </a:r>
            <a:r>
              <a:rPr lang="hu-HU" sz="2400" dirty="0" smtClean="0"/>
              <a:t> törvénye   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 (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 &amp; </a:t>
            </a:r>
            <a:r>
              <a:rPr lang="hu-HU" sz="2400" b="1" i="1" dirty="0" err="1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</a:t>
            </a:r>
            <a:endParaRPr lang="hu-HU" sz="2400" b="1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FORMÁLIS</a:t>
            </a:r>
          </a:p>
          <a:p>
            <a:pPr lvl="1" eaLnBrk="1" hangingPunct="1"/>
            <a:r>
              <a:rPr lang="hu-HU" sz="2400" dirty="0" smtClean="0"/>
              <a:t>paraméterek használata</a:t>
            </a:r>
          </a:p>
          <a:p>
            <a:pPr lvl="1" eaLnBrk="1" hangingPunct="1"/>
            <a:r>
              <a:rPr lang="hu-HU" sz="2400" dirty="0" smtClean="0"/>
              <a:t>a logikai vizsgálat tárgyát az állítások </a:t>
            </a:r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logikai szerkezete </a:t>
            </a:r>
            <a:r>
              <a:rPr lang="hu-HU" sz="2400" dirty="0" smtClean="0"/>
              <a:t>és az azokban szereplő </a:t>
            </a:r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logikai szavak </a:t>
            </a:r>
            <a:r>
              <a:rPr lang="hu-HU" sz="2400" dirty="0" smtClean="0"/>
              <a:t>jelentése képezheti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C321C-914C-4A8E-9B40-32E45288DF2C}" type="slidenum">
              <a:rPr lang="hu-HU" smtClean="0"/>
              <a:pPr>
                <a:defRPr/>
              </a:pPr>
              <a:t>127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hu-HU" dirty="0" smtClean="0"/>
              <a:t>Deviáns logikai rendszerek:</a:t>
            </a:r>
          </a:p>
        </p:txBody>
      </p:sp>
      <p:sp>
        <p:nvSpPr>
          <p:cNvPr id="130051" name="Tartalom helye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14938"/>
          </a:xfrm>
        </p:spPr>
        <p:txBody>
          <a:bodyPr>
            <a:normAutofit/>
          </a:bodyPr>
          <a:lstStyle/>
          <a:p>
            <a:pPr eaLnBrk="1" hangingPunct="1"/>
            <a:r>
              <a:rPr lang="hu-HU" sz="2400" dirty="0" smtClean="0">
                <a:solidFill>
                  <a:srgbClr val="FF0000"/>
                </a:solidFill>
              </a:rPr>
              <a:t>Nem-klasszikus logika</a:t>
            </a:r>
          </a:p>
          <a:p>
            <a:pPr eaLnBrk="1" hangingPunct="1"/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Nem-ALETHIKUS</a:t>
            </a:r>
            <a:r>
              <a:rPr lang="hu-HU" sz="2400" dirty="0" smtClean="0"/>
              <a:t> (nem igazságértékekre alapozó)</a:t>
            </a:r>
          </a:p>
          <a:p>
            <a:pPr lvl="1" eaLnBrk="1" hangingPunct="1"/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Gyakorlati</a:t>
            </a:r>
            <a:r>
              <a:rPr lang="hu-HU" sz="2400" dirty="0" smtClean="0"/>
              <a:t> logika (a cselekvés logikája)</a:t>
            </a:r>
          </a:p>
          <a:p>
            <a:pPr lvl="1" eaLnBrk="1" hangingPunct="1"/>
            <a:r>
              <a:rPr lang="hu-HU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Deontikus</a:t>
            </a:r>
            <a:r>
              <a:rPr lang="hu-HU" sz="2400" dirty="0" smtClean="0"/>
              <a:t> logika (normalogika)</a:t>
            </a:r>
          </a:p>
          <a:p>
            <a:pPr eaLnBrk="1" hangingPunct="1"/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Nem-KÉTÉRTÉKŰ</a:t>
            </a:r>
            <a:r>
              <a:rPr lang="hu-HU" sz="2400" dirty="0" smtClean="0"/>
              <a:t> (nem igaz/hamis értékekre alapozó)</a:t>
            </a:r>
          </a:p>
          <a:p>
            <a:pPr lvl="1" eaLnBrk="1" hangingPunct="1"/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Többértékű</a:t>
            </a:r>
            <a:r>
              <a:rPr lang="hu-HU" sz="2400" dirty="0" smtClean="0"/>
              <a:t> logika</a:t>
            </a:r>
          </a:p>
          <a:p>
            <a:pPr lvl="1" eaLnBrk="1" hangingPunct="1"/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Életlen</a:t>
            </a:r>
            <a:r>
              <a:rPr lang="hu-HU" sz="2400" dirty="0" smtClean="0"/>
              <a:t> (fuzzy) logika</a:t>
            </a:r>
          </a:p>
          <a:p>
            <a:pPr eaLnBrk="1" hangingPunct="1"/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Nem-FORMÁLIS</a:t>
            </a:r>
            <a:r>
              <a:rPr lang="hu-HU" sz="2400" dirty="0" smtClean="0"/>
              <a:t>  (nem az állítások logikai szerkezetére és a logikai szavak jelentésére alapozó)</a:t>
            </a:r>
          </a:p>
          <a:p>
            <a:pPr lvl="1" eaLnBrk="1" hangingPunct="1"/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Dialogika</a:t>
            </a:r>
          </a:p>
          <a:p>
            <a:pPr lvl="1" eaLnBrk="1" hangingPunct="1"/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Esendő</a:t>
            </a:r>
            <a:r>
              <a:rPr lang="hu-HU" sz="2400" dirty="0" smtClean="0"/>
              <a:t> logika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E9B43A-5BC2-41D6-BE2F-746E4B0A0A31}" type="slidenum">
              <a:rPr lang="hu-HU" smtClean="0"/>
              <a:pPr>
                <a:defRPr/>
              </a:pPr>
              <a:t>128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25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Gyakorlati logika</a:t>
            </a:r>
          </a:p>
        </p:txBody>
      </p:sp>
      <p:pic>
        <p:nvPicPr>
          <p:cNvPr id="131079" name="Picture 7" descr="C:\Users\su\Pictures\Sweet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3" y="1844825"/>
            <a:ext cx="4680520" cy="3528391"/>
          </a:xfrm>
          <a:prstGeom prst="rect">
            <a:avLst/>
          </a:prstGeom>
          <a:noFill/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EACA3D-85B4-4302-A512-9E1B383A4CAD}" type="slidenum">
              <a:rPr lang="hu-HU" smtClean="0"/>
              <a:pPr>
                <a:defRPr/>
              </a:pPr>
              <a:t>129</a:t>
            </a:fld>
            <a:endParaRPr lang="hu-HU"/>
          </a:p>
        </p:txBody>
      </p:sp>
      <p:pic>
        <p:nvPicPr>
          <p:cNvPr id="131078" name="Picture 6" descr="C:\Users\su\Pictures\Sweet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572000" y="-3429000"/>
            <a:ext cx="3888000" cy="2916000"/>
          </a:xfrm>
          <a:prstGeom prst="rect">
            <a:avLst/>
          </a:prstGeom>
          <a:noFill/>
        </p:spPr>
      </p:pic>
      <p:sp>
        <p:nvSpPr>
          <p:cNvPr id="10" name="Szövegdoboz 9"/>
          <p:cNvSpPr txBox="1"/>
          <p:nvPr/>
        </p:nvSpPr>
        <p:spPr>
          <a:xfrm>
            <a:off x="1187624" y="1124744"/>
            <a:ext cx="60302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 smtClean="0">
                <a:latin typeface="+mn-lt"/>
              </a:rPr>
              <a:t>Mindent, ami édes, meg kell ízlelnünk…</a:t>
            </a:r>
            <a:endParaRPr lang="hu-HU" sz="2800" dirty="0">
              <a:latin typeface="+mn-lt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115616" y="5589240"/>
            <a:ext cx="7146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 smtClean="0">
                <a:latin typeface="+mn-lt"/>
              </a:rPr>
              <a:t>A sztenderd rendszer: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Georg Henrik von Wright</a:t>
            </a:r>
            <a:endParaRPr lang="hu-HU" sz="2800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sz="5400" b="1" i="1" cap="all" dirty="0" smtClean="0">
                <a:solidFill>
                  <a:schemeClr val="tx2">
                    <a:satMod val="200000"/>
                  </a:schemeClr>
                </a:solidFill>
              </a:rPr>
              <a:t>2. A logika története</a:t>
            </a:r>
            <a:endParaRPr lang="hu-HU" sz="5400" b="1" i="1" cap="all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dirty="0" smtClean="0"/>
              <a:t>Gregor </a:t>
            </a:r>
            <a:r>
              <a:rPr lang="hu-HU" dirty="0" err="1" smtClean="0"/>
              <a:t>Reisch</a:t>
            </a:r>
            <a:r>
              <a:rPr lang="hu-HU" dirty="0" smtClean="0"/>
              <a:t> 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hu-HU" dirty="0" smtClean="0">
                <a:sym typeface="Wingdings"/>
              </a:rPr>
              <a:t>	      </a:t>
            </a:r>
            <a:r>
              <a:rPr lang="hu-HU" dirty="0" smtClean="0"/>
              <a:t>1503  </a:t>
            </a:r>
            <a:r>
              <a:rPr lang="hu-HU" dirty="0" smtClean="0">
                <a:sym typeface="Wingdings"/>
              </a:rPr>
              <a:t></a:t>
            </a:r>
            <a:endParaRPr lang="hu-HU" dirty="0" smtClean="0"/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err="1" smtClean="0"/>
              <a:t>Typus</a:t>
            </a:r>
            <a:r>
              <a:rPr lang="hu-HU" dirty="0" smtClean="0"/>
              <a:t> </a:t>
            </a:r>
            <a:r>
              <a:rPr lang="hu-HU" dirty="0" err="1" smtClean="0"/>
              <a:t>logice</a:t>
            </a:r>
            <a:endParaRPr lang="hu-HU" dirty="0" smtClean="0"/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err="1" smtClean="0"/>
              <a:t>Premissae</a:t>
            </a:r>
            <a:endParaRPr lang="hu-HU" dirty="0" smtClean="0"/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err="1" smtClean="0"/>
              <a:t>Conclusio</a:t>
            </a:r>
            <a:endParaRPr lang="hu-HU" dirty="0" smtClean="0"/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err="1" smtClean="0"/>
              <a:t>Syllogismus</a:t>
            </a:r>
            <a:endParaRPr lang="hu-HU" dirty="0" smtClean="0"/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err="1" smtClean="0"/>
              <a:t>Veritas</a:t>
            </a:r>
            <a:endParaRPr lang="hu-HU" dirty="0" smtClean="0"/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err="1" smtClean="0"/>
              <a:t>Falsitas</a:t>
            </a:r>
            <a:endParaRPr lang="hu-HU" dirty="0" smtClean="0"/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err="1" smtClean="0"/>
              <a:t>Problema</a:t>
            </a:r>
            <a:endParaRPr lang="hu-HU" dirty="0" smtClean="0"/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err="1" smtClean="0"/>
              <a:t>Insolubilia</a:t>
            </a:r>
            <a:endParaRPr lang="hu-HU" dirty="0" smtClean="0"/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endParaRPr lang="hu-HU" dirty="0"/>
          </a:p>
        </p:txBody>
      </p:sp>
      <p:pic>
        <p:nvPicPr>
          <p:cNvPr id="14339" name="Kép 1" descr="Fájl:Gregor Reisch, Margarita Philosophica, Typus Logic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59338" y="1719263"/>
            <a:ext cx="3600450" cy="4573587"/>
          </a:xfr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dirty="0" smtClean="0"/>
              <a:t>Etikai cselekvés</a:t>
            </a:r>
          </a:p>
        </p:txBody>
      </p:sp>
      <p:sp>
        <p:nvSpPr>
          <p:cNvPr id="132099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75"/>
          </a:xfrm>
        </p:spPr>
        <p:txBody>
          <a:bodyPr>
            <a:noAutofit/>
          </a:bodyPr>
          <a:lstStyle/>
          <a:p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Elmélet :</a:t>
            </a:r>
            <a:r>
              <a:rPr lang="hu-HU" sz="2800" b="1" dirty="0" smtClean="0"/>
              <a:t> az </a:t>
            </a:r>
            <a:r>
              <a:rPr lang="hu-HU" sz="2800" dirty="0" smtClean="0">
                <a:solidFill>
                  <a:srgbClr val="FF0000"/>
                </a:solidFill>
              </a:rPr>
              <a:t>igaz vagy hamis </a:t>
            </a:r>
            <a:r>
              <a:rPr lang="hu-HU" sz="2800" dirty="0" smtClean="0">
                <a:solidFill>
                  <a:srgbClr val="00B050"/>
                </a:solidFill>
              </a:rPr>
              <a:t>tudása</a:t>
            </a:r>
          </a:p>
          <a:p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G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yakorlat :</a:t>
            </a:r>
            <a:r>
              <a:rPr lang="hu-HU" sz="2800" b="1" dirty="0" smtClean="0"/>
              <a:t> </a:t>
            </a:r>
            <a:r>
              <a:rPr lang="hu-HU" sz="2800" dirty="0" smtClean="0"/>
              <a:t>a </a:t>
            </a:r>
            <a:r>
              <a:rPr lang="hu-HU" sz="2800" dirty="0" smtClean="0">
                <a:solidFill>
                  <a:srgbClr val="FF0000"/>
                </a:solidFill>
              </a:rPr>
              <a:t>helyes  vagy helytelen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cselekvése</a:t>
            </a:r>
          </a:p>
          <a:p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G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yakorlati logika </a:t>
            </a:r>
            <a:r>
              <a:rPr lang="hu-HU" sz="2800" b="1" dirty="0" smtClean="0"/>
              <a:t>: </a:t>
            </a:r>
            <a:r>
              <a:rPr lang="hu-HU" sz="2800" dirty="0" smtClean="0"/>
              <a:t>logikai következtetés szerkezetének 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</a:rPr>
              <a:t>cselekvésekre</a:t>
            </a:r>
            <a:r>
              <a:rPr lang="hu-HU" sz="2800" dirty="0" smtClean="0"/>
              <a:t> való alkalmazása</a:t>
            </a:r>
          </a:p>
          <a:p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Etikai cselekvés :</a:t>
            </a:r>
          </a:p>
          <a:p>
            <a:pPr lvl="1" eaLnBrk="1" hangingPunct="1"/>
            <a:r>
              <a:rPr lang="hu-HU" sz="2800" dirty="0" smtClean="0"/>
              <a:t>A </a:t>
            </a:r>
            <a:r>
              <a:rPr lang="hu-HU" sz="2800" dirty="0" smtClean="0">
                <a:solidFill>
                  <a:srgbClr val="00B050"/>
                </a:solidFill>
              </a:rPr>
              <a:t>jó tudásából </a:t>
            </a:r>
            <a:r>
              <a:rPr lang="hu-HU" sz="2800" dirty="0" smtClean="0"/>
              <a:t>következik a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jó cselekvése</a:t>
            </a:r>
          </a:p>
          <a:p>
            <a:pPr lvl="1"/>
            <a:r>
              <a:rPr lang="hu-HU" sz="2800" dirty="0" smtClean="0"/>
              <a:t>A helyes cselekvés, annak elhatározása és végbevitele sem alogikus: elemezhető a logika eszközével.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99B2E3-6F2F-4725-BE15-E5DC1EE90324}" type="slidenum">
              <a:rPr lang="hu-HU" smtClean="0"/>
              <a:pPr>
                <a:defRPr/>
              </a:pPr>
              <a:t>130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dirty="0" smtClean="0"/>
              <a:t>Teleológiai viselkedés</a:t>
            </a:r>
          </a:p>
        </p:txBody>
      </p:sp>
      <p:sp>
        <p:nvSpPr>
          <p:cNvPr id="133123" name="Tartalom helye 2"/>
          <p:cNvSpPr>
            <a:spLocks noGrp="1"/>
          </p:cNvSpPr>
          <p:nvPr>
            <p:ph idx="1"/>
          </p:nvPr>
        </p:nvSpPr>
        <p:spPr>
          <a:xfrm>
            <a:off x="457200" y="1785938"/>
            <a:ext cx="8229600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hu-HU" sz="2800" b="1" dirty="0" smtClean="0"/>
              <a:t>Karteziánus világszemlélet :</a:t>
            </a:r>
          </a:p>
          <a:p>
            <a:pPr lvl="1" eaLnBrk="1" hangingPunct="1"/>
            <a:r>
              <a:rPr lang="hu-HU" sz="2800" b="1" dirty="0" smtClean="0">
                <a:solidFill>
                  <a:srgbClr val="FF0000"/>
                </a:solidFill>
              </a:rPr>
              <a:t>Etikai cselekvés </a:t>
            </a:r>
            <a:r>
              <a:rPr lang="hu-HU" sz="2800" b="1" dirty="0" smtClean="0"/>
              <a:t>helyett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racionális cselekvés</a:t>
            </a:r>
          </a:p>
          <a:p>
            <a:pPr lvl="1"/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Célracionális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 cselekvés : </a:t>
            </a:r>
            <a:r>
              <a:rPr lang="hu-HU" sz="2800" b="1" i="1" dirty="0" smtClean="0"/>
              <a:t>a cél </a:t>
            </a:r>
            <a:r>
              <a:rPr lang="hu-HU" sz="2800" i="1" dirty="0" smtClean="0"/>
              <a:t>(</a:t>
            </a:r>
            <a:r>
              <a:rPr lang="hu-HU" sz="2800" i="1" dirty="0" err="1" smtClean="0"/>
              <a:t>télosz</a:t>
            </a:r>
            <a:r>
              <a:rPr lang="hu-HU" sz="2800" i="1" dirty="0" smtClean="0"/>
              <a:t>) </a:t>
            </a:r>
            <a:r>
              <a:rPr lang="hu-HU" sz="2800" dirty="0" smtClean="0"/>
              <a:t>eléréséhez</a:t>
            </a:r>
            <a:r>
              <a:rPr lang="hu-HU" sz="2800" b="1" i="1" dirty="0" smtClean="0"/>
              <a:t> </a:t>
            </a:r>
            <a:r>
              <a:rPr lang="hu-HU" sz="2800" dirty="0" smtClean="0"/>
              <a:t>szükséges</a:t>
            </a:r>
            <a:r>
              <a:rPr lang="hu-HU" sz="2800" i="1" dirty="0" smtClean="0"/>
              <a:t> </a:t>
            </a:r>
            <a:r>
              <a:rPr lang="hu-HU" sz="2800" b="1" i="1" dirty="0" smtClean="0">
                <a:solidFill>
                  <a:srgbClr val="00B050"/>
                </a:solidFill>
              </a:rPr>
              <a:t>eszköz</a:t>
            </a:r>
            <a:r>
              <a:rPr lang="hu-HU" sz="2800" i="1" dirty="0" smtClean="0">
                <a:solidFill>
                  <a:srgbClr val="00B050"/>
                </a:solidFill>
              </a:rPr>
              <a:t>-</a:t>
            </a:r>
            <a:r>
              <a:rPr lang="hu-HU" sz="2800" dirty="0" smtClean="0">
                <a:solidFill>
                  <a:srgbClr val="00B050"/>
                </a:solidFill>
              </a:rPr>
              <a:t>cselekvésre</a:t>
            </a:r>
            <a:r>
              <a:rPr lang="hu-HU" sz="2800" dirty="0" smtClean="0"/>
              <a:t> való következtetés</a:t>
            </a:r>
          </a:p>
          <a:p>
            <a:pPr lvl="1" eaLnBrk="1" hangingPunct="1"/>
            <a:r>
              <a:rPr lang="hu-HU" sz="2800" dirty="0" smtClean="0"/>
              <a:t>Az </a:t>
            </a:r>
            <a:r>
              <a:rPr lang="hu-HU" sz="2800" dirty="0" smtClean="0">
                <a:solidFill>
                  <a:srgbClr val="FF0000"/>
                </a:solidFill>
              </a:rPr>
              <a:t>etikai</a:t>
            </a:r>
            <a:r>
              <a:rPr lang="hu-HU" sz="2800" dirty="0" smtClean="0"/>
              <a:t> megfontolások a </a:t>
            </a:r>
            <a:r>
              <a:rPr lang="hu-HU" sz="2800" b="1" dirty="0" smtClean="0"/>
              <a:t>cél kiválasztására </a:t>
            </a:r>
            <a:r>
              <a:rPr lang="hu-HU" sz="2800" dirty="0" smtClean="0"/>
              <a:t>korlátozódnak</a:t>
            </a:r>
          </a:p>
          <a:p>
            <a:pPr lvl="1" eaLnBrk="1" hangingPunct="1"/>
            <a:r>
              <a:rPr lang="hu-HU" sz="2800" dirty="0" smtClean="0"/>
              <a:t>A </a:t>
            </a:r>
            <a:r>
              <a:rPr lang="hu-HU" sz="2800" b="1" dirty="0" smtClean="0"/>
              <a:t>konklúzió</a:t>
            </a:r>
            <a:r>
              <a:rPr lang="hu-HU" sz="2800" dirty="0" smtClean="0"/>
              <a:t> változatlanul valamely – a premisszákból következtetett – </a:t>
            </a:r>
            <a:r>
              <a:rPr lang="hu-HU" sz="2800" b="1" i="1" dirty="0" smtClean="0">
                <a:solidFill>
                  <a:srgbClr val="00B050"/>
                </a:solidFill>
              </a:rPr>
              <a:t>cselekvés</a:t>
            </a:r>
            <a:endParaRPr lang="hu-HU" sz="2400" dirty="0" smtClean="0"/>
          </a:p>
          <a:p>
            <a:pPr lvl="1" eaLnBrk="1" hangingPunct="1"/>
            <a:endParaRPr lang="hu-HU" sz="24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DA86AC-D27C-4E01-ADF9-172E3A3D4705}" type="slidenum">
              <a:rPr lang="hu-HU" smtClean="0"/>
              <a:pPr>
                <a:defRPr/>
              </a:pPr>
              <a:t>131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Cím 1"/>
          <p:cNvSpPr>
            <a:spLocks noGrp="1"/>
          </p:cNvSpPr>
          <p:nvPr>
            <p:ph type="title"/>
          </p:nvPr>
        </p:nvSpPr>
        <p:spPr>
          <a:xfrm>
            <a:off x="755576" y="214313"/>
            <a:ext cx="7992888" cy="857250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Transzformáció</a:t>
            </a:r>
          </a:p>
        </p:txBody>
      </p:sp>
      <p:sp>
        <p:nvSpPr>
          <p:cNvPr id="134147" name="Tartalom helye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5143500"/>
          </a:xfrm>
        </p:spPr>
        <p:txBody>
          <a:bodyPr>
            <a:normAutofit/>
          </a:bodyPr>
          <a:lstStyle/>
          <a:p>
            <a:pPr eaLnBrk="1" hangingPunct="1"/>
            <a:r>
              <a:rPr lang="hu-HU" sz="2800" b="1" dirty="0" smtClean="0">
                <a:solidFill>
                  <a:srgbClr val="00B050"/>
                </a:solidFill>
              </a:rPr>
              <a:t>Cselekvés</a:t>
            </a:r>
            <a:r>
              <a:rPr lang="hu-HU" sz="2800" b="1" dirty="0" smtClean="0"/>
              <a:t> :</a:t>
            </a:r>
            <a:r>
              <a:rPr lang="hu-HU" sz="2800" dirty="0" smtClean="0"/>
              <a:t> </a:t>
            </a:r>
            <a:r>
              <a:rPr lang="hu-HU" sz="2800" i="1" dirty="0" smtClean="0"/>
              <a:t>beavatkozás</a:t>
            </a:r>
            <a:r>
              <a:rPr lang="hu-HU" sz="2800" dirty="0" smtClean="0"/>
              <a:t> a világba, melynek nyomán abban valamilyen </a:t>
            </a:r>
            <a:r>
              <a:rPr lang="hu-HU" sz="2800" i="1" dirty="0" smtClean="0">
                <a:solidFill>
                  <a:srgbClr val="00B050"/>
                </a:solidFill>
              </a:rPr>
              <a:t>változás</a:t>
            </a:r>
            <a:r>
              <a:rPr lang="hu-HU" sz="2800" dirty="0" smtClean="0"/>
              <a:t> áll be:</a:t>
            </a:r>
          </a:p>
          <a:p>
            <a:pPr>
              <a:spcBef>
                <a:spcPts val="275"/>
              </a:spcBef>
            </a:pPr>
            <a:r>
              <a:rPr lang="hu-HU" sz="2800" dirty="0" smtClean="0"/>
              <a:t>a világ </a:t>
            </a:r>
            <a:r>
              <a:rPr lang="hu-HU" sz="2800" i="1" dirty="0" err="1" smtClean="0">
                <a:solidFill>
                  <a:srgbClr val="FF0000"/>
                </a:solidFill>
              </a:rPr>
              <a:t>p</a:t>
            </a:r>
            <a:r>
              <a:rPr lang="hu-HU" sz="2800" dirty="0" err="1" smtClean="0"/>
              <a:t>-</a:t>
            </a:r>
            <a:r>
              <a:rPr lang="hu-HU" sz="2800" i="1" dirty="0" err="1" smtClean="0"/>
              <a:t>vel</a:t>
            </a:r>
            <a:r>
              <a:rPr lang="hu-HU" sz="2800" i="1" dirty="0" smtClean="0"/>
              <a:t> leírható </a:t>
            </a:r>
            <a:r>
              <a:rPr lang="hu-HU" sz="2800" dirty="0" smtClean="0"/>
              <a:t>állapota  </a:t>
            </a:r>
            <a:r>
              <a:rPr lang="hu-HU" sz="2800" dirty="0" smtClean="0">
                <a:solidFill>
                  <a:srgbClr val="00B050"/>
                </a:solidFill>
              </a:rPr>
              <a:t>átalakul</a:t>
            </a:r>
            <a:r>
              <a:rPr lang="hu-HU" sz="2800" dirty="0" smtClean="0"/>
              <a:t>, transzformálódik (</a:t>
            </a:r>
            <a:r>
              <a:rPr lang="hu-HU" sz="2800" dirty="0" smtClean="0">
                <a:solidFill>
                  <a:srgbClr val="FF0000"/>
                </a:solidFill>
              </a:rPr>
              <a:t>T</a:t>
            </a:r>
            <a:r>
              <a:rPr lang="hu-HU" sz="2800" dirty="0" smtClean="0"/>
              <a:t>) egy </a:t>
            </a:r>
            <a:r>
              <a:rPr lang="hu-HU" sz="2800" i="1" dirty="0" smtClean="0">
                <a:solidFill>
                  <a:srgbClr val="FF0000"/>
                </a:solidFill>
              </a:rPr>
              <a:t>q</a:t>
            </a:r>
            <a:r>
              <a:rPr lang="hu-HU" sz="2800" i="1" dirty="0" smtClean="0"/>
              <a:t>-</a:t>
            </a:r>
            <a:r>
              <a:rPr lang="hu-HU" sz="2800" dirty="0" smtClean="0"/>
              <a:t>val leírható állapottá  : 				</a:t>
            </a:r>
            <a:r>
              <a:rPr lang="hu-HU" sz="3200" b="1" i="1" dirty="0" err="1" smtClean="0">
                <a:solidFill>
                  <a:srgbClr val="FF0000"/>
                </a:solidFill>
              </a:rPr>
              <a:t>p</a:t>
            </a:r>
            <a:r>
              <a:rPr lang="hu-HU" sz="3200" b="1" dirty="0" err="1" smtClean="0">
                <a:solidFill>
                  <a:srgbClr val="FF0000"/>
                </a:solidFill>
              </a:rPr>
              <a:t>T</a:t>
            </a:r>
            <a:r>
              <a:rPr lang="hu-HU" sz="3200" b="1" i="1" dirty="0" err="1" smtClean="0">
                <a:solidFill>
                  <a:srgbClr val="FF0000"/>
                </a:solidFill>
              </a:rPr>
              <a:t>q</a:t>
            </a:r>
            <a:endParaRPr lang="hu-HU" sz="3200" b="1" i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50000"/>
              </a:lnSpc>
              <a:buFont typeface="Arial" pitchFamily="34" charset="0"/>
              <a:buNone/>
            </a:pPr>
            <a:r>
              <a:rPr lang="hu-HU" sz="2800" i="1" dirty="0" smtClean="0"/>
              <a:t> </a:t>
            </a:r>
            <a:r>
              <a:rPr lang="hu-HU" sz="2800" dirty="0" smtClean="0"/>
              <a:t>Például:</a:t>
            </a:r>
          </a:p>
          <a:p>
            <a:pPr eaLnBrk="1" hangingPunct="1">
              <a:buFont typeface="Arial" pitchFamily="34" charset="0"/>
              <a:buNone/>
            </a:pPr>
            <a:r>
              <a:rPr lang="hu-HU" sz="2800" i="1" dirty="0" smtClean="0">
                <a:solidFill>
                  <a:srgbClr val="FF0000"/>
                </a:solidFill>
              </a:rPr>
              <a:t>p </a:t>
            </a:r>
            <a:r>
              <a:rPr lang="hu-HU" sz="2800" dirty="0" smtClean="0"/>
              <a:t>: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/>
              <a:t>„</a:t>
            </a:r>
            <a:r>
              <a:rPr lang="hu-HU" sz="2800" i="1" dirty="0" smtClean="0"/>
              <a:t>Nyitva van az ablak.</a:t>
            </a:r>
            <a:r>
              <a:rPr lang="hu-HU" sz="2800" dirty="0" smtClean="0"/>
              <a:t>”</a:t>
            </a:r>
          </a:p>
          <a:p>
            <a:pPr eaLnBrk="1" hangingPunct="1">
              <a:buFont typeface="Arial" pitchFamily="34" charset="0"/>
              <a:buNone/>
            </a:pPr>
            <a:r>
              <a:rPr lang="hu-HU" sz="2800" i="1" dirty="0" smtClean="0">
                <a:solidFill>
                  <a:srgbClr val="FF0000"/>
                </a:solidFill>
              </a:rPr>
              <a:t>q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/>
              <a:t>: „</a:t>
            </a:r>
            <a:r>
              <a:rPr lang="hu-HU" sz="2800" i="1" dirty="0" smtClean="0"/>
              <a:t>Zárva van az ablak.</a:t>
            </a:r>
            <a:r>
              <a:rPr lang="hu-HU" sz="2800" dirty="0" smtClean="0"/>
              <a:t>”</a:t>
            </a:r>
          </a:p>
          <a:p>
            <a:pPr eaLnBrk="1" hangingPunct="1">
              <a:buFont typeface="Arial" pitchFamily="34" charset="0"/>
              <a:buNone/>
            </a:pPr>
            <a:r>
              <a:rPr lang="hu-HU" sz="2800" dirty="0" smtClean="0">
                <a:solidFill>
                  <a:srgbClr val="FF0000"/>
                </a:solidFill>
              </a:rPr>
              <a:t>T </a:t>
            </a:r>
            <a:r>
              <a:rPr lang="hu-HU" sz="2800" dirty="0" smtClean="0"/>
              <a:t>: átalakulás, </a:t>
            </a:r>
            <a:r>
              <a:rPr lang="hu-HU" sz="2800" b="1" dirty="0" smtClean="0">
                <a:solidFill>
                  <a:srgbClr val="00B050"/>
                </a:solidFill>
              </a:rPr>
              <a:t>transzformáció</a:t>
            </a:r>
            <a:r>
              <a:rPr lang="hu-HU" sz="2800" dirty="0" smtClean="0"/>
              <a:t> 				        a két állítás, két </a:t>
            </a:r>
            <a:r>
              <a:rPr lang="hu-HU" sz="2800" i="1" dirty="0" smtClean="0"/>
              <a:t>tényállás </a:t>
            </a:r>
            <a:r>
              <a:rPr lang="hu-HU" sz="2800" dirty="0" smtClean="0"/>
              <a:t>között teremt kapcsolatot</a:t>
            </a:r>
          </a:p>
          <a:p>
            <a:pPr eaLnBrk="1" hangingPunct="1">
              <a:buFont typeface="Arial" pitchFamily="34" charset="0"/>
              <a:buNone/>
            </a:pPr>
            <a:r>
              <a:rPr lang="hu-HU" sz="2800" i="1" dirty="0" err="1" smtClean="0">
                <a:solidFill>
                  <a:srgbClr val="FF0000"/>
                </a:solidFill>
              </a:rPr>
              <a:t>p</a:t>
            </a:r>
            <a:r>
              <a:rPr lang="hu-HU" sz="2800" dirty="0" err="1" smtClean="0">
                <a:solidFill>
                  <a:srgbClr val="FF0000"/>
                </a:solidFill>
              </a:rPr>
              <a:t>T</a:t>
            </a:r>
            <a:r>
              <a:rPr lang="hu-HU" sz="2800" i="1" dirty="0" err="1" smtClean="0">
                <a:solidFill>
                  <a:srgbClr val="FF0000"/>
                </a:solidFill>
              </a:rPr>
              <a:t>q</a:t>
            </a:r>
            <a:r>
              <a:rPr lang="hu-HU" sz="2800" dirty="0" smtClean="0"/>
              <a:t> : „</a:t>
            </a:r>
            <a:r>
              <a:rPr lang="hu-HU" sz="2800" i="1" dirty="0" smtClean="0"/>
              <a:t>Valaki becsukja az ablakot.</a:t>
            </a:r>
            <a:r>
              <a:rPr lang="hu-HU" sz="2800" dirty="0" smtClean="0"/>
              <a:t>” </a:t>
            </a:r>
            <a:r>
              <a:rPr lang="hu-HU" sz="2800" dirty="0" smtClean="0">
                <a:sym typeface="Wingdings" pitchFamily="2" charset="2"/>
              </a:rPr>
              <a:t> cselekvés</a:t>
            </a:r>
            <a:endParaRPr lang="hu-HU" sz="2800" dirty="0" smtClean="0"/>
          </a:p>
          <a:p>
            <a:pPr eaLnBrk="1" hangingPunct="1">
              <a:buFont typeface="Arial" pitchFamily="34" charset="0"/>
              <a:buNone/>
            </a:pPr>
            <a:endParaRPr lang="hu-HU" sz="2800" i="1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26D97E-84D2-40F1-9106-DF08BCEC5060}" type="slidenum">
              <a:rPr lang="hu-HU" smtClean="0"/>
              <a:pPr>
                <a:defRPr/>
              </a:pPr>
              <a:t>132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Cím 1"/>
          <p:cNvSpPr>
            <a:spLocks noGrp="1"/>
          </p:cNvSpPr>
          <p:nvPr>
            <p:ph type="title"/>
          </p:nvPr>
        </p:nvSpPr>
        <p:spPr>
          <a:xfrm>
            <a:off x="755576" y="0"/>
            <a:ext cx="7931224" cy="785813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Esemény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523507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Tény</a:t>
            </a:r>
            <a:r>
              <a:rPr lang="hu-HU" sz="2800" b="1" dirty="0" smtClean="0"/>
              <a:t> </a:t>
            </a:r>
            <a:r>
              <a:rPr lang="hu-HU" sz="2800" dirty="0" smtClean="0"/>
              <a:t>: a világ valamely állapota, ami lehet:</a:t>
            </a:r>
          </a:p>
          <a:p>
            <a:pPr lvl="1" eaLnBrk="1" hangingPunct="1">
              <a:spcBef>
                <a:spcPts val="276"/>
              </a:spcBef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Tényállás</a:t>
            </a:r>
            <a:r>
              <a:rPr lang="hu-HU" sz="2800" b="1" dirty="0" smtClean="0"/>
              <a:t> </a:t>
            </a:r>
            <a:r>
              <a:rPr lang="hu-HU" sz="2800" dirty="0" smtClean="0"/>
              <a:t>: egy helyzet fennállása „</a:t>
            </a:r>
            <a:r>
              <a:rPr lang="hu-HU" sz="2800" i="1" dirty="0" smtClean="0"/>
              <a:t>A barátom.</a:t>
            </a:r>
            <a:r>
              <a:rPr lang="hu-HU" sz="2800" dirty="0" smtClean="0"/>
              <a:t>”</a:t>
            </a:r>
          </a:p>
          <a:p>
            <a:pPr lvl="1" eaLnBrk="1" hangingPunct="1">
              <a:spcBef>
                <a:spcPts val="276"/>
              </a:spcBef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Folyamat</a:t>
            </a:r>
            <a:r>
              <a:rPr lang="hu-HU" sz="2800" b="1" dirty="0" smtClean="0"/>
              <a:t> </a:t>
            </a:r>
            <a:r>
              <a:rPr lang="hu-HU" sz="2800" dirty="0" smtClean="0"/>
              <a:t>: egy jelenség zajlása „</a:t>
            </a:r>
            <a:r>
              <a:rPr lang="hu-HU" sz="2800" i="1" dirty="0" smtClean="0"/>
              <a:t>Esik az eső.</a:t>
            </a:r>
            <a:r>
              <a:rPr lang="hu-HU" sz="2800" dirty="0" smtClean="0"/>
              <a:t>”</a:t>
            </a:r>
          </a:p>
          <a:p>
            <a:pPr lvl="1" eaLnBrk="1" hangingPunct="1">
              <a:spcBef>
                <a:spcPts val="276"/>
              </a:spcBef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Esemény</a:t>
            </a:r>
            <a:r>
              <a:rPr lang="hu-HU" sz="2800" b="1" dirty="0" smtClean="0"/>
              <a:t> </a:t>
            </a:r>
            <a:r>
              <a:rPr lang="hu-HU" sz="2800" dirty="0" smtClean="0"/>
              <a:t>: egy tényállás vagy folyamat </a:t>
            </a:r>
            <a:r>
              <a:rPr lang="hu-HU" sz="2800" dirty="0" smtClean="0">
                <a:solidFill>
                  <a:srgbClr val="00B050"/>
                </a:solidFill>
              </a:rPr>
              <a:t>megváltozása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/>
              <a:t>„</a:t>
            </a:r>
            <a:r>
              <a:rPr lang="hu-HU" sz="2800" i="1" dirty="0" smtClean="0"/>
              <a:t>Összebarátkoztunk.</a:t>
            </a:r>
            <a:r>
              <a:rPr lang="hu-HU" sz="2800" dirty="0" smtClean="0"/>
              <a:t>”, „</a:t>
            </a:r>
            <a:r>
              <a:rPr lang="hu-HU" sz="2800" i="1" dirty="0" smtClean="0"/>
              <a:t>Eleredt az eső.</a:t>
            </a:r>
            <a:r>
              <a:rPr lang="hu-HU" sz="2800" dirty="0" smtClean="0"/>
              <a:t>”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Tényállítás</a:t>
            </a:r>
            <a:r>
              <a:rPr lang="hu-HU" sz="2800" dirty="0" smtClean="0"/>
              <a:t> : a lehetséges világok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tényeit</a:t>
            </a:r>
            <a:r>
              <a:rPr lang="hu-HU" sz="2800" dirty="0" smtClean="0"/>
              <a:t> írja le.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hu-HU" sz="2800" dirty="0" smtClean="0">
                <a:solidFill>
                  <a:srgbClr val="00B050"/>
                </a:solidFill>
              </a:rPr>
              <a:t>kiinduló állapot (tényállás vagy folyamat) </a:t>
            </a:r>
            <a:r>
              <a:rPr lang="hu-HU" sz="2800" dirty="0" smtClean="0">
                <a:solidFill>
                  <a:srgbClr val="00B050"/>
                </a:solidFill>
                <a:sym typeface="Wingdings" pitchFamily="2" charset="2"/>
              </a:rPr>
              <a:t></a:t>
            </a:r>
            <a:br>
              <a:rPr lang="hu-HU" sz="2800" dirty="0" smtClean="0">
                <a:solidFill>
                  <a:srgbClr val="00B050"/>
                </a:solidFill>
                <a:sym typeface="Wingdings" pitchFamily="2" charset="2"/>
              </a:rPr>
            </a:br>
            <a:r>
              <a:rPr lang="hu-HU" sz="2800" dirty="0" smtClean="0">
                <a:solidFill>
                  <a:srgbClr val="00B050"/>
                </a:solidFill>
              </a:rPr>
              <a:t>változás (esemény) </a:t>
            </a:r>
            <a:r>
              <a:rPr lang="hu-HU" sz="2800" dirty="0" smtClean="0">
                <a:solidFill>
                  <a:srgbClr val="00B050"/>
                </a:solidFill>
                <a:sym typeface="Wingdings" pitchFamily="2" charset="2"/>
              </a:rPr>
              <a:t></a:t>
            </a:r>
            <a:br>
              <a:rPr lang="hu-HU" sz="2800" dirty="0" smtClean="0">
                <a:solidFill>
                  <a:srgbClr val="00B050"/>
                </a:solidFill>
                <a:sym typeface="Wingdings" pitchFamily="2" charset="2"/>
              </a:rPr>
            </a:br>
            <a:r>
              <a:rPr lang="hu-HU" sz="2800" dirty="0" smtClean="0">
                <a:solidFill>
                  <a:srgbClr val="00B050"/>
                </a:solidFill>
                <a:sym typeface="Wingdings" pitchFamily="2" charset="2"/>
              </a:rPr>
              <a:t>végállapot  (tényállás vagy folyamat)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Esemény</a:t>
            </a:r>
            <a:r>
              <a:rPr lang="hu-HU" sz="2800" b="1" dirty="0" smtClean="0">
                <a:sym typeface="Wingdings" pitchFamily="2" charset="2"/>
              </a:rPr>
              <a:t> = állapotváltozás</a:t>
            </a:r>
            <a:r>
              <a:rPr lang="hu-HU" sz="2800" dirty="0" smtClean="0">
                <a:sym typeface="Wingdings" pitchFamily="2" charset="2"/>
              </a:rPr>
              <a:t>;  a „</a:t>
            </a:r>
            <a:r>
              <a:rPr lang="hu-HU" sz="2800" i="1" dirty="0" err="1" smtClean="0">
                <a:solidFill>
                  <a:srgbClr val="FF0000"/>
                </a:solidFill>
                <a:sym typeface="Wingdings" pitchFamily="2" charset="2"/>
              </a:rPr>
              <a:t>p</a:t>
            </a:r>
            <a:r>
              <a:rPr lang="hu-HU" sz="2800" dirty="0" err="1" smtClean="0">
                <a:solidFill>
                  <a:srgbClr val="FF0000"/>
                </a:solidFill>
                <a:sym typeface="Wingdings" pitchFamily="2" charset="2"/>
              </a:rPr>
              <a:t>-világ</a:t>
            </a:r>
            <a:r>
              <a:rPr lang="hu-HU" sz="2800" dirty="0" smtClean="0">
                <a:sym typeface="Wingdings" pitchFamily="2" charset="2"/>
              </a:rPr>
              <a:t>” (</a:t>
            </a:r>
            <a:r>
              <a:rPr lang="hu-HU" sz="2800" i="1" dirty="0" smtClean="0">
                <a:sym typeface="Symbol"/>
              </a:rPr>
              <a:t>„Nyitva van az ablak”</a:t>
            </a:r>
            <a:r>
              <a:rPr lang="hu-HU" sz="2800" dirty="0" smtClean="0">
                <a:sym typeface="Symbol"/>
              </a:rPr>
              <a:t>)</a:t>
            </a:r>
            <a:r>
              <a:rPr lang="hu-HU" sz="2800" i="1" dirty="0" smtClean="0">
                <a:sym typeface="Symbol"/>
              </a:rPr>
              <a:t> </a:t>
            </a:r>
            <a:r>
              <a:rPr lang="hu-HU" sz="2800" dirty="0" smtClean="0">
                <a:sym typeface="Wingdings" pitchFamily="2" charset="2"/>
              </a:rPr>
              <a:t>átalakul  „</a:t>
            </a:r>
            <a:r>
              <a:rPr lang="hu-HU" sz="2800" i="1" dirty="0" err="1" smtClean="0">
                <a:solidFill>
                  <a:srgbClr val="FF0000"/>
                </a:solidFill>
                <a:sym typeface="Wingdings" pitchFamily="2" charset="2"/>
              </a:rPr>
              <a:t>q</a:t>
            </a:r>
            <a:r>
              <a:rPr lang="hu-HU" sz="2800" dirty="0" err="1" smtClean="0">
                <a:solidFill>
                  <a:srgbClr val="FF0000"/>
                </a:solidFill>
                <a:sym typeface="Wingdings" pitchFamily="2" charset="2"/>
              </a:rPr>
              <a:t>-világgá</a:t>
            </a:r>
            <a:r>
              <a:rPr lang="hu-HU" sz="2800" dirty="0" smtClean="0">
                <a:sym typeface="Wingdings" pitchFamily="2" charset="2"/>
              </a:rPr>
              <a:t>” (</a:t>
            </a:r>
            <a:r>
              <a:rPr lang="hu-HU" sz="2800" i="1" dirty="0" smtClean="0">
                <a:sym typeface="Symbol"/>
              </a:rPr>
              <a:t>„Csukva van az ablak”</a:t>
            </a:r>
            <a:r>
              <a:rPr lang="hu-HU" sz="2800" dirty="0" smtClean="0">
                <a:sym typeface="Wingdings" pitchFamily="2" charset="2"/>
              </a:rPr>
              <a:t>): </a:t>
            </a:r>
            <a:r>
              <a:rPr lang="hu-HU" sz="2800" b="1" i="1" dirty="0" err="1" smtClean="0">
                <a:solidFill>
                  <a:srgbClr val="FF0000"/>
                </a:solidFill>
              </a:rPr>
              <a:t>p</a:t>
            </a:r>
            <a:r>
              <a:rPr lang="hu-HU" sz="2800" b="1" dirty="0" err="1" smtClean="0">
                <a:solidFill>
                  <a:srgbClr val="FF0000"/>
                </a:solidFill>
              </a:rPr>
              <a:t>T</a:t>
            </a:r>
            <a:r>
              <a:rPr lang="hu-HU" sz="2800" b="1" i="1" dirty="0" err="1" smtClean="0">
                <a:solidFill>
                  <a:srgbClr val="FF0000"/>
                </a:solidFill>
              </a:rPr>
              <a:t>q</a:t>
            </a:r>
            <a:endParaRPr lang="hu-HU" sz="2800" b="1" dirty="0" smtClean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hu-HU" dirty="0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F5204-23A6-4BF1-BA63-8EC17E19C46D}" type="slidenum">
              <a:rPr lang="hu-HU" smtClean="0"/>
              <a:pPr>
                <a:defRPr/>
              </a:pPr>
              <a:t>133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Cím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003232" cy="864096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Általánosítás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124744"/>
            <a:ext cx="8329613" cy="550068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Változás</a:t>
            </a:r>
            <a:r>
              <a:rPr lang="hu-HU" sz="2800" dirty="0" smtClean="0"/>
              <a:t> = a végállapot  </a:t>
            </a:r>
            <a:r>
              <a:rPr lang="hu-HU" sz="2800" i="1" dirty="0" smtClean="0">
                <a:solidFill>
                  <a:srgbClr val="00B050"/>
                </a:solidFill>
              </a:rPr>
              <a:t>nem azonos </a:t>
            </a:r>
            <a:r>
              <a:rPr lang="hu-HU" sz="2800" dirty="0" smtClean="0"/>
              <a:t>a kiinduló állapottal; vagyis annak </a:t>
            </a:r>
            <a:r>
              <a:rPr lang="hu-HU" sz="2800" i="1" dirty="0" smtClean="0">
                <a:solidFill>
                  <a:srgbClr val="00B050"/>
                </a:solidFill>
              </a:rPr>
              <a:t>negációja</a:t>
            </a:r>
            <a:r>
              <a:rPr lang="hu-HU" sz="2800" dirty="0" smtClean="0"/>
              <a:t> :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hu-HU" sz="2800" b="1" i="1" dirty="0" err="1" smtClean="0">
                <a:solidFill>
                  <a:srgbClr val="FF0000"/>
                </a:solidFill>
              </a:rPr>
              <a:t>p</a:t>
            </a:r>
            <a:r>
              <a:rPr lang="hu-HU" sz="2800" b="1" dirty="0" err="1" smtClean="0">
                <a:solidFill>
                  <a:srgbClr val="FF0000"/>
                </a:solidFill>
              </a:rPr>
              <a:t>T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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p </a:t>
            </a:r>
            <a:r>
              <a:rPr lang="hu-HU" sz="2800" i="1" dirty="0" smtClean="0">
                <a:sym typeface="Symbol"/>
              </a:rPr>
              <a:t> („Becsukja az ablakot”)</a:t>
            </a:r>
            <a:endParaRPr lang="hu-HU" sz="2800" b="1" i="1" dirty="0" smtClean="0">
              <a:solidFill>
                <a:srgbClr val="FF0000"/>
              </a:solidFill>
              <a:sym typeface="Symbol"/>
            </a:endParaRP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</a:t>
            </a:r>
            <a:r>
              <a:rPr lang="hu-HU" sz="2800" b="1" i="1" dirty="0" err="1" smtClean="0">
                <a:solidFill>
                  <a:srgbClr val="FF0000"/>
                </a:solidFill>
                <a:sym typeface="Symbol"/>
              </a:rPr>
              <a:t>p</a:t>
            </a:r>
            <a:r>
              <a:rPr lang="hu-HU" sz="2800" b="1" dirty="0" err="1" smtClean="0">
                <a:solidFill>
                  <a:srgbClr val="FF0000"/>
                </a:solidFill>
                <a:sym typeface="Symbol"/>
              </a:rPr>
              <a:t>T</a:t>
            </a:r>
            <a:r>
              <a:rPr lang="hu-HU" sz="2800" b="1" i="1" dirty="0" err="1" smtClean="0">
                <a:solidFill>
                  <a:srgbClr val="FF0000"/>
                </a:solidFill>
                <a:sym typeface="Symbol"/>
              </a:rPr>
              <a:t>p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hu-HU" sz="2800" i="1" dirty="0" smtClean="0">
                <a:sym typeface="Symbol"/>
              </a:rPr>
              <a:t> („Kinyitja az ablakot”)</a:t>
            </a:r>
            <a:endParaRPr lang="hu-HU" sz="2800" b="1" i="1" dirty="0" smtClean="0">
              <a:solidFill>
                <a:srgbClr val="FF0000"/>
              </a:solidFill>
              <a:sym typeface="Symbol"/>
            </a:endParaRPr>
          </a:p>
          <a:p>
            <a:pPr marL="514350" indent="-457200" eaLnBrk="1" hangingPunct="1">
              <a:buFont typeface="Wingdings" pitchFamily="2" charset="2"/>
              <a:buChar char="§"/>
              <a:defRPr/>
            </a:pPr>
            <a:r>
              <a:rPr lang="hu-HU" sz="2800" dirty="0" smtClean="0"/>
              <a:t>A változás el is maradhat </a:t>
            </a:r>
            <a:r>
              <a:rPr lang="hu-HU" sz="2800" dirty="0" smtClean="0">
                <a:sym typeface="Wingdings" pitchFamily="2" charset="2"/>
              </a:rPr>
              <a:t> </a:t>
            </a:r>
            <a:r>
              <a:rPr lang="hu-HU" sz="2800" i="1" dirty="0" smtClean="0">
                <a:solidFill>
                  <a:srgbClr val="00B050"/>
                </a:solidFill>
                <a:sym typeface="Wingdings" pitchFamily="2" charset="2"/>
              </a:rPr>
              <a:t>változatlanság </a:t>
            </a:r>
            <a:r>
              <a:rPr lang="hu-HU" sz="2800" dirty="0" smtClean="0">
                <a:sym typeface="Wingdings" pitchFamily="2" charset="2"/>
              </a:rPr>
              <a:t>:</a:t>
            </a:r>
          </a:p>
          <a:p>
            <a:pPr marL="914400" lvl="1" indent="-457200">
              <a:buFont typeface="+mj-lt"/>
              <a:buAutoNum type="arabicPeriod" startAt="3"/>
              <a:defRPr/>
            </a:pPr>
            <a:r>
              <a:rPr lang="hu-HU" sz="2800" b="1" i="1" dirty="0" err="1" smtClean="0">
                <a:solidFill>
                  <a:srgbClr val="FF0000"/>
                </a:solidFill>
              </a:rPr>
              <a:t>p</a:t>
            </a:r>
            <a:r>
              <a:rPr lang="hu-HU" sz="2800" b="1" dirty="0" err="1" smtClean="0">
                <a:solidFill>
                  <a:srgbClr val="FF0000"/>
                </a:solidFill>
              </a:rPr>
              <a:t>T</a:t>
            </a:r>
            <a:r>
              <a:rPr lang="hu-HU" sz="2800" b="1" i="1" dirty="0" err="1" smtClean="0">
                <a:solidFill>
                  <a:srgbClr val="FF0000"/>
                </a:solidFill>
                <a:sym typeface="Symbol"/>
              </a:rPr>
              <a:t>p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hu-HU" sz="2800" i="1" dirty="0" smtClean="0">
                <a:sym typeface="Symbol"/>
              </a:rPr>
              <a:t> („Nyitva tartja az ablakot”)</a:t>
            </a:r>
            <a:endParaRPr lang="hu-HU" sz="2800" b="1" i="1" dirty="0" smtClean="0">
              <a:solidFill>
                <a:srgbClr val="FF0000"/>
              </a:solidFill>
              <a:sym typeface="Symbol"/>
            </a:endParaRPr>
          </a:p>
          <a:p>
            <a:pPr marL="914400" lvl="1" indent="-457200">
              <a:buFont typeface="+mj-lt"/>
              <a:buAutoNum type="arabicPeriod" startAt="3"/>
              <a:defRPr/>
            </a:pP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</a:t>
            </a:r>
            <a:r>
              <a:rPr lang="hu-HU" sz="2800" b="1" i="1" dirty="0" err="1" smtClean="0">
                <a:solidFill>
                  <a:srgbClr val="FF0000"/>
                </a:solidFill>
                <a:sym typeface="Symbol"/>
              </a:rPr>
              <a:t>p</a:t>
            </a:r>
            <a:r>
              <a:rPr lang="hu-HU" sz="2800" b="1" dirty="0" err="1" smtClean="0">
                <a:solidFill>
                  <a:srgbClr val="FF0000"/>
                </a:solidFill>
                <a:sym typeface="Symbol"/>
              </a:rPr>
              <a:t>T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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p </a:t>
            </a:r>
            <a:r>
              <a:rPr lang="hu-HU" sz="2800" i="1" dirty="0" smtClean="0">
                <a:sym typeface="Symbol"/>
              </a:rPr>
              <a:t> („Csukva tartja az ablakot”)</a:t>
            </a:r>
            <a:endParaRPr lang="hu-HU" sz="2800" b="1" i="1" dirty="0" smtClean="0">
              <a:solidFill>
                <a:srgbClr val="FF0000"/>
              </a:solidFill>
              <a:sym typeface="Symbol"/>
            </a:endParaRPr>
          </a:p>
          <a:p>
            <a:pPr marL="514350" indent="-457200" eaLnBrk="1" hangingPunct="1">
              <a:buFont typeface="Wingdings" pitchFamily="2" charset="2"/>
              <a:buChar char="§"/>
              <a:defRPr/>
            </a:pPr>
            <a:r>
              <a:rPr lang="hu-HU" sz="2800" dirty="0" smtClean="0">
                <a:sym typeface="Symbol"/>
              </a:rPr>
              <a:t>Ez  = a négy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elemi állapotváltozás</a:t>
            </a:r>
          </a:p>
          <a:p>
            <a:pPr marL="914400" lvl="1" indent="-457200" eaLnBrk="1" hangingPunct="1">
              <a:buFont typeface="Wingdings" pitchFamily="2" charset="2"/>
              <a:buChar char="§"/>
              <a:defRPr/>
            </a:pPr>
            <a:r>
              <a:rPr lang="hu-HU" sz="2800" i="1" dirty="0" smtClean="0">
                <a:solidFill>
                  <a:srgbClr val="00B050"/>
                </a:solidFill>
                <a:sym typeface="Symbol"/>
              </a:rPr>
              <a:t>kölcsönösen kizáróak</a:t>
            </a:r>
            <a:endParaRPr lang="hu-HU" sz="2800" dirty="0" smtClean="0">
              <a:solidFill>
                <a:srgbClr val="00B050"/>
              </a:solidFill>
              <a:sym typeface="Symbol"/>
            </a:endParaRPr>
          </a:p>
          <a:p>
            <a:pPr marL="914400" lvl="1" indent="-457200" eaLnBrk="1" hangingPunct="1">
              <a:buFont typeface="Wingdings" pitchFamily="2" charset="2"/>
              <a:buChar char="§"/>
              <a:defRPr/>
            </a:pPr>
            <a:r>
              <a:rPr lang="hu-HU" sz="2800" i="1" dirty="0" smtClean="0">
                <a:solidFill>
                  <a:srgbClr val="00B050"/>
                </a:solidFill>
                <a:sym typeface="Symbol"/>
              </a:rPr>
              <a:t>együttesen kimerítőek</a:t>
            </a:r>
            <a:endParaRPr lang="hu-HU" sz="2800" dirty="0" smtClean="0">
              <a:solidFill>
                <a:srgbClr val="00B050"/>
              </a:solidFill>
              <a:sym typeface="Symbol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70DEA6-0865-461D-9943-A6C208720561}" type="slidenum">
              <a:rPr lang="hu-HU" smtClean="0"/>
              <a:pPr>
                <a:defRPr/>
              </a:pPr>
              <a:t>134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dirty="0" smtClean="0"/>
              <a:t>Pontosítás</a:t>
            </a:r>
          </a:p>
        </p:txBody>
      </p:sp>
      <p:sp>
        <p:nvSpPr>
          <p:cNvPr id="138243" name="Tartalom helye 2"/>
          <p:cNvSpPr>
            <a:spLocks noGrp="1"/>
          </p:cNvSpPr>
          <p:nvPr>
            <p:ph idx="1"/>
          </p:nvPr>
        </p:nvSpPr>
        <p:spPr>
          <a:xfrm>
            <a:off x="914400" y="1412776"/>
            <a:ext cx="7772400" cy="4942784"/>
          </a:xfrm>
        </p:spPr>
        <p:txBody>
          <a:bodyPr>
            <a:normAutofit/>
          </a:bodyPr>
          <a:lstStyle/>
          <a:p>
            <a:pPr eaLnBrk="1" hangingPunct="1"/>
            <a:r>
              <a:rPr lang="hu-HU" sz="2800" dirty="0" smtClean="0"/>
              <a:t>A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gyakorlati logika </a:t>
            </a:r>
            <a:r>
              <a:rPr lang="hu-HU" sz="2800" dirty="0" smtClean="0"/>
              <a:t>az </a:t>
            </a:r>
            <a:r>
              <a:rPr lang="hu-HU" sz="2800" b="1" i="1" dirty="0" smtClean="0">
                <a:solidFill>
                  <a:srgbClr val="FF0000"/>
                </a:solidFill>
              </a:rPr>
              <a:t>emberi</a:t>
            </a:r>
            <a:r>
              <a:rPr lang="hu-HU" sz="2800" b="1" dirty="0" smtClean="0">
                <a:solidFill>
                  <a:srgbClr val="FF0000"/>
                </a:solidFill>
              </a:rPr>
              <a:t> </a:t>
            </a:r>
            <a:r>
              <a:rPr lang="hu-HU" sz="2800" b="1" i="1" dirty="0" smtClean="0">
                <a:solidFill>
                  <a:srgbClr val="FF0000"/>
                </a:solidFill>
              </a:rPr>
              <a:t>cselekvés</a:t>
            </a:r>
            <a:r>
              <a:rPr lang="hu-HU" sz="2800" b="1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/>
              <a:t>logikája.</a:t>
            </a:r>
          </a:p>
          <a:p>
            <a:pPr eaLnBrk="1" hangingPunct="1"/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Cselekvés</a:t>
            </a:r>
            <a:r>
              <a:rPr lang="hu-HU" sz="2800" dirty="0" smtClean="0"/>
              <a:t>: nem az esemény egyik fajtája, hanem </a:t>
            </a:r>
            <a:r>
              <a:rPr lang="hu-HU" sz="2800" b="1" dirty="0" smtClean="0"/>
              <a:t>az </a:t>
            </a:r>
            <a:r>
              <a:rPr lang="hu-HU" sz="2800" b="1" dirty="0" smtClean="0">
                <a:solidFill>
                  <a:srgbClr val="FF0000"/>
                </a:solidFill>
              </a:rPr>
              <a:t>esemény egyik lehetséges kiváltója</a:t>
            </a:r>
            <a:r>
              <a:rPr lang="hu-HU" sz="2800" dirty="0" smtClean="0"/>
              <a:t>.</a:t>
            </a:r>
          </a:p>
          <a:p>
            <a:r>
              <a:rPr lang="hu-HU" sz="2800" dirty="0" smtClean="0"/>
              <a:t>A cselekvés a </a:t>
            </a:r>
            <a:r>
              <a:rPr lang="hu-HU" sz="2800" dirty="0" smtClean="0">
                <a:solidFill>
                  <a:srgbClr val="FF0000"/>
                </a:solidFill>
              </a:rPr>
              <a:t>változás </a:t>
            </a:r>
            <a:r>
              <a:rPr lang="hu-HU" sz="2800" b="1" dirty="0" smtClean="0">
                <a:solidFill>
                  <a:srgbClr val="FF0000"/>
                </a:solidFill>
              </a:rPr>
              <a:t>előidézője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/>
              <a:t>(az esemény puszta megtörténtével szemben)</a:t>
            </a:r>
          </a:p>
          <a:p>
            <a:pPr eaLnBrk="1" hangingPunct="1"/>
            <a:r>
              <a:rPr lang="hu-HU" sz="2800" dirty="0" smtClean="0"/>
              <a:t>Két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elemi cselekvést </a:t>
            </a:r>
            <a:r>
              <a:rPr lang="hu-HU" sz="2800" dirty="0" smtClean="0"/>
              <a:t>ismerünk:</a:t>
            </a:r>
          </a:p>
          <a:p>
            <a:pPr lvl="1" eaLnBrk="1" hangingPunct="1"/>
            <a:r>
              <a:rPr lang="hu-HU" sz="2800" b="1" dirty="0" smtClean="0">
                <a:solidFill>
                  <a:srgbClr val="FF0000"/>
                </a:solidFill>
              </a:rPr>
              <a:t>tevés</a:t>
            </a:r>
            <a:r>
              <a:rPr lang="hu-HU" sz="2800" dirty="0" smtClean="0"/>
              <a:t>, jele: </a:t>
            </a:r>
            <a:r>
              <a:rPr lang="hu-HU" sz="2800" b="1" i="1" dirty="0" smtClean="0">
                <a:solidFill>
                  <a:srgbClr val="FF0000"/>
                </a:solidFill>
              </a:rPr>
              <a:t>d</a:t>
            </a:r>
            <a:r>
              <a:rPr lang="hu-HU" sz="2800" dirty="0" smtClean="0"/>
              <a:t>, az angol </a:t>
            </a:r>
            <a:r>
              <a:rPr lang="hu-HU" sz="2800" i="1" dirty="0" err="1" smtClean="0">
                <a:solidFill>
                  <a:srgbClr val="FF0000"/>
                </a:solidFill>
              </a:rPr>
              <a:t>doing</a:t>
            </a:r>
            <a:r>
              <a:rPr lang="hu-HU" sz="2800" dirty="0" smtClean="0"/>
              <a:t> szóból</a:t>
            </a:r>
          </a:p>
          <a:p>
            <a:pPr lvl="1" eaLnBrk="1" hangingPunct="1"/>
            <a:r>
              <a:rPr lang="hu-HU" sz="2800" b="1" dirty="0" smtClean="0">
                <a:solidFill>
                  <a:srgbClr val="FF0000"/>
                </a:solidFill>
              </a:rPr>
              <a:t>tartózkodás</a:t>
            </a:r>
            <a:r>
              <a:rPr lang="hu-HU" sz="2800" dirty="0" smtClean="0"/>
              <a:t>, jele: </a:t>
            </a:r>
            <a:r>
              <a:rPr lang="hu-HU" sz="2800" b="1" i="1" dirty="0" smtClean="0">
                <a:solidFill>
                  <a:srgbClr val="FF0000"/>
                </a:solidFill>
              </a:rPr>
              <a:t>f</a:t>
            </a:r>
            <a:r>
              <a:rPr lang="hu-HU" sz="2800" dirty="0" smtClean="0"/>
              <a:t>, az angol </a:t>
            </a:r>
            <a:r>
              <a:rPr lang="hu-HU" sz="2800" i="1" dirty="0" err="1" smtClean="0">
                <a:solidFill>
                  <a:srgbClr val="FF0000"/>
                </a:solidFill>
              </a:rPr>
              <a:t>forbearance</a:t>
            </a:r>
            <a:r>
              <a:rPr lang="hu-HU" sz="2800" dirty="0" smtClean="0"/>
              <a:t> szóból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266623-7B49-493B-9554-FC5E2A66A719}" type="slidenum">
              <a:rPr lang="hu-HU" smtClean="0"/>
              <a:pPr>
                <a:defRPr/>
              </a:pPr>
              <a:t>135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Cím 1"/>
          <p:cNvSpPr>
            <a:spLocks noGrp="1"/>
          </p:cNvSpPr>
          <p:nvPr>
            <p:ph type="title"/>
          </p:nvPr>
        </p:nvSpPr>
        <p:spPr>
          <a:xfrm>
            <a:off x="683568" y="0"/>
            <a:ext cx="8003232" cy="928688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A cselekvések tipológiája 1.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303A15-2353-49EB-BF17-9309507E1809}" type="slidenum">
              <a:rPr lang="hu-HU" smtClean="0"/>
              <a:pPr>
                <a:defRPr/>
              </a:pPr>
              <a:t>136</a:t>
            </a:fld>
            <a:endParaRPr lang="hu-HU"/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467544" y="1214438"/>
          <a:ext cx="8501062" cy="5073652"/>
        </p:xfrm>
        <a:graphic>
          <a:graphicData uri="http://schemas.openxmlformats.org/drawingml/2006/table">
            <a:tbl>
              <a:tblPr/>
              <a:tblGrid>
                <a:gridCol w="2833687"/>
                <a:gridCol w="2833688"/>
                <a:gridCol w="2833687"/>
              </a:tblGrid>
              <a:tr h="723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cselekvés feltétele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Tevés vagy tartózkodás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cselekvés eredménye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087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megszűnik, ha fenn nem tartják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hu-HU" sz="2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-t fenntartják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pTp</a:t>
                      </a:r>
                      <a:endParaRPr kumimoji="0" lang="hu-H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fennmarad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1087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hu-H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megszűnik, ha fenn nem tartják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hu-HU" sz="2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-t hagyják megszűnni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megszűnik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1087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pTp</a:t>
                      </a:r>
                      <a:endParaRPr kumimoji="0" lang="hu-H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megtörténik, ha meg nem akadályozzák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-t megakadályozzák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elmarad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1087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pTp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megtörténik, ha meg nem akadályozzák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-t hagyják megtörténni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pTp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megtörténik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Cím 1"/>
          <p:cNvSpPr>
            <a:spLocks noGrp="1"/>
          </p:cNvSpPr>
          <p:nvPr>
            <p:ph type="title"/>
          </p:nvPr>
        </p:nvSpPr>
        <p:spPr>
          <a:xfrm>
            <a:off x="755576" y="0"/>
            <a:ext cx="7931224" cy="928688"/>
          </a:xfrm>
        </p:spPr>
        <p:txBody>
          <a:bodyPr/>
          <a:lstStyle/>
          <a:p>
            <a:pPr algn="ctr"/>
            <a:r>
              <a:rPr lang="hu-HU" dirty="0" smtClean="0"/>
              <a:t>A cselekvések tipológiája 2.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7C0DD-956B-42F7-85FB-7262AE1765C2}" type="slidenum">
              <a:rPr lang="hu-HU" smtClean="0"/>
              <a:pPr>
                <a:defRPr/>
              </a:pPr>
              <a:t>137</a:t>
            </a:fld>
            <a:endParaRPr lang="hu-HU"/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/>
        </p:nvGraphicFramePr>
        <p:xfrm>
          <a:off x="467544" y="980726"/>
          <a:ext cx="8501062" cy="4856194"/>
        </p:xfrm>
        <a:graphic>
          <a:graphicData uri="http://schemas.openxmlformats.org/drawingml/2006/table">
            <a:tbl>
              <a:tblPr/>
              <a:tblGrid>
                <a:gridCol w="2833687"/>
                <a:gridCol w="2833688"/>
                <a:gridCol w="2833687"/>
              </a:tblGrid>
              <a:tr h="6937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cselekvés feltétele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Tevés vagy tartózkodás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cselekvés eredménye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040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pTp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fennmarad, ha hagyják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-t megakadályozzák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hu-H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megszűnik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1040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pTp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fennmarad, ha hagyják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hu-HU" sz="2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-t hagyják fennmaradni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pTp</a:t>
                      </a:r>
                      <a:endParaRPr kumimoji="0" lang="hu-H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fennmarad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1040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hu-H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elmarad, ha elő nem idézik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-t előidézik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pTp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megtörténik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1040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hu-H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elmarad, ha elő nem idézik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-t hagyják elmaradni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hu-H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elmarad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Cím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003232" cy="881782"/>
          </a:xfrm>
        </p:spPr>
        <p:txBody>
          <a:bodyPr/>
          <a:lstStyle/>
          <a:p>
            <a:pPr algn="ctr"/>
            <a:r>
              <a:rPr lang="hu-HU" dirty="0" smtClean="0"/>
              <a:t>Cselekvéslogika</a:t>
            </a:r>
          </a:p>
        </p:txBody>
      </p:sp>
      <p:sp>
        <p:nvSpPr>
          <p:cNvPr id="141315" name="Tartalom helye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5240039"/>
          </a:xfrm>
        </p:spPr>
        <p:txBody>
          <a:bodyPr/>
          <a:lstStyle/>
          <a:p>
            <a:pPr eaLnBrk="1" hangingPunct="1"/>
            <a:r>
              <a:rPr lang="hu-HU" sz="2800" dirty="0" smtClean="0"/>
              <a:t>A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leíró állítások </a:t>
            </a:r>
            <a:r>
              <a:rPr lang="hu-HU" sz="2800" dirty="0" smtClean="0"/>
              <a:t>(</a:t>
            </a:r>
            <a:r>
              <a:rPr lang="hu-HU" sz="2800" b="1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/>
              <a:t>) kiterjesztése a „T-kifejezésekre”  (</a:t>
            </a:r>
            <a:r>
              <a:rPr lang="hu-HU" sz="2800" b="1" i="1" dirty="0" err="1" smtClean="0">
                <a:solidFill>
                  <a:srgbClr val="FF0000"/>
                </a:solidFill>
              </a:rPr>
              <a:t>p</a:t>
            </a:r>
            <a:r>
              <a:rPr lang="hu-HU" sz="2800" b="1" dirty="0" err="1" smtClean="0">
                <a:solidFill>
                  <a:srgbClr val="FF0000"/>
                </a:solidFill>
              </a:rPr>
              <a:t>T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800" i="1" dirty="0" smtClean="0">
                <a:sym typeface="Symbol" pitchFamily="18" charset="2"/>
              </a:rPr>
              <a:t>,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800" b="1" dirty="0" err="1" smtClean="0">
                <a:solidFill>
                  <a:srgbClr val="FF0000"/>
                </a:solidFill>
                <a:sym typeface="Symbol" pitchFamily="18" charset="2"/>
              </a:rPr>
              <a:t>T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800" i="1" dirty="0" smtClean="0">
                <a:sym typeface="Symbol" pitchFamily="18" charset="2"/>
              </a:rPr>
              <a:t>, </a:t>
            </a:r>
            <a:r>
              <a:rPr lang="hu-HU" sz="2800" b="1" i="1" dirty="0" err="1" smtClean="0">
                <a:solidFill>
                  <a:srgbClr val="FF0000"/>
                </a:solidFill>
              </a:rPr>
              <a:t>p</a:t>
            </a:r>
            <a:r>
              <a:rPr lang="hu-HU" sz="2800" b="1" dirty="0" err="1" smtClean="0">
                <a:solidFill>
                  <a:srgbClr val="FF0000"/>
                </a:solidFill>
              </a:rPr>
              <a:t>T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800" i="1" dirty="0" smtClean="0">
                <a:sym typeface="Symbol" pitchFamily="18" charset="2"/>
              </a:rPr>
              <a:t>,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800" b="1" dirty="0" err="1" smtClean="0">
                <a:solidFill>
                  <a:srgbClr val="FF0000"/>
                </a:solidFill>
                <a:sym typeface="Symbol" pitchFamily="18" charset="2"/>
              </a:rPr>
              <a:t>T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800" dirty="0" smtClean="0">
                <a:sym typeface="Symbol" pitchFamily="18" charset="2"/>
              </a:rPr>
              <a:t>) = </a:t>
            </a:r>
            <a:r>
              <a:rPr lang="hu-HU" sz="2800" i="1" dirty="0" err="1" smtClean="0">
                <a:solidFill>
                  <a:srgbClr val="00B050"/>
                </a:solidFill>
                <a:sym typeface="Symbol" pitchFamily="18" charset="2"/>
              </a:rPr>
              <a:t>extenzionális</a:t>
            </a:r>
            <a:r>
              <a:rPr lang="hu-HU" sz="2800" i="1" dirty="0" smtClean="0">
                <a:solidFill>
                  <a:srgbClr val="00B050"/>
                </a:solidFill>
                <a:sym typeface="Symbol" pitchFamily="18" charset="2"/>
              </a:rPr>
              <a:t> logika</a:t>
            </a:r>
            <a:r>
              <a:rPr lang="hu-HU" sz="2800" dirty="0" smtClean="0">
                <a:sym typeface="Symbol" pitchFamily="18" charset="2"/>
              </a:rPr>
              <a:t>.</a:t>
            </a:r>
          </a:p>
          <a:p>
            <a:r>
              <a:rPr lang="hu-HU" sz="2800" b="1" dirty="0" smtClean="0"/>
              <a:t>Az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 elemi cselekvések </a:t>
            </a:r>
            <a:r>
              <a:rPr lang="hu-HU" sz="2800" dirty="0" smtClean="0"/>
              <a:t>(</a:t>
            </a:r>
            <a:r>
              <a:rPr lang="hu-HU" sz="2800" b="1" i="1" dirty="0" smtClean="0">
                <a:solidFill>
                  <a:srgbClr val="FF0000"/>
                </a:solidFill>
              </a:rPr>
              <a:t>d</a:t>
            </a:r>
            <a:r>
              <a:rPr lang="hu-HU" sz="2800" dirty="0" smtClean="0"/>
              <a:t>, </a:t>
            </a:r>
            <a:r>
              <a:rPr lang="hu-HU" sz="2800" b="1" i="1" dirty="0" smtClean="0">
                <a:solidFill>
                  <a:srgbClr val="FF0000"/>
                </a:solidFill>
              </a:rPr>
              <a:t>f</a:t>
            </a:r>
            <a:r>
              <a:rPr lang="hu-HU" sz="2800" dirty="0" smtClean="0"/>
              <a:t>) következménye az </a:t>
            </a:r>
            <a:r>
              <a:rPr lang="hu-HU" sz="2800" dirty="0" smtClean="0">
                <a:solidFill>
                  <a:srgbClr val="00B050"/>
                </a:solidFill>
              </a:rPr>
              <a:t>elemi állapotváltozás</a:t>
            </a:r>
            <a:r>
              <a:rPr lang="hu-HU" sz="2400" dirty="0" smtClean="0"/>
              <a:t>.</a:t>
            </a:r>
          </a:p>
          <a:p>
            <a:r>
              <a:rPr lang="hu-HU" sz="2800" dirty="0" smtClean="0">
                <a:sym typeface="Symbol" pitchFamily="18" charset="2"/>
              </a:rPr>
              <a:t>A „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df</a:t>
            </a:r>
            <a:r>
              <a:rPr lang="hu-HU" sz="2800" dirty="0" err="1" smtClean="0">
                <a:sym typeface="Symbol" pitchFamily="18" charset="2"/>
              </a:rPr>
              <a:t>-kifejezések</a:t>
            </a:r>
            <a:r>
              <a:rPr lang="hu-HU" sz="2800" dirty="0" smtClean="0">
                <a:sym typeface="Symbol" pitchFamily="18" charset="2"/>
              </a:rPr>
              <a:t>” bevezetése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cselekvéslogikába</a:t>
            </a:r>
            <a:r>
              <a:rPr lang="hu-HU" sz="2800" dirty="0" smtClean="0">
                <a:sym typeface="Symbol" pitchFamily="18" charset="2"/>
              </a:rPr>
              <a:t> </a:t>
            </a:r>
            <a:r>
              <a:rPr lang="hu-HU" sz="2800" i="1" dirty="0" smtClean="0">
                <a:solidFill>
                  <a:srgbClr val="00B050"/>
                </a:solidFill>
                <a:sym typeface="Symbol" pitchFamily="18" charset="2"/>
              </a:rPr>
              <a:t>a </a:t>
            </a:r>
            <a:r>
              <a:rPr lang="hu-HU" sz="2800" i="1" dirty="0" err="1" smtClean="0">
                <a:solidFill>
                  <a:srgbClr val="00B050"/>
                </a:solidFill>
                <a:sym typeface="Symbol" pitchFamily="18" charset="2"/>
              </a:rPr>
              <a:t>kijelentéslogika</a:t>
            </a:r>
            <a:r>
              <a:rPr lang="hu-HU" sz="2800" i="1" dirty="0" smtClean="0">
                <a:solidFill>
                  <a:srgbClr val="00B050"/>
                </a:solidFill>
                <a:sym typeface="Symbol" pitchFamily="18" charset="2"/>
              </a:rPr>
              <a:t> </a:t>
            </a:r>
            <a:r>
              <a:rPr lang="hu-HU" sz="2800" dirty="0" smtClean="0">
                <a:sym typeface="Symbol" pitchFamily="18" charset="2"/>
              </a:rPr>
              <a:t>elhagyását eredményezi.</a:t>
            </a:r>
          </a:p>
          <a:p>
            <a:pPr eaLnBrk="1" hangingPunct="1"/>
            <a:r>
              <a:rPr lang="hu-HU" sz="2800" dirty="0" smtClean="0">
                <a:sym typeface="Symbol" pitchFamily="18" charset="2"/>
              </a:rPr>
              <a:t>Az állapotváltozások bevezetésének </a:t>
            </a:r>
            <a:r>
              <a:rPr lang="hu-HU" sz="2800" i="1" dirty="0" smtClean="0">
                <a:solidFill>
                  <a:srgbClr val="00B050"/>
                </a:solidFill>
                <a:sym typeface="Symbol" pitchFamily="18" charset="2"/>
              </a:rPr>
              <a:t>két feltétele </a:t>
            </a:r>
            <a:r>
              <a:rPr lang="hu-HU" sz="2800" dirty="0" smtClean="0">
                <a:sym typeface="Symbol" pitchFamily="18" charset="2"/>
              </a:rPr>
              <a:t>:</a:t>
            </a:r>
          </a:p>
          <a:p>
            <a:pPr marL="914400" lvl="1" indent="-457200" eaLnBrk="1" hangingPunct="1">
              <a:buFont typeface="Calibri" pitchFamily="34" charset="0"/>
              <a:buAutoNum type="arabicPeriod"/>
            </a:pPr>
            <a:r>
              <a:rPr lang="hu-HU" dirty="0" smtClean="0">
                <a:sym typeface="Symbol" pitchFamily="18" charset="2"/>
              </a:rPr>
              <a:t>a változás 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ne következzen be magától</a:t>
            </a:r>
            <a:r>
              <a:rPr lang="hu-HU" dirty="0" smtClean="0">
                <a:sym typeface="Symbol" pitchFamily="18" charset="2"/>
              </a:rPr>
              <a:t>, hanem cselekvés következménye legyen;</a:t>
            </a:r>
          </a:p>
          <a:p>
            <a:pPr marL="914400" lvl="1" indent="-457200" eaLnBrk="1" hangingPunct="1">
              <a:buFont typeface="Calibri" pitchFamily="34" charset="0"/>
              <a:buAutoNum type="arabicPeriod"/>
            </a:pPr>
            <a:r>
              <a:rPr lang="hu-HU" dirty="0" smtClean="0">
                <a:sym typeface="Symbol" pitchFamily="18" charset="2"/>
              </a:rPr>
              <a:t>a változás kiinduló állapota 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ténylegesen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fennálljon</a:t>
            </a:r>
            <a:r>
              <a:rPr lang="hu-HU" dirty="0" smtClean="0">
                <a:sym typeface="Symbol" pitchFamily="18" charset="2"/>
              </a:rPr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AAEAE6-A2D7-4167-A44C-49F98561BCB1}" type="slidenum">
              <a:rPr lang="hu-HU" smtClean="0"/>
              <a:pPr>
                <a:defRPr/>
              </a:pPr>
              <a:t>138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Cím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15375" cy="1143000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A gyakorlati logikai négyzet</a:t>
            </a:r>
          </a:p>
        </p:txBody>
      </p:sp>
      <p:sp>
        <p:nvSpPr>
          <p:cNvPr id="142339" name="Tartalom helye 4"/>
          <p:cNvSpPr>
            <a:spLocks noGrp="1"/>
          </p:cNvSpPr>
          <p:nvPr>
            <p:ph sz="half" idx="1"/>
          </p:nvPr>
        </p:nvSpPr>
        <p:spPr>
          <a:xfrm>
            <a:off x="5929313" y="1857375"/>
            <a:ext cx="2928937" cy="4268788"/>
          </a:xfrm>
        </p:spPr>
        <p:txBody>
          <a:bodyPr>
            <a:normAutofit/>
          </a:bodyPr>
          <a:lstStyle/>
          <a:p>
            <a:pPr eaLnBrk="1" hangingPunct="1"/>
            <a:r>
              <a:rPr lang="hu-HU" sz="2400" i="1" dirty="0" err="1" smtClean="0"/>
              <a:t>dF</a:t>
            </a:r>
            <a:r>
              <a:rPr lang="hu-HU" sz="2400" dirty="0" smtClean="0"/>
              <a:t> és </a:t>
            </a:r>
            <a:r>
              <a:rPr lang="hu-HU" sz="2400" i="1" dirty="0" err="1" smtClean="0"/>
              <a:t>fF</a:t>
            </a:r>
            <a:r>
              <a:rPr lang="hu-HU" sz="2400" dirty="0" smtClean="0"/>
              <a:t> viszonya </a:t>
            </a:r>
            <a:r>
              <a:rPr lang="hu-HU" sz="24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kontrárius</a:t>
            </a:r>
            <a:endParaRPr lang="hu-HU" sz="2400" b="1" i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hu-HU" sz="2400" dirty="0" smtClean="0"/>
              <a:t>átlósan </a:t>
            </a:r>
            <a:r>
              <a:rPr lang="hu-HU" sz="2400" i="1" dirty="0" err="1" smtClean="0"/>
              <a:t>dF</a:t>
            </a:r>
            <a:r>
              <a:rPr lang="hu-HU" sz="2400" dirty="0" smtClean="0"/>
              <a:t> és </a:t>
            </a:r>
            <a:r>
              <a:rPr lang="hu-HU" sz="2400" dirty="0" smtClean="0">
                <a:sym typeface="Symbol" pitchFamily="18" charset="2"/>
              </a:rPr>
              <a:t></a:t>
            </a:r>
            <a:r>
              <a:rPr lang="hu-HU" sz="2400" i="1" dirty="0" err="1" smtClean="0"/>
              <a:t>dF</a:t>
            </a:r>
            <a:r>
              <a:rPr lang="hu-HU" sz="2400" dirty="0" smtClean="0"/>
              <a:t>’, illetve </a:t>
            </a:r>
            <a:r>
              <a:rPr lang="hu-HU" sz="2400" i="1" dirty="0" err="1" smtClean="0"/>
              <a:t>fF</a:t>
            </a:r>
            <a:r>
              <a:rPr lang="hu-HU" sz="2400" dirty="0" smtClean="0"/>
              <a:t> és </a:t>
            </a:r>
            <a:r>
              <a:rPr lang="hu-HU" sz="2400" dirty="0" smtClean="0">
                <a:sym typeface="Symbol" pitchFamily="18" charset="2"/>
              </a:rPr>
              <a:t></a:t>
            </a:r>
            <a:r>
              <a:rPr lang="hu-HU" sz="2400" i="1" dirty="0" err="1" smtClean="0"/>
              <a:t>fF</a:t>
            </a:r>
            <a:r>
              <a:rPr lang="hu-HU" sz="2400" dirty="0" smtClean="0"/>
              <a:t> </a:t>
            </a:r>
            <a:r>
              <a:rPr lang="hu-HU" sz="24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kontradiktórius</a:t>
            </a:r>
            <a:endParaRPr lang="hu-HU" sz="2400" b="1" i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hu-HU" sz="2400" dirty="0" smtClean="0">
                <a:sym typeface="Symbol" pitchFamily="18" charset="2"/>
              </a:rPr>
              <a:t></a:t>
            </a:r>
            <a:r>
              <a:rPr lang="hu-HU" sz="2400" i="1" dirty="0" err="1" smtClean="0"/>
              <a:t>fF</a:t>
            </a:r>
            <a:r>
              <a:rPr lang="hu-HU" sz="2400" dirty="0" smtClean="0"/>
              <a:t> és </a:t>
            </a:r>
            <a:r>
              <a:rPr lang="hu-HU" sz="2400" dirty="0" smtClean="0">
                <a:sym typeface="Symbol" pitchFamily="18" charset="2"/>
              </a:rPr>
              <a:t></a:t>
            </a:r>
            <a:r>
              <a:rPr lang="hu-HU" sz="2400" i="1" dirty="0" err="1" smtClean="0"/>
              <a:t>dF</a:t>
            </a:r>
            <a:r>
              <a:rPr lang="hu-HU" sz="2400" dirty="0" smtClean="0"/>
              <a:t> viszonya </a:t>
            </a:r>
            <a:r>
              <a:rPr lang="hu-HU" sz="24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szubkontrárius</a:t>
            </a:r>
            <a:endParaRPr lang="hu-HU" sz="2400" b="1" i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hu-HU" sz="2400" i="1" dirty="0" err="1" smtClean="0"/>
              <a:t>dF</a:t>
            </a:r>
            <a:r>
              <a:rPr lang="hu-HU" sz="2400" dirty="0" err="1" smtClean="0"/>
              <a:t>-nek</a:t>
            </a:r>
            <a:r>
              <a:rPr lang="hu-HU" sz="2400" dirty="0" smtClean="0"/>
              <a:t> </a:t>
            </a:r>
            <a:r>
              <a:rPr lang="hu-HU" sz="2400" dirty="0" smtClean="0">
                <a:sym typeface="Symbol" pitchFamily="18" charset="2"/>
              </a:rPr>
              <a:t></a:t>
            </a:r>
            <a:r>
              <a:rPr lang="hu-HU" sz="2400" i="1" dirty="0" err="1" smtClean="0"/>
              <a:t>fF</a:t>
            </a:r>
            <a:r>
              <a:rPr lang="hu-HU" sz="2400" dirty="0" smtClean="0"/>
              <a:t>,</a:t>
            </a:r>
            <a:br>
              <a:rPr lang="hu-HU" sz="2400" dirty="0" smtClean="0"/>
            </a:br>
            <a:r>
              <a:rPr lang="hu-HU" sz="2400" i="1" dirty="0" err="1" smtClean="0"/>
              <a:t>fF</a:t>
            </a:r>
            <a:r>
              <a:rPr lang="hu-HU" sz="2400" dirty="0" err="1" smtClean="0"/>
              <a:t>-nek</a:t>
            </a:r>
            <a:r>
              <a:rPr lang="hu-HU" sz="2400" dirty="0" smtClean="0"/>
              <a:t> pedig </a:t>
            </a:r>
            <a:r>
              <a:rPr lang="hu-HU" sz="2400" dirty="0" smtClean="0">
                <a:sym typeface="Symbol" pitchFamily="18" charset="2"/>
              </a:rPr>
              <a:t></a:t>
            </a:r>
            <a:r>
              <a:rPr lang="hu-HU" sz="2400" i="1" dirty="0" err="1" smtClean="0"/>
              <a:t>dF</a:t>
            </a:r>
            <a:r>
              <a:rPr lang="hu-HU" sz="2400" dirty="0" smtClean="0"/>
              <a:t> </a:t>
            </a:r>
            <a:r>
              <a:rPr lang="hu-HU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alárendeltje</a:t>
            </a:r>
            <a:endParaRPr lang="hu-HU" sz="24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4E4595-50DB-47FD-80E1-ACAA0F2F42A9}" type="slidenum">
              <a:rPr lang="hu-HU" smtClean="0"/>
              <a:pPr>
                <a:defRPr/>
              </a:pPr>
              <a:t>139</a:t>
            </a:fld>
            <a:endParaRPr lang="hu-HU"/>
          </a:p>
        </p:txBody>
      </p:sp>
      <p:sp>
        <p:nvSpPr>
          <p:cNvPr id="14234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hu-HU"/>
          </a:p>
        </p:txBody>
      </p:sp>
      <p:pic>
        <p:nvPicPr>
          <p:cNvPr id="14234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928813"/>
            <a:ext cx="5286375" cy="41021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sz="3900" dirty="0" smtClean="0">
                <a:solidFill>
                  <a:schemeClr val="tx2">
                    <a:satMod val="200000"/>
                  </a:schemeClr>
                </a:solidFill>
              </a:rPr>
              <a:t>A klasszikus logika fejlődése</a:t>
            </a:r>
            <a:endParaRPr lang="hu-HU" sz="39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00113" y="1484313"/>
            <a:ext cx="7772400" cy="4572000"/>
          </a:xfrm>
        </p:spPr>
        <p:txBody>
          <a:bodyPr>
            <a:normAutofit fontScale="850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b="1" dirty="0" smtClean="0">
                <a:solidFill>
                  <a:srgbClr val="92D050"/>
                </a:solidFill>
              </a:rPr>
              <a:t>Tradicionális logika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smtClean="0">
                <a:solidFill>
                  <a:srgbClr val="FFC000"/>
                </a:solidFill>
              </a:rPr>
              <a:t>Antik logika</a:t>
            </a:r>
          </a:p>
          <a:p>
            <a:pPr marL="996696" lvl="2" fontAlgn="auto">
              <a:spcAft>
                <a:spcPts val="0"/>
              </a:spcAft>
              <a:buFont typeface="Wingdings 2"/>
              <a:buChar char=""/>
              <a:defRPr/>
            </a:pPr>
            <a:r>
              <a:rPr lang="hu-HU" dirty="0" err="1" smtClean="0"/>
              <a:t>Peripatetikusok</a:t>
            </a:r>
            <a:endParaRPr lang="hu-HU" dirty="0" smtClean="0"/>
          </a:p>
          <a:p>
            <a:pPr marL="996696" lvl="2" fontAlgn="auto">
              <a:spcAft>
                <a:spcPts val="0"/>
              </a:spcAft>
              <a:buFont typeface="Wingdings 2"/>
              <a:buChar char=""/>
              <a:defRPr/>
            </a:pPr>
            <a:r>
              <a:rPr lang="hu-HU" dirty="0" err="1" smtClean="0"/>
              <a:t>Eleiaiak</a:t>
            </a:r>
            <a:r>
              <a:rPr lang="hu-HU" dirty="0" smtClean="0"/>
              <a:t>, </a:t>
            </a:r>
            <a:r>
              <a:rPr lang="hu-HU" dirty="0" err="1" smtClean="0"/>
              <a:t>megaraiak</a:t>
            </a:r>
            <a:r>
              <a:rPr lang="hu-HU" dirty="0" smtClean="0"/>
              <a:t>, sztoikusok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smtClean="0">
                <a:solidFill>
                  <a:srgbClr val="FFC000"/>
                </a:solidFill>
              </a:rPr>
              <a:t>Középkori logika</a:t>
            </a:r>
          </a:p>
          <a:p>
            <a:pPr marL="1140714" lvl="2">
              <a:buFont typeface="Wingdings"/>
              <a:buChar char=""/>
              <a:defRPr/>
            </a:pPr>
            <a:r>
              <a:rPr lang="hu-HU" dirty="0" smtClean="0"/>
              <a:t>Skolasztika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smtClean="0">
                <a:solidFill>
                  <a:srgbClr val="FFC000"/>
                </a:solidFill>
              </a:rPr>
              <a:t>Újkori logika</a:t>
            </a:r>
          </a:p>
          <a:p>
            <a:pPr marL="996696" lvl="2" fontAlgn="auto">
              <a:spcAft>
                <a:spcPts val="0"/>
              </a:spcAft>
              <a:buFont typeface="Wingdings 2"/>
              <a:buChar char=""/>
              <a:defRPr/>
            </a:pPr>
            <a:r>
              <a:rPr lang="hu-HU" dirty="0" smtClean="0"/>
              <a:t>Pszichologizmus, filozófiai logika, racionalizmus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b="1" dirty="0" smtClean="0">
                <a:solidFill>
                  <a:srgbClr val="92D050"/>
                </a:solidFill>
              </a:rPr>
              <a:t>Modern logika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smtClean="0"/>
              <a:t>Algebrai logika (Boole)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smtClean="0"/>
              <a:t>Szimbolikus logika (</a:t>
            </a:r>
            <a:r>
              <a:rPr lang="hu-HU" dirty="0" err="1" smtClean="0"/>
              <a:t>Frege</a:t>
            </a:r>
            <a:r>
              <a:rPr lang="hu-HU" dirty="0" smtClean="0"/>
              <a:t>)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smtClean="0"/>
              <a:t>Matematikai logika (Russell)</a:t>
            </a:r>
            <a:endParaRPr lang="hu-HU" dirty="0"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Cím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532440" cy="864096"/>
          </a:xfrm>
        </p:spPr>
        <p:txBody>
          <a:bodyPr/>
          <a:lstStyle/>
          <a:p>
            <a:pPr eaLnBrk="1" hangingPunct="1"/>
            <a:r>
              <a:rPr lang="hu-HU" dirty="0" smtClean="0"/>
              <a:t>Tevés, tartózkodás, próbálkozás</a:t>
            </a:r>
          </a:p>
        </p:txBody>
      </p:sp>
      <p:pic>
        <p:nvPicPr>
          <p:cNvPr id="143365" name="Picture 5" descr="C:\Users\su\Pictures\ugrá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060848"/>
            <a:ext cx="4455315" cy="3337186"/>
          </a:xfrm>
          <a:prstGeom prst="rect">
            <a:avLst/>
          </a:prstGeom>
          <a:noFill/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0A03C1-C302-4382-B9EE-D08DCE830B73}" type="slidenum">
              <a:rPr lang="hu-HU" smtClean="0"/>
              <a:pPr>
                <a:defRPr/>
              </a:pPr>
              <a:t>140</a:t>
            </a:fld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1751085" y="1484784"/>
            <a:ext cx="6061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i="1" dirty="0" err="1" smtClean="0">
                <a:latin typeface="+mn-lt"/>
              </a:rPr>
              <a:t>dF</a:t>
            </a:r>
            <a:r>
              <a:rPr lang="hu-HU" sz="3200" i="1" dirty="0" smtClean="0">
                <a:latin typeface="+mn-lt"/>
              </a:rPr>
              <a:t>						</a:t>
            </a:r>
            <a:r>
              <a:rPr lang="hu-HU" sz="3200" i="1" dirty="0" err="1" smtClean="0">
                <a:latin typeface="+mn-lt"/>
              </a:rPr>
              <a:t>fF</a:t>
            </a:r>
            <a:endParaRPr lang="hu-HU" sz="3200" i="1" dirty="0">
              <a:latin typeface="+mn-lt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1619672" y="5436513"/>
            <a:ext cx="6356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i="1" dirty="0" smtClean="0">
                <a:latin typeface="+mn-lt"/>
                <a:sym typeface="Symbol"/>
              </a:rPr>
              <a:t></a:t>
            </a:r>
            <a:r>
              <a:rPr lang="hu-HU" sz="3200" i="1" dirty="0" err="1" smtClean="0">
                <a:latin typeface="+mn-lt"/>
              </a:rPr>
              <a:t>fF</a:t>
            </a:r>
            <a:r>
              <a:rPr lang="hu-HU" sz="3200" i="1" dirty="0" smtClean="0">
                <a:latin typeface="+mn-lt"/>
              </a:rPr>
              <a:t>						</a:t>
            </a:r>
            <a:r>
              <a:rPr lang="hu-HU" sz="3200" i="1" dirty="0" smtClean="0">
                <a:latin typeface="+mn-lt"/>
                <a:sym typeface="Symbol"/>
              </a:rPr>
              <a:t></a:t>
            </a:r>
            <a:r>
              <a:rPr lang="hu-HU" sz="3200" i="1" dirty="0" err="1" smtClean="0">
                <a:latin typeface="+mn-lt"/>
              </a:rPr>
              <a:t>dF</a:t>
            </a:r>
            <a:endParaRPr lang="hu-HU" sz="3200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dirty="0" smtClean="0"/>
              <a:t>Gyakorlati szillogizmus</a:t>
            </a:r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827584" y="1412776"/>
            <a:ext cx="7772400" cy="475252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hu-HU" sz="2800" dirty="0" smtClean="0"/>
              <a:t>=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Cselekvésben megnyilvánuló következtetés</a:t>
            </a:r>
            <a:r>
              <a:rPr lang="hu-HU" sz="2800" dirty="0" smtClean="0"/>
              <a:t>.</a:t>
            </a:r>
          </a:p>
          <a:p>
            <a:pPr>
              <a:defRPr/>
            </a:pPr>
            <a:r>
              <a:rPr lang="hu-HU" sz="2800" b="1" dirty="0" smtClean="0"/>
              <a:t>Általános sémája</a:t>
            </a:r>
            <a:r>
              <a:rPr lang="hu-HU" sz="2800" dirty="0" smtClean="0"/>
              <a:t>: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hu-HU" sz="2800" dirty="0" smtClean="0"/>
              <a:t>egy gyakorlati </a:t>
            </a:r>
            <a:r>
              <a:rPr lang="hu-HU" sz="2800" b="1" i="1" dirty="0" smtClean="0">
                <a:solidFill>
                  <a:srgbClr val="FF0000"/>
                </a:solidFill>
              </a:rPr>
              <a:t>cél</a:t>
            </a:r>
            <a:r>
              <a:rPr lang="hu-HU" sz="2800" dirty="0" smtClean="0"/>
              <a:t> megfogalmazása (felső tétel),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hu-HU" sz="2800" dirty="0" smtClean="0"/>
              <a:t>ahhoz egy </a:t>
            </a:r>
            <a:r>
              <a:rPr lang="hu-HU" sz="2800" b="1" i="1" dirty="0" smtClean="0">
                <a:solidFill>
                  <a:srgbClr val="FF0000"/>
                </a:solidFill>
              </a:rPr>
              <a:t>eszköz</a:t>
            </a:r>
            <a:r>
              <a:rPr lang="hu-HU" sz="2800" dirty="0" smtClean="0"/>
              <a:t> rendelése (alsó tétel)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hu-HU" sz="2800" dirty="0" smtClean="0"/>
              <a:t>és ezekből egy </a:t>
            </a:r>
            <a:r>
              <a:rPr lang="hu-HU" sz="2800" b="1" i="1" dirty="0" smtClean="0">
                <a:solidFill>
                  <a:srgbClr val="FF0000"/>
                </a:solidFill>
              </a:rPr>
              <a:t>gyakorlati szükségességre</a:t>
            </a:r>
            <a:r>
              <a:rPr lang="hu-HU" sz="2800" b="1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/>
              <a:t>következés (</a:t>
            </a:r>
            <a:r>
              <a:rPr lang="hu-HU" sz="2800" dirty="0" smtClean="0">
                <a:solidFill>
                  <a:srgbClr val="FF0000"/>
                </a:solidFill>
              </a:rPr>
              <a:t>konklúzió</a:t>
            </a:r>
            <a:r>
              <a:rPr lang="hu-HU" sz="2800" dirty="0" smtClean="0"/>
              <a:t>)</a:t>
            </a:r>
          </a:p>
          <a:p>
            <a:pPr marL="0" algn="ctr">
              <a:buNone/>
              <a:defRPr/>
            </a:pPr>
            <a:r>
              <a:rPr lang="hu-HU" sz="2800" i="1" dirty="0" smtClean="0">
                <a:solidFill>
                  <a:srgbClr val="00B050"/>
                </a:solidFill>
              </a:rPr>
              <a:t>Valaki el akarja érni x-et.</a:t>
            </a:r>
            <a:br>
              <a:rPr lang="hu-HU" sz="2800" i="1" dirty="0" smtClean="0">
                <a:solidFill>
                  <a:srgbClr val="00B050"/>
                </a:solidFill>
              </a:rPr>
            </a:br>
            <a:r>
              <a:rPr lang="hu-HU" sz="2800" i="1" dirty="0" smtClean="0">
                <a:solidFill>
                  <a:srgbClr val="00B050"/>
                </a:solidFill>
              </a:rPr>
              <a:t>Ha (valaki) nem teszi meg y-t, nem éri el x-et.</a:t>
            </a:r>
            <a:br>
              <a:rPr lang="hu-HU" sz="2800" i="1" dirty="0" smtClean="0">
                <a:solidFill>
                  <a:srgbClr val="00B050"/>
                </a:solidFill>
              </a:rPr>
            </a:br>
            <a:r>
              <a:rPr lang="hu-HU" sz="2800" i="1" dirty="0" smtClean="0">
                <a:solidFill>
                  <a:srgbClr val="00B050"/>
                </a:solidFill>
              </a:rPr>
              <a:t>(Tehát) megteszi y-t.</a:t>
            </a:r>
            <a:endParaRPr lang="hu-HU" sz="2800" i="1" dirty="0">
              <a:solidFill>
                <a:srgbClr val="00B050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D6887F-67A3-424F-A882-2EFC7DB12209}" type="slidenum">
              <a:rPr lang="hu-HU" smtClean="0"/>
              <a:pPr>
                <a:defRPr/>
              </a:pPr>
              <a:t>141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Cím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772400" cy="792088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Gyakorlati szillogizmusok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99592" y="1196752"/>
            <a:ext cx="7772400" cy="4896544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chemeClr val="accent2">
                    <a:lumMod val="75000"/>
                  </a:schemeClr>
                </a:solidFill>
              </a:rPr>
              <a:t>Első személyű következtetés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hu-HU" sz="2400" dirty="0" smtClean="0"/>
              <a:t>Gyakorlati következtetés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hu-HU" sz="2400" dirty="0" smtClean="0"/>
              <a:t>Konklúziója szubjektív szükségszerűség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hu-HU" sz="2400" i="1" dirty="0" smtClean="0">
                <a:solidFill>
                  <a:srgbClr val="00B050"/>
                </a:solidFill>
              </a:rPr>
              <a:t>El akarom indítani ezt az autót. 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hu-HU" sz="2400" i="1" dirty="0" smtClean="0">
                <a:solidFill>
                  <a:srgbClr val="00B050"/>
                </a:solidFill>
              </a:rPr>
              <a:t>Ha nem töltök bele benzint, nem fog elindulni. 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hu-HU" sz="2400" i="1" dirty="0" smtClean="0">
                <a:solidFill>
                  <a:srgbClr val="00B050"/>
                </a:solidFill>
              </a:rPr>
              <a:t>(Tehát) benzint töltök bele.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chemeClr val="accent2">
                    <a:lumMod val="75000"/>
                  </a:schemeClr>
                </a:solidFill>
              </a:rPr>
              <a:t>Harmadik személyű következtetés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hu-HU" sz="2400" dirty="0" smtClean="0"/>
              <a:t>Elméleti következtetés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hu-HU" sz="2400" dirty="0" smtClean="0"/>
              <a:t>Konklúziója objektív szükségszerűség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hu-HU" sz="2400" dirty="0" smtClean="0">
                <a:solidFill>
                  <a:srgbClr val="00B050"/>
                </a:solidFill>
              </a:rPr>
              <a:t>(Péter) el akarja indítani azt az autóját. 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hu-HU" sz="2400" dirty="0" smtClean="0">
                <a:solidFill>
                  <a:srgbClr val="00B050"/>
                </a:solidFill>
              </a:rPr>
              <a:t>Ha nem tölt bele benzint, nem fog elindulni. 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hu-HU" sz="2400" dirty="0" smtClean="0">
                <a:solidFill>
                  <a:srgbClr val="00B050"/>
                </a:solidFill>
              </a:rPr>
              <a:t>(Tehát) benzint kell töltenie bele.</a:t>
            </a:r>
            <a:endParaRPr lang="hu-HU" sz="2400" dirty="0">
              <a:solidFill>
                <a:srgbClr val="00B050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2DEEA5-BBE9-4C4C-9409-E060FA5F95E2}" type="slidenum">
              <a:rPr lang="hu-HU" smtClean="0"/>
              <a:pPr>
                <a:defRPr/>
              </a:pPr>
              <a:t>142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Gyakorlati szillogizmusok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6072187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chemeClr val="accent2">
                    <a:lumMod val="75000"/>
                  </a:schemeClr>
                </a:solidFill>
              </a:rPr>
              <a:t>„Műveltető” következtetés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hu-HU" sz="2400" i="1" dirty="0" smtClean="0">
                <a:solidFill>
                  <a:srgbClr val="00B050"/>
                </a:solidFill>
              </a:rPr>
              <a:t>(Kati) el akarja indítani azt az autót. 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hu-HU" sz="2400" i="1" dirty="0" smtClean="0">
                <a:solidFill>
                  <a:srgbClr val="00B050"/>
                </a:solidFill>
              </a:rPr>
              <a:t>Ha nem töltet bele benzint (a férjével), nem fog elindulni. 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hu-HU" sz="2400" i="1" dirty="0" smtClean="0">
                <a:solidFill>
                  <a:srgbClr val="00B050"/>
                </a:solidFill>
              </a:rPr>
              <a:t>(Tehát) benzint kell töltetnie bele (a férjével).</a:t>
            </a:r>
          </a:p>
          <a:p>
            <a:pPr marL="0" eaLnBrk="1" hangingPunct="1">
              <a:buFont typeface="Wingdings" pitchFamily="2" charset="2"/>
              <a:buChar char="§"/>
              <a:defRPr/>
            </a:pPr>
            <a:r>
              <a:rPr lang="hu-HU" sz="2800" dirty="0" smtClean="0"/>
              <a:t>A következtetés immár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három személyt </a:t>
            </a:r>
            <a:r>
              <a:rPr lang="hu-HU" sz="2800" dirty="0" smtClean="0"/>
              <a:t>fog át :</a:t>
            </a:r>
          </a:p>
          <a:p>
            <a:pPr marL="971550" lvl="2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hu-HU" b="1" i="1" dirty="0" smtClean="0">
                <a:solidFill>
                  <a:schemeClr val="tx2">
                    <a:lumMod val="50000"/>
                  </a:schemeClr>
                </a:solidFill>
              </a:rPr>
              <a:t>a</a:t>
            </a:r>
            <a:r>
              <a:rPr lang="hu-HU" dirty="0" smtClean="0"/>
              <a:t> valamely célt kíván elérni;</a:t>
            </a:r>
          </a:p>
          <a:p>
            <a:pPr marL="971550" lvl="2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hu-HU" dirty="0" smtClean="0"/>
              <a:t>ehhez </a:t>
            </a:r>
            <a:r>
              <a:rPr lang="hu-HU" b="1" i="1" dirty="0" smtClean="0">
                <a:solidFill>
                  <a:schemeClr val="tx2">
                    <a:lumMod val="50000"/>
                  </a:schemeClr>
                </a:solidFill>
              </a:rPr>
              <a:t>b</a:t>
            </a:r>
            <a:r>
              <a:rPr lang="hu-HU" dirty="0" smtClean="0"/>
              <a:t> közreműködésére van szüksége;</a:t>
            </a:r>
          </a:p>
          <a:p>
            <a:pPr marL="971550" lvl="2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hu-HU" dirty="0" smtClean="0"/>
              <a:t>s ezt a következtetést </a:t>
            </a:r>
            <a:r>
              <a:rPr lang="hu-HU" b="1" i="1" dirty="0" smtClean="0">
                <a:solidFill>
                  <a:schemeClr val="tx2">
                    <a:lumMod val="50000"/>
                  </a:schemeClr>
                </a:solidFill>
              </a:rPr>
              <a:t>c</a:t>
            </a:r>
            <a:r>
              <a:rPr lang="hu-HU" i="1" dirty="0" smtClean="0"/>
              <a:t> </a:t>
            </a:r>
            <a:r>
              <a:rPr lang="hu-HU" dirty="0" smtClean="0"/>
              <a:t>vonja le.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hu-HU" sz="2400" dirty="0" smtClean="0"/>
              <a:t>A cél elérése szempontjából azonban nem a személyek, hanem a </a:t>
            </a:r>
            <a:r>
              <a:rPr lang="hu-HU" sz="2400" i="1" dirty="0" smtClean="0">
                <a:solidFill>
                  <a:schemeClr val="tx2">
                    <a:lumMod val="50000"/>
                  </a:schemeClr>
                </a:solidFill>
              </a:rPr>
              <a:t>cselekvések</a:t>
            </a:r>
            <a:r>
              <a:rPr lang="hu-HU" sz="2400" dirty="0" smtClean="0">
                <a:solidFill>
                  <a:schemeClr val="tx2">
                    <a:lumMod val="50000"/>
                  </a:schemeClr>
                </a:solidFill>
              </a:rPr>
              <a:t> számának növekedése </a:t>
            </a:r>
            <a:r>
              <a:rPr lang="hu-HU" sz="2400" dirty="0" smtClean="0"/>
              <a:t>bír fontossággal.</a:t>
            </a:r>
          </a:p>
          <a:p>
            <a:pPr marL="0" algn="ctr" eaLnBrk="1" hangingPunct="1">
              <a:buFont typeface="Arial" charset="0"/>
              <a:buNone/>
              <a:defRPr/>
            </a:pPr>
            <a:r>
              <a:rPr lang="hu-HU" sz="2400" dirty="0" smtClean="0">
                <a:solidFill>
                  <a:srgbClr val="00B050"/>
                </a:solidFill>
              </a:rPr>
              <a:t>Van, amit </a:t>
            </a:r>
            <a:r>
              <a:rPr lang="hu-HU" sz="2400" i="1" dirty="0" smtClean="0">
                <a:solidFill>
                  <a:srgbClr val="00B050"/>
                </a:solidFill>
              </a:rPr>
              <a:t>a</a:t>
            </a:r>
            <a:r>
              <a:rPr lang="hu-HU" sz="2400" dirty="0" smtClean="0">
                <a:solidFill>
                  <a:srgbClr val="00B050"/>
                </a:solidFill>
              </a:rPr>
              <a:t> akar, de nem éri el, hacsak meg nem teszi </a:t>
            </a:r>
            <a:r>
              <a:rPr lang="hu-HU" sz="2400" i="1" dirty="0" smtClean="0">
                <a:solidFill>
                  <a:srgbClr val="00B050"/>
                </a:solidFill>
              </a:rPr>
              <a:t>x</a:t>
            </a:r>
            <a:r>
              <a:rPr lang="hu-HU" sz="2400" dirty="0" smtClean="0">
                <a:solidFill>
                  <a:srgbClr val="00B050"/>
                </a:solidFill>
              </a:rPr>
              <a:t>-et. Hacsak </a:t>
            </a:r>
            <a:r>
              <a:rPr lang="hu-HU" sz="2400" i="1" dirty="0" smtClean="0">
                <a:solidFill>
                  <a:srgbClr val="00B050"/>
                </a:solidFill>
              </a:rPr>
              <a:t>a</a:t>
            </a:r>
            <a:r>
              <a:rPr lang="hu-HU" sz="2400" dirty="0" smtClean="0">
                <a:solidFill>
                  <a:srgbClr val="00B050"/>
                </a:solidFill>
              </a:rPr>
              <a:t> meg nem teszi </a:t>
            </a:r>
            <a:r>
              <a:rPr lang="hu-HU" sz="2400" i="1" dirty="0" smtClean="0">
                <a:solidFill>
                  <a:srgbClr val="00B050"/>
                </a:solidFill>
              </a:rPr>
              <a:t>y</a:t>
            </a:r>
            <a:r>
              <a:rPr lang="hu-HU" sz="2400" dirty="0" smtClean="0">
                <a:solidFill>
                  <a:srgbClr val="00B050"/>
                </a:solidFill>
              </a:rPr>
              <a:t>-t, nem tudja megtenni </a:t>
            </a:r>
            <a:r>
              <a:rPr lang="hu-HU" sz="2400" i="1" dirty="0" smtClean="0">
                <a:solidFill>
                  <a:srgbClr val="00B050"/>
                </a:solidFill>
              </a:rPr>
              <a:t>x</a:t>
            </a:r>
            <a:r>
              <a:rPr lang="hu-HU" sz="2400" dirty="0" smtClean="0">
                <a:solidFill>
                  <a:srgbClr val="00B050"/>
                </a:solidFill>
              </a:rPr>
              <a:t>-et.</a:t>
            </a:r>
            <a:br>
              <a:rPr lang="hu-HU" sz="2400" dirty="0" smtClean="0">
                <a:solidFill>
                  <a:srgbClr val="00B050"/>
                </a:solidFill>
              </a:rPr>
            </a:br>
            <a:r>
              <a:rPr lang="hu-HU" sz="2400" dirty="0" smtClean="0">
                <a:solidFill>
                  <a:srgbClr val="00B050"/>
                </a:solidFill>
              </a:rPr>
              <a:t>(Tehát) van, amit </a:t>
            </a:r>
            <a:r>
              <a:rPr lang="hu-HU" sz="2400" i="1" dirty="0" smtClean="0">
                <a:solidFill>
                  <a:srgbClr val="00B050"/>
                </a:solidFill>
              </a:rPr>
              <a:t>a</a:t>
            </a:r>
            <a:r>
              <a:rPr lang="hu-HU" sz="2400" dirty="0" smtClean="0">
                <a:solidFill>
                  <a:srgbClr val="00B050"/>
                </a:solidFill>
              </a:rPr>
              <a:t> akar, de nem éri el, ha meg nem teszi </a:t>
            </a:r>
            <a:r>
              <a:rPr lang="hu-HU" sz="2400" i="1" dirty="0" smtClean="0">
                <a:solidFill>
                  <a:srgbClr val="00B050"/>
                </a:solidFill>
              </a:rPr>
              <a:t>y</a:t>
            </a:r>
            <a:r>
              <a:rPr lang="hu-HU" sz="2400" dirty="0" smtClean="0">
                <a:solidFill>
                  <a:srgbClr val="00B050"/>
                </a:solidFill>
              </a:rPr>
              <a:t>-t.</a:t>
            </a:r>
          </a:p>
          <a:p>
            <a:pPr marL="0" eaLnBrk="1" hangingPunct="1">
              <a:buFont typeface="Arial" charset="0"/>
              <a:buNone/>
              <a:defRPr/>
            </a:pPr>
            <a:r>
              <a:rPr lang="hu-HU" sz="2800" dirty="0" smtClean="0">
                <a:sym typeface="Wingdings" pitchFamily="2" charset="2"/>
              </a:rPr>
              <a:t> </a:t>
            </a:r>
            <a:r>
              <a:rPr lang="hu-HU" sz="2800" b="1" dirty="0" smtClean="0">
                <a:sym typeface="Wingdings" pitchFamily="2" charset="2"/>
              </a:rPr>
              <a:t>másodlagos gyakorlati következtetés</a:t>
            </a:r>
            <a:endParaRPr lang="hu-HU" sz="2800" b="1" dirty="0" smtClean="0"/>
          </a:p>
          <a:p>
            <a:pPr eaLnBrk="1" hangingPunct="1">
              <a:buFont typeface="Arial" charset="0"/>
              <a:buNone/>
              <a:defRPr/>
            </a:pPr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DA4610-72F8-470C-B6DC-C63BDA3906E8}" type="slidenum">
              <a:rPr lang="hu-HU" smtClean="0"/>
              <a:pPr>
                <a:defRPr/>
              </a:pPr>
              <a:t>143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Cím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424936" cy="642938"/>
          </a:xfrm>
        </p:spPr>
        <p:txBody>
          <a:bodyPr/>
          <a:lstStyle/>
          <a:p>
            <a:pPr algn="ctr" eaLnBrk="1" hangingPunct="1"/>
            <a:r>
              <a:rPr lang="hu-HU" sz="3600" dirty="0" smtClean="0"/>
              <a:t>Gyakorlati logika – normalogika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5040560"/>
          </a:xfrm>
        </p:spPr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Összefüggés </a:t>
            </a:r>
            <a:r>
              <a:rPr lang="hu-HU" sz="2800" dirty="0" smtClean="0"/>
              <a:t>: a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cselekvés</a:t>
            </a:r>
            <a:r>
              <a:rPr lang="hu-HU" sz="2800" dirty="0" smtClean="0"/>
              <a:t> mögött </a:t>
            </a:r>
            <a:r>
              <a:rPr lang="hu-HU" sz="2800" dirty="0" smtClean="0">
                <a:solidFill>
                  <a:srgbClr val="00B050"/>
                </a:solidFill>
              </a:rPr>
              <a:t>etikai/jogi norma </a:t>
            </a:r>
            <a:r>
              <a:rPr lang="hu-HU" sz="2800" dirty="0" smtClean="0"/>
              <a:t>van </a:t>
            </a:r>
            <a:r>
              <a:rPr lang="hu-HU" sz="2800" dirty="0" smtClean="0">
                <a:solidFill>
                  <a:srgbClr val="00B050"/>
                </a:solidFill>
                <a:sym typeface="Wingdings" pitchFamily="2" charset="2"/>
              </a:rPr>
              <a:t> </a:t>
            </a:r>
            <a:r>
              <a:rPr lang="hu-HU" sz="2800" dirty="0" smtClean="0"/>
              <a:t>a helyes cselekvés ennek megvalósítása.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Különbség</a:t>
            </a:r>
            <a:r>
              <a:rPr lang="hu-HU" sz="2800" dirty="0" smtClean="0"/>
              <a:t> :</a:t>
            </a:r>
          </a:p>
          <a:p>
            <a:pPr lvl="1" eaLnBrk="1" hangingPunct="1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hu-HU" sz="2400" b="1" dirty="0" smtClean="0"/>
              <a:t>a normalogikai következtetés </a:t>
            </a:r>
            <a:r>
              <a:rPr lang="hu-HU" sz="2400" i="1" dirty="0" smtClean="0">
                <a:solidFill>
                  <a:srgbClr val="00B050"/>
                </a:solidFill>
              </a:rPr>
              <a:t>konklúziója egy norma</a:t>
            </a:r>
            <a:r>
              <a:rPr lang="hu-HU" sz="2400" dirty="0" smtClean="0"/>
              <a:t>,</a:t>
            </a:r>
          </a:p>
          <a:p>
            <a:pPr lvl="1" eaLnBrk="1" hangingPunct="1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hu-HU" sz="2400" b="1" dirty="0" smtClean="0"/>
              <a:t>a gyakorlati logikai következtetés </a:t>
            </a:r>
            <a:r>
              <a:rPr lang="hu-HU" sz="2400" i="1" dirty="0" smtClean="0">
                <a:solidFill>
                  <a:schemeClr val="tx2">
                    <a:lumMod val="50000"/>
                  </a:schemeClr>
                </a:solidFill>
              </a:rPr>
              <a:t>konklúziója egy cselekvés</a:t>
            </a:r>
            <a:r>
              <a:rPr lang="hu-HU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hu-HU" sz="2800" dirty="0" smtClean="0"/>
              <a:t>A helyes cselekvés megvalósításának 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két lépése </a:t>
            </a:r>
            <a:r>
              <a:rPr lang="hu-HU" sz="2800" dirty="0" smtClean="0"/>
              <a:t>:</a:t>
            </a:r>
          </a:p>
          <a:p>
            <a:pPr marL="914400" lvl="1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hu-HU" sz="2400" dirty="0" smtClean="0"/>
              <a:t>egy általános normából következtetést lehet levonni az adott helyzetre érvényes normára (</a:t>
            </a:r>
            <a:r>
              <a:rPr lang="hu-HU" sz="2400" i="1" dirty="0" smtClean="0">
                <a:solidFill>
                  <a:srgbClr val="00B050"/>
                </a:solidFill>
              </a:rPr>
              <a:t>normalogikai lépés</a:t>
            </a:r>
            <a:r>
              <a:rPr lang="hu-HU" sz="2400" dirty="0" smtClean="0"/>
              <a:t>),</a:t>
            </a:r>
          </a:p>
          <a:p>
            <a:pPr marL="914400" lvl="1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hu-HU" sz="2400" dirty="0" smtClean="0"/>
              <a:t>az előállt norma realizálása (</a:t>
            </a:r>
            <a:r>
              <a:rPr lang="hu-HU" sz="2400" i="1" dirty="0" smtClean="0">
                <a:solidFill>
                  <a:schemeClr val="tx2">
                    <a:lumMod val="50000"/>
                  </a:schemeClr>
                </a:solidFill>
              </a:rPr>
              <a:t>gyakorlati logikai lépés</a:t>
            </a:r>
            <a:r>
              <a:rPr lang="hu-HU" sz="2400" dirty="0" smtClean="0"/>
              <a:t>).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CA2BE3-1DF5-433E-B4F4-802CFDA30986}" type="slidenum">
              <a:rPr lang="hu-HU" smtClean="0"/>
              <a:pPr>
                <a:defRPr/>
              </a:pPr>
              <a:t>144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</p:spPr>
        <p:txBody>
          <a:bodyPr/>
          <a:lstStyle/>
          <a:p>
            <a:pPr algn="ctr" eaLnBrk="1" hangingPunct="1"/>
            <a:r>
              <a:rPr lang="hu-HU" dirty="0" err="1" smtClean="0"/>
              <a:t>Deontikus</a:t>
            </a:r>
            <a:r>
              <a:rPr lang="hu-HU" dirty="0" smtClean="0"/>
              <a:t> logika (normalogika)</a:t>
            </a:r>
          </a:p>
        </p:txBody>
      </p:sp>
      <p:sp>
        <p:nvSpPr>
          <p:cNvPr id="148483" name="Tartalom helye 2"/>
          <p:cNvSpPr>
            <a:spLocks noGrp="1"/>
          </p:cNvSpPr>
          <p:nvPr>
            <p:ph idx="1"/>
          </p:nvPr>
        </p:nvSpPr>
        <p:spPr>
          <a:xfrm>
            <a:off x="590872" y="928688"/>
            <a:ext cx="8229600" cy="545264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hu-HU" sz="2800" dirty="0" smtClean="0"/>
              <a:t>Normatételezések közötti 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összefüggések</a:t>
            </a:r>
            <a:r>
              <a:rPr lang="hu-HU" sz="2800" dirty="0" smtClean="0"/>
              <a:t> elemzése + normákból levonható 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következtetések</a:t>
            </a:r>
            <a:r>
              <a:rPr lang="hu-HU" sz="2800" dirty="0" smtClean="0"/>
              <a:t> vizsgálata</a:t>
            </a:r>
          </a:p>
          <a:p>
            <a:pPr eaLnBrk="1" hangingPunct="1"/>
            <a:r>
              <a:rPr lang="hu-HU" sz="2800" dirty="0" smtClean="0"/>
              <a:t>A norma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érvényes</a:t>
            </a:r>
            <a:r>
              <a:rPr lang="hu-HU" sz="2800" dirty="0" smtClean="0">
                <a:sym typeface="Wingdings" pitchFamily="2" charset="2"/>
              </a:rPr>
              <a:t> vagy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érvénytelen</a:t>
            </a:r>
            <a:r>
              <a:rPr lang="hu-HU" sz="2800" dirty="0" smtClean="0">
                <a:sym typeface="Wingdings" pitchFamily="2" charset="2"/>
              </a:rPr>
              <a:t>.</a:t>
            </a:r>
          </a:p>
          <a:p>
            <a:pPr>
              <a:spcBef>
                <a:spcPct val="0"/>
              </a:spcBef>
            </a:pP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hu-HU" sz="2800" dirty="0" smtClean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hu-HU" sz="2800" dirty="0" smtClean="0">
                <a:sym typeface="Wingdings" pitchFamily="2" charset="2"/>
              </a:rPr>
              <a:t>mi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kötelező</a:t>
            </a:r>
            <a:r>
              <a:rPr lang="hu-HU" sz="2800" dirty="0" smtClean="0">
                <a:sym typeface="Wingdings" pitchFamily="2" charset="2"/>
              </a:rPr>
              <a:t>,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tilos</a:t>
            </a:r>
            <a:r>
              <a:rPr lang="hu-HU" sz="2800" dirty="0" smtClean="0">
                <a:sym typeface="Wingdings" pitchFamily="2" charset="2"/>
              </a:rPr>
              <a:t> vagy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megengedett</a:t>
            </a:r>
            <a:r>
              <a:rPr lang="hu-HU" sz="2800" b="1" dirty="0" smtClean="0">
                <a:sym typeface="Wingdings" pitchFamily="2" charset="2"/>
              </a:rPr>
              <a:t>		     </a:t>
            </a:r>
            <a:r>
              <a:rPr lang="hu-HU" sz="2800" dirty="0" smtClean="0">
                <a:sym typeface="Wingdings" pitchFamily="2" charset="2"/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hu-HU" sz="2800" dirty="0" smtClean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hu-HU" sz="2800" b="1" dirty="0" err="1" smtClean="0">
                <a:solidFill>
                  <a:srgbClr val="00B050"/>
                </a:solidFill>
                <a:sym typeface="Wingdings" pitchFamily="2" charset="2"/>
              </a:rPr>
              <a:t>deontikus</a:t>
            </a:r>
            <a:r>
              <a:rPr lang="hu-HU" sz="2800" b="1" dirty="0" smtClean="0">
                <a:solidFill>
                  <a:srgbClr val="00B050"/>
                </a:solidFill>
                <a:sym typeface="Wingdings" pitchFamily="2" charset="2"/>
              </a:rPr>
              <a:t> operátorok</a:t>
            </a:r>
            <a:r>
              <a:rPr lang="hu-HU" sz="2800" dirty="0" smtClean="0">
                <a:sym typeface="Wingdings" pitchFamily="2" charset="2"/>
              </a:rPr>
              <a:t>:</a:t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b="1" i="1" dirty="0" smtClean="0">
                <a:solidFill>
                  <a:srgbClr val="FF0000"/>
                </a:solidFill>
                <a:sym typeface="Wingdings" pitchFamily="2" charset="2"/>
              </a:rPr>
              <a:t>O</a:t>
            </a:r>
            <a:r>
              <a:rPr lang="hu-HU" sz="2800" dirty="0" smtClean="0">
                <a:sym typeface="Wingdings" pitchFamily="2" charset="2"/>
              </a:rPr>
              <a:t> : </a:t>
            </a:r>
            <a:r>
              <a:rPr lang="hu-HU" sz="2800" b="1" dirty="0" smtClean="0">
                <a:sym typeface="Wingdings" pitchFamily="2" charset="2"/>
              </a:rPr>
              <a:t>kötelező</a:t>
            </a:r>
            <a:r>
              <a:rPr lang="hu-HU" sz="2800" dirty="0" smtClean="0">
                <a:sym typeface="Wingdings" pitchFamily="2" charset="2"/>
              </a:rPr>
              <a:t> 	    (</a:t>
            </a:r>
            <a:r>
              <a:rPr lang="hu-HU" sz="2800" i="1" dirty="0" err="1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obligatory</a:t>
            </a:r>
            <a:r>
              <a:rPr lang="hu-HU" sz="2800" dirty="0" smtClean="0">
                <a:sym typeface="Wingdings" pitchFamily="2" charset="2"/>
              </a:rPr>
              <a:t>)</a:t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b="1" i="1" dirty="0" smtClean="0">
                <a:solidFill>
                  <a:srgbClr val="FF0000"/>
                </a:solidFill>
                <a:sym typeface="Wingdings" pitchFamily="2" charset="2"/>
              </a:rPr>
              <a:t>F</a:t>
            </a:r>
            <a:r>
              <a:rPr lang="hu-HU" sz="2800" dirty="0" smtClean="0">
                <a:sym typeface="Wingdings" pitchFamily="2" charset="2"/>
              </a:rPr>
              <a:t> : </a:t>
            </a:r>
            <a:r>
              <a:rPr lang="hu-HU" sz="2800" b="1" dirty="0" smtClean="0">
                <a:sym typeface="Wingdings" pitchFamily="2" charset="2"/>
              </a:rPr>
              <a:t>tilos</a:t>
            </a:r>
            <a:r>
              <a:rPr lang="hu-HU" sz="2800" dirty="0" smtClean="0">
                <a:sym typeface="Wingdings" pitchFamily="2" charset="2"/>
              </a:rPr>
              <a:t> 		    (</a:t>
            </a:r>
            <a:r>
              <a:rPr lang="hu-HU" sz="2800" i="1" dirty="0" err="1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forbidden</a:t>
            </a:r>
            <a:r>
              <a:rPr lang="hu-HU" sz="2800" dirty="0" smtClean="0">
                <a:sym typeface="Wingdings" pitchFamily="2" charset="2"/>
              </a:rPr>
              <a:t>)</a:t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b="1" i="1" dirty="0" smtClean="0">
                <a:solidFill>
                  <a:srgbClr val="FF0000"/>
                </a:solidFill>
                <a:sym typeface="Wingdings" pitchFamily="2" charset="2"/>
              </a:rPr>
              <a:t>P</a:t>
            </a:r>
            <a:r>
              <a:rPr lang="hu-HU" sz="2800" dirty="0" smtClean="0">
                <a:sym typeface="Wingdings" pitchFamily="2" charset="2"/>
              </a:rPr>
              <a:t> : </a:t>
            </a:r>
            <a:r>
              <a:rPr lang="hu-HU" sz="2800" b="1" dirty="0" smtClean="0">
                <a:sym typeface="Wingdings" pitchFamily="2" charset="2"/>
              </a:rPr>
              <a:t>megengedett </a:t>
            </a:r>
            <a:r>
              <a:rPr lang="hu-HU" sz="2800" dirty="0" smtClean="0">
                <a:sym typeface="Wingdings" pitchFamily="2" charset="2"/>
              </a:rPr>
              <a:t> (</a:t>
            </a:r>
            <a:r>
              <a:rPr lang="hu-HU" sz="2800" i="1" dirty="0" err="1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permitted</a:t>
            </a:r>
            <a:r>
              <a:rPr lang="hu-HU" sz="2800" dirty="0" smtClean="0">
                <a:sym typeface="Wingdings" pitchFamily="2" charset="2"/>
              </a:rPr>
              <a:t>)</a:t>
            </a:r>
          </a:p>
          <a:p>
            <a:pPr eaLnBrk="1" hangingPunct="1">
              <a:spcBef>
                <a:spcPts val="575"/>
              </a:spcBef>
            </a:pPr>
            <a:r>
              <a:rPr lang="hu-HU" sz="2800" dirty="0" smtClean="0"/>
              <a:t>Alkalmas 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párhuzam</a:t>
            </a:r>
            <a:r>
              <a:rPr lang="hu-HU" sz="2800" i="1" dirty="0" smtClean="0"/>
              <a:t> az </a:t>
            </a:r>
            <a:r>
              <a:rPr lang="hu-HU" sz="2800" i="1" dirty="0" err="1" smtClean="0">
                <a:solidFill>
                  <a:srgbClr val="00B050"/>
                </a:solidFill>
              </a:rPr>
              <a:t>alethikus</a:t>
            </a:r>
            <a:r>
              <a:rPr lang="hu-HU" sz="2800" i="1" dirty="0" smtClean="0"/>
              <a:t> és a </a:t>
            </a:r>
            <a:r>
              <a:rPr lang="hu-HU" sz="2800" i="1" dirty="0" err="1" smtClean="0">
                <a:solidFill>
                  <a:srgbClr val="00B050"/>
                </a:solidFill>
              </a:rPr>
              <a:t>deontikus</a:t>
            </a:r>
            <a:r>
              <a:rPr lang="hu-HU" sz="2800" i="1" dirty="0" smtClean="0"/>
              <a:t> </a:t>
            </a:r>
            <a:r>
              <a:rPr lang="hu-HU" sz="2800" i="1" dirty="0" smtClean="0">
                <a:solidFill>
                  <a:srgbClr val="00B050"/>
                </a:solidFill>
              </a:rPr>
              <a:t>modalitások</a:t>
            </a:r>
            <a:r>
              <a:rPr lang="hu-HU" sz="2800" i="1" dirty="0" smtClean="0"/>
              <a:t> között</a:t>
            </a:r>
            <a:r>
              <a:rPr lang="hu-HU" sz="2800" b="1" dirty="0" smtClean="0"/>
              <a:t> </a:t>
            </a:r>
            <a:r>
              <a:rPr lang="hu-HU" sz="2800" dirty="0" smtClean="0"/>
              <a:t>mutatkozik: </a:t>
            </a:r>
          </a:p>
          <a:p>
            <a:pPr marL="912114" lvl="1" indent="-457200">
              <a:spcBef>
                <a:spcPts val="575"/>
              </a:spcBef>
              <a:buFont typeface="+mj-lt"/>
              <a:buAutoNum type="arabicPeriod"/>
            </a:pPr>
            <a:r>
              <a:rPr lang="hu-HU" sz="2400" dirty="0" smtClean="0"/>
              <a:t> ‘</a:t>
            </a:r>
            <a:r>
              <a:rPr lang="hu-HU" sz="2400" dirty="0" smtClean="0">
                <a:solidFill>
                  <a:srgbClr val="FF0000"/>
                </a:solidFill>
              </a:rPr>
              <a:t>kötelező</a:t>
            </a:r>
            <a:r>
              <a:rPr lang="hu-HU" sz="2400" dirty="0" smtClean="0"/>
              <a:t>’ </a:t>
            </a:r>
            <a:r>
              <a:rPr lang="hu-HU" sz="2400" dirty="0" smtClean="0">
                <a:sym typeface="Symbol" pitchFamily="18" charset="2"/>
              </a:rPr>
              <a:t> ‘</a:t>
            </a: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  <a:sym typeface="Symbol" pitchFamily="18" charset="2"/>
              </a:rPr>
              <a:t>szükségszerű</a:t>
            </a:r>
            <a:r>
              <a:rPr lang="hu-HU" sz="2400" dirty="0" smtClean="0">
                <a:sym typeface="Symbol" pitchFamily="18" charset="2"/>
              </a:rPr>
              <a:t>’; </a:t>
            </a:r>
          </a:p>
          <a:p>
            <a:pPr marL="912114" lvl="1" indent="-457200">
              <a:spcBef>
                <a:spcPts val="575"/>
              </a:spcBef>
              <a:buFont typeface="+mj-lt"/>
              <a:buAutoNum type="arabicPeriod"/>
            </a:pPr>
            <a:r>
              <a:rPr lang="hu-HU" sz="2400" dirty="0" smtClean="0">
                <a:sym typeface="Symbol" pitchFamily="18" charset="2"/>
              </a:rPr>
              <a:t> ‘</a:t>
            </a:r>
            <a:r>
              <a:rPr lang="hu-HU" sz="2400" dirty="0" smtClean="0">
                <a:solidFill>
                  <a:srgbClr val="FF0000"/>
                </a:solidFill>
                <a:sym typeface="Symbol" pitchFamily="18" charset="2"/>
              </a:rPr>
              <a:t>tilos</a:t>
            </a:r>
            <a:r>
              <a:rPr lang="hu-HU" sz="2400" dirty="0" smtClean="0">
                <a:sym typeface="Symbol" pitchFamily="18" charset="2"/>
              </a:rPr>
              <a:t>’  ‘</a:t>
            </a: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  <a:sym typeface="Symbol" pitchFamily="18" charset="2"/>
              </a:rPr>
              <a:t>lehetetlen</a:t>
            </a:r>
            <a:r>
              <a:rPr lang="hu-HU" sz="2400" dirty="0" smtClean="0">
                <a:sym typeface="Symbol" pitchFamily="18" charset="2"/>
              </a:rPr>
              <a:t>’; </a:t>
            </a:r>
          </a:p>
          <a:p>
            <a:pPr marL="912114" lvl="1" indent="-457200">
              <a:spcBef>
                <a:spcPts val="575"/>
              </a:spcBef>
              <a:buFont typeface="+mj-lt"/>
              <a:buAutoNum type="arabicPeriod"/>
            </a:pPr>
            <a:r>
              <a:rPr lang="hu-HU" sz="2400" dirty="0" smtClean="0">
                <a:sym typeface="Symbol" pitchFamily="18" charset="2"/>
              </a:rPr>
              <a:t> ‘</a:t>
            </a:r>
            <a:r>
              <a:rPr lang="hu-HU" sz="2400" dirty="0" smtClean="0">
                <a:solidFill>
                  <a:srgbClr val="FF0000"/>
                </a:solidFill>
                <a:sym typeface="Symbol" pitchFamily="18" charset="2"/>
              </a:rPr>
              <a:t>megengedett</a:t>
            </a:r>
            <a:r>
              <a:rPr lang="hu-HU" sz="2400" dirty="0" smtClean="0">
                <a:sym typeface="Symbol" pitchFamily="18" charset="2"/>
              </a:rPr>
              <a:t>’  ‘</a:t>
            </a: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  <a:sym typeface="Symbol" pitchFamily="18" charset="2"/>
              </a:rPr>
              <a:t>lehetséges</a:t>
            </a:r>
            <a:r>
              <a:rPr lang="hu-HU" sz="2400" dirty="0" smtClean="0">
                <a:sym typeface="Symbol" pitchFamily="18" charset="2"/>
              </a:rPr>
              <a:t>’.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A507E0-883B-4BA7-BBEB-7C5D0CA154E0}" type="slidenum">
              <a:rPr lang="hu-HU" smtClean="0"/>
              <a:pPr>
                <a:defRPr/>
              </a:pPr>
              <a:t>145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Cím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857250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Normatani alapvetés 1.</a:t>
            </a:r>
          </a:p>
        </p:txBody>
      </p:sp>
      <p:sp>
        <p:nvSpPr>
          <p:cNvPr id="149507" name="Tartalom helye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308624"/>
          </a:xfrm>
        </p:spPr>
        <p:txBody>
          <a:bodyPr>
            <a:normAutofit/>
          </a:bodyPr>
          <a:lstStyle/>
          <a:p>
            <a:pPr eaLnBrk="1" hangingPunct="1"/>
            <a:r>
              <a:rPr lang="hu-HU" sz="2800" b="1" dirty="0" smtClean="0">
                <a:solidFill>
                  <a:srgbClr val="FF0000"/>
                </a:solidFill>
              </a:rPr>
              <a:t>Norma</a:t>
            </a:r>
            <a:r>
              <a:rPr lang="hu-HU" sz="2800" b="1" dirty="0" smtClean="0"/>
              <a:t> </a:t>
            </a:r>
            <a:r>
              <a:rPr lang="hu-HU" sz="2800" dirty="0" smtClean="0"/>
              <a:t>: magatartási mérce.</a:t>
            </a:r>
          </a:p>
          <a:p>
            <a:pPr lvl="1" eaLnBrk="1" hangingPunct="1"/>
            <a:r>
              <a:rPr lang="hu-HU" sz="2400" dirty="0" smtClean="0"/>
              <a:t>Az emberi szellem </a:t>
            </a:r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akarati</a:t>
            </a:r>
            <a:r>
              <a:rPr lang="hu-HU" sz="2400" dirty="0" smtClean="0"/>
              <a:t> terméke, tudati képződmény.</a:t>
            </a:r>
          </a:p>
          <a:p>
            <a:pPr lvl="1" eaLnBrk="1" hangingPunct="1"/>
            <a:r>
              <a:rPr lang="hu-HU" sz="2400" dirty="0" smtClean="0"/>
              <a:t>Lehet igazságos vagy igazságtalan, ésszerű vagy ésszerűtlen, </a:t>
            </a:r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érvényes vagy érvénytelen </a:t>
            </a:r>
            <a:r>
              <a:rPr lang="hu-HU" sz="2400" dirty="0" smtClean="0"/>
              <a:t>– de nem lehet igaz vagy hamis.</a:t>
            </a:r>
          </a:p>
          <a:p>
            <a:pPr eaLnBrk="1" hangingPunct="1"/>
            <a:r>
              <a:rPr lang="hu-HU" sz="2800" b="1" dirty="0" smtClean="0">
                <a:solidFill>
                  <a:srgbClr val="FF0000"/>
                </a:solidFill>
              </a:rPr>
              <a:t>Norma-formula</a:t>
            </a:r>
            <a:r>
              <a:rPr lang="hu-HU" sz="2800" dirty="0" smtClean="0"/>
              <a:t>: a norma nyelvi megfogalmazása   </a:t>
            </a:r>
            <a:r>
              <a:rPr lang="hu-HU" sz="2800" dirty="0" smtClean="0">
                <a:sym typeface="Wingdings" pitchFamily="2" charset="2"/>
              </a:rPr>
              <a:t>=</a:t>
            </a:r>
            <a:r>
              <a:rPr lang="hu-HU" sz="2800" dirty="0" smtClean="0"/>
              <a:t> </a:t>
            </a:r>
            <a:r>
              <a:rPr lang="hu-HU" sz="2400" dirty="0" smtClean="0"/>
              <a:t>olyan </a:t>
            </a:r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nyelvi kifejezés</a:t>
            </a:r>
            <a:r>
              <a:rPr lang="hu-HU" sz="2400" dirty="0" smtClean="0"/>
              <a:t>, amelynek </a:t>
            </a:r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jelentése</a:t>
            </a:r>
            <a:r>
              <a:rPr lang="hu-HU" sz="2400" dirty="0" smtClean="0"/>
              <a:t> maga a norma</a:t>
            </a:r>
          </a:p>
          <a:p>
            <a:pPr lvl="1" eaLnBrk="1" hangingPunct="1"/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Esetleges</a:t>
            </a:r>
            <a:r>
              <a:rPr lang="hu-HU" sz="2400" dirty="0" smtClean="0"/>
              <a:t> a normához képest.</a:t>
            </a:r>
          </a:p>
          <a:p>
            <a:pPr lvl="1" eaLnBrk="1" hangingPunct="1"/>
            <a:r>
              <a:rPr lang="hu-HU" sz="2400" dirty="0" smtClean="0"/>
              <a:t>Jogi szövegek megalkotásának és alkalmazásának sarokköve, hogy mennyire sikerült a gondolati tartalmat </a:t>
            </a:r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híven kifejezni </a:t>
            </a:r>
            <a:r>
              <a:rPr lang="hu-HU" sz="2400" dirty="0" smtClean="0"/>
              <a:t>a norma-propozíció nyelvi eszközével.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960DB0-8101-45FA-819C-A27BAE2BDEDC}" type="slidenum">
              <a:rPr lang="hu-HU" smtClean="0"/>
              <a:pPr>
                <a:defRPr/>
              </a:pPr>
              <a:t>146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3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hu-HU" dirty="0" smtClean="0"/>
              <a:t>Normatani alapvetés 2.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14375"/>
            <a:ext cx="8229600" cy="61436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Norma-propozíció</a:t>
            </a:r>
            <a:r>
              <a:rPr lang="hu-HU" sz="2800" dirty="0" smtClean="0"/>
              <a:t>: egy norma létére vagy nem-létére, vagy tartalmára vonatkozó állítás.</a:t>
            </a:r>
            <a:r>
              <a:rPr lang="hu-HU" sz="2400" dirty="0" smtClean="0"/>
              <a:t/>
            </a:r>
            <a:br>
              <a:rPr lang="hu-HU" sz="2400" dirty="0" smtClean="0"/>
            </a:br>
            <a:r>
              <a:rPr lang="hu-HU" sz="2400" dirty="0" smtClean="0"/>
              <a:t>Egy norma-propozíció klasszikus logikai értelemben </a:t>
            </a:r>
            <a:r>
              <a:rPr lang="hu-HU" sz="2400" b="1" dirty="0" smtClean="0"/>
              <a:t>állítás </a:t>
            </a:r>
            <a:r>
              <a:rPr lang="hu-HU" sz="2400" b="1" dirty="0" smtClean="0">
                <a:sym typeface="Wingdings" pitchFamily="2" charset="2"/>
              </a:rPr>
              <a:t></a:t>
            </a:r>
            <a:r>
              <a:rPr lang="hu-HU" sz="2400" dirty="0" smtClean="0">
                <a:sym typeface="Wingdings" pitchFamily="2" charset="2"/>
              </a:rPr>
              <a:t> </a:t>
            </a:r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itchFamily="2" charset="2"/>
              </a:rPr>
              <a:t>lehet </a:t>
            </a:r>
            <a:r>
              <a:rPr lang="hu-HU" sz="24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itchFamily="2" charset="2"/>
              </a:rPr>
              <a:t>igaz</a:t>
            </a:r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itchFamily="2" charset="2"/>
              </a:rPr>
              <a:t> vagy </a:t>
            </a:r>
            <a:r>
              <a:rPr lang="hu-HU" sz="24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itchFamily="2" charset="2"/>
              </a:rPr>
              <a:t>hamis</a:t>
            </a:r>
            <a:r>
              <a:rPr lang="hu-HU" sz="2400" dirty="0" smtClean="0">
                <a:sym typeface="Wingdings" pitchFamily="2" charset="2"/>
              </a:rPr>
              <a:t>.</a:t>
            </a:r>
            <a:r>
              <a:rPr lang="hu-HU" sz="2400" dirty="0" smtClean="0"/>
              <a:t> </a:t>
            </a:r>
          </a:p>
          <a:p>
            <a:pPr lvl="1">
              <a:buNone/>
              <a:defRPr/>
            </a:pPr>
            <a:r>
              <a:rPr lang="hu-HU" sz="2400" dirty="0" smtClean="0"/>
              <a:t>	Pl.: „</a:t>
            </a:r>
            <a:r>
              <a:rPr lang="hu-HU" sz="2400" i="1" dirty="0" smtClean="0"/>
              <a:t>A hatályos magyar jog szerint nagykorúnak tekinthető, aki betöltötte a 18. életévét.</a:t>
            </a:r>
            <a:r>
              <a:rPr lang="hu-HU" sz="2400" dirty="0" smtClean="0"/>
              <a:t>”</a:t>
            </a:r>
            <a:endParaRPr lang="hu-HU" sz="2400" dirty="0" smtClean="0">
              <a:sym typeface="Wingdings" pitchFamily="2" charset="2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Normatív ítélet </a:t>
            </a:r>
            <a:r>
              <a:rPr lang="hu-HU" sz="2800" dirty="0" smtClean="0"/>
              <a:t>: normát tételező, alkotó kifejezés:</a:t>
            </a:r>
          </a:p>
          <a:p>
            <a:pPr lvl="1">
              <a:buNone/>
              <a:defRPr/>
            </a:pPr>
            <a:r>
              <a:rPr lang="hu-HU" sz="2800" b="1" dirty="0" smtClean="0">
                <a:sym typeface="Wingdings" pitchFamily="2" charset="2"/>
              </a:rPr>
              <a:t>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hu-HU" sz="2800" b="1" dirty="0" smtClean="0"/>
              <a:t>Részei:</a:t>
            </a:r>
          </a:p>
          <a:p>
            <a:pPr marL="1257300" lvl="2" indent="-342900" eaLnBrk="1" hangingPunct="1">
              <a:buFont typeface="+mj-lt"/>
              <a:buAutoNum type="arabicPeriod"/>
              <a:defRPr/>
            </a:pPr>
            <a:r>
              <a:rPr lang="hu-HU" b="1" dirty="0" smtClean="0">
                <a:solidFill>
                  <a:schemeClr val="accent2">
                    <a:lumMod val="75000"/>
                  </a:schemeClr>
                </a:solidFill>
              </a:rPr>
              <a:t>Norma-cselekvés</a:t>
            </a:r>
            <a:r>
              <a:rPr lang="hu-HU" dirty="0" smtClean="0"/>
              <a:t>: annak a magatartásnak a körülírása, amelyet a norma szabályoz.</a:t>
            </a:r>
          </a:p>
          <a:p>
            <a:pPr marL="1257300" lvl="2" indent="-342900">
              <a:spcBef>
                <a:spcPts val="0"/>
              </a:spcBef>
              <a:buFont typeface="+mj-lt"/>
              <a:buAutoNum type="arabicPeriod"/>
              <a:defRPr/>
            </a:pPr>
            <a:r>
              <a:rPr lang="hu-HU" b="1" dirty="0" smtClean="0">
                <a:solidFill>
                  <a:schemeClr val="accent2">
                    <a:lumMod val="75000"/>
                  </a:schemeClr>
                </a:solidFill>
              </a:rPr>
              <a:t>Direktíva</a:t>
            </a:r>
            <a:r>
              <a:rPr lang="hu-HU" dirty="0" smtClean="0"/>
              <a:t>:  e cselekvés normatív minősítése  (kötelező, tilos vagy megengedett).</a:t>
            </a:r>
          </a:p>
          <a:p>
            <a:pPr marL="1257300" lvl="2" indent="-3429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hu-HU" b="1" dirty="0" smtClean="0">
                <a:solidFill>
                  <a:schemeClr val="accent2">
                    <a:lumMod val="75000"/>
                  </a:schemeClr>
                </a:solidFill>
              </a:rPr>
              <a:t>Norma-alany</a:t>
            </a:r>
            <a:r>
              <a:rPr lang="hu-HU" dirty="0" smtClean="0"/>
              <a:t>: a címzett, akire a norma vonatkozik.</a:t>
            </a:r>
          </a:p>
          <a:p>
            <a:pPr marL="857250" lvl="1" indent="-342900" eaLnBrk="1" hangingPunct="1">
              <a:buNone/>
              <a:defRPr/>
            </a:pPr>
            <a:r>
              <a:rPr lang="hu-HU" sz="2800" dirty="0" smtClean="0"/>
              <a:t>Egy norma pl.: </a:t>
            </a:r>
            <a:r>
              <a:rPr lang="hu-HU" sz="2800" b="1" i="1" dirty="0" err="1" smtClean="0">
                <a:solidFill>
                  <a:schemeClr val="accent3">
                    <a:lumMod val="75000"/>
                  </a:schemeClr>
                </a:solidFill>
              </a:rPr>
              <a:t>aOp</a:t>
            </a:r>
            <a:r>
              <a:rPr lang="hu-HU" sz="2800" dirty="0" smtClean="0"/>
              <a:t>, vagy általánosan: </a:t>
            </a:r>
            <a:r>
              <a:rPr lang="hu-HU" sz="2800" b="1" i="1" dirty="0" err="1" smtClean="0">
                <a:solidFill>
                  <a:schemeClr val="accent3">
                    <a:lumMod val="75000"/>
                  </a:schemeClr>
                </a:solidFill>
              </a:rPr>
              <a:t>xFq</a:t>
            </a:r>
            <a:r>
              <a:rPr lang="hu-HU" sz="2800" i="1" dirty="0" smtClean="0"/>
              <a:t>;</a:t>
            </a:r>
            <a:r>
              <a:rPr lang="hu-HU" sz="2800" dirty="0" smtClean="0"/>
              <a:t> </a:t>
            </a:r>
            <a:r>
              <a:rPr lang="hu-HU" sz="2800" b="1" i="1" dirty="0" err="1" smtClean="0">
                <a:solidFill>
                  <a:schemeClr val="accent3">
                    <a:lumMod val="75000"/>
                  </a:schemeClr>
                </a:solidFill>
              </a:rPr>
              <a:t>yPr</a:t>
            </a:r>
            <a:endParaRPr lang="hu-HU" sz="2800" b="1" i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9D5C9-514A-4DC8-A454-202FBF3DDE71}" type="slidenum">
              <a:rPr lang="hu-HU" smtClean="0"/>
              <a:pPr>
                <a:defRPr/>
              </a:pPr>
              <a:t>147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Cím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03232" cy="785813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Normatani alapvetés 3.</a:t>
            </a:r>
          </a:p>
        </p:txBody>
      </p:sp>
      <p:sp>
        <p:nvSpPr>
          <p:cNvPr id="151555" name="Tartalom helye 2"/>
          <p:cNvSpPr>
            <a:spLocks noGrp="1"/>
          </p:cNvSpPr>
          <p:nvPr>
            <p:ph idx="1"/>
          </p:nvPr>
        </p:nvSpPr>
        <p:spPr>
          <a:xfrm>
            <a:off x="539552" y="1124745"/>
            <a:ext cx="8229600" cy="5328592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hu-HU" sz="2800" dirty="0" smtClean="0"/>
              <a:t>Normák </a:t>
            </a:r>
            <a:r>
              <a:rPr lang="hu-HU" sz="2800" b="1" dirty="0" smtClean="0">
                <a:solidFill>
                  <a:srgbClr val="FF0000"/>
                </a:solidFill>
              </a:rPr>
              <a:t>jelentése</a:t>
            </a:r>
            <a:r>
              <a:rPr lang="hu-HU" sz="2800" dirty="0" smtClean="0"/>
              <a:t>: </a:t>
            </a:r>
          </a:p>
          <a:p>
            <a:pPr lvl="1" eaLnBrk="1" hangingPunct="1"/>
            <a:r>
              <a:rPr lang="hu-HU" b="1" i="1" dirty="0" err="1" smtClean="0">
                <a:solidFill>
                  <a:srgbClr val="FF0000"/>
                </a:solidFill>
              </a:rPr>
              <a:t>Op</a:t>
            </a:r>
            <a:r>
              <a:rPr lang="hu-HU" dirty="0" smtClean="0"/>
              <a:t> : 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</a:rPr>
              <a:t>O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</a:t>
            </a:r>
            <a:r>
              <a:rPr lang="hu-HU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T</a:t>
            </a:r>
            <a:r>
              <a:rPr lang="hu-HU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) </a:t>
            </a:r>
            <a:r>
              <a:rPr lang="hu-HU" dirty="0" smtClean="0">
                <a:sym typeface="Symbol" pitchFamily="18" charset="2"/>
              </a:rPr>
              <a:t>vagy 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O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(</a:t>
            </a:r>
            <a:r>
              <a:rPr lang="hu-HU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T</a:t>
            </a:r>
            <a:r>
              <a:rPr lang="hu-HU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)</a:t>
            </a:r>
          </a:p>
          <a:p>
            <a:pPr lvl="1" eaLnBrk="1" hangingPunct="1"/>
            <a:r>
              <a:rPr lang="hu-HU" b="1" i="1" dirty="0" err="1" smtClean="0">
                <a:solidFill>
                  <a:srgbClr val="FF0000"/>
                </a:solidFill>
                <a:sym typeface="Symbol" pitchFamily="18" charset="2"/>
              </a:rPr>
              <a:t>Fp</a:t>
            </a:r>
            <a:r>
              <a:rPr lang="hu-HU" dirty="0" smtClean="0">
                <a:sym typeface="Symbol" pitchFamily="18" charset="2"/>
              </a:rPr>
              <a:t> : 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F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(</a:t>
            </a:r>
            <a:r>
              <a:rPr lang="hu-HU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T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p</a:t>
            </a:r>
            <a:r>
              <a:rPr lang="hu-HU" dirty="0" smtClean="0">
                <a:sym typeface="Symbol" pitchFamily="18" charset="2"/>
              </a:rPr>
              <a:t>) vagy 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F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(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</a:t>
            </a:r>
            <a:r>
              <a:rPr lang="hu-HU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T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p</a:t>
            </a:r>
            <a:r>
              <a:rPr lang="hu-HU" dirty="0" smtClean="0">
                <a:sym typeface="Symbol" pitchFamily="18" charset="2"/>
              </a:rPr>
              <a:t>)</a:t>
            </a:r>
          </a:p>
          <a:p>
            <a:pPr lvl="1" eaLnBrk="1" hangingPunct="1"/>
            <a:r>
              <a:rPr lang="hu-HU" b="1" i="1" dirty="0" smtClean="0">
                <a:solidFill>
                  <a:srgbClr val="FF0000"/>
                </a:solidFill>
                <a:sym typeface="Symbol" pitchFamily="18" charset="2"/>
              </a:rPr>
              <a:t>Pp</a:t>
            </a:r>
            <a:r>
              <a:rPr lang="hu-HU" dirty="0" smtClean="0">
                <a:sym typeface="Symbol" pitchFamily="18" charset="2"/>
              </a:rPr>
              <a:t> : 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(</a:t>
            </a:r>
            <a:r>
              <a:rPr lang="hu-HU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T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(</a:t>
            </a:r>
            <a:r>
              <a:rPr lang="hu-HU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  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</a:t>
            </a:r>
            <a:r>
              <a:rPr lang="hu-HU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)) </a:t>
            </a:r>
            <a:r>
              <a:rPr lang="hu-HU" dirty="0" smtClean="0">
                <a:sym typeface="Symbol" pitchFamily="18" charset="2"/>
              </a:rPr>
              <a:t>vagy 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(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</a:t>
            </a:r>
            <a:r>
              <a:rPr lang="hu-HU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T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(</a:t>
            </a:r>
            <a:r>
              <a:rPr lang="hu-HU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 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 </a:t>
            </a:r>
            <a:r>
              <a:rPr lang="hu-HU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</a:t>
            </a:r>
            <a:r>
              <a:rPr lang="hu-HU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))</a:t>
            </a:r>
          </a:p>
          <a:p>
            <a:r>
              <a:rPr lang="hu-HU" sz="2800" b="1" dirty="0" smtClean="0">
                <a:solidFill>
                  <a:srgbClr val="FF0000"/>
                </a:solidFill>
              </a:rPr>
              <a:t>Érvényesség</a:t>
            </a:r>
            <a:r>
              <a:rPr lang="hu-HU" sz="2800" dirty="0" smtClean="0"/>
              <a:t> = valamely magasabb normából  való </a:t>
            </a:r>
            <a:r>
              <a:rPr lang="hu-HU" sz="28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származtathatóság</a:t>
            </a:r>
            <a:r>
              <a:rPr lang="hu-HU" sz="2800" dirty="0" smtClean="0"/>
              <a:t>, az általa való megengedettség</a:t>
            </a:r>
            <a:r>
              <a:rPr lang="hu-HU" sz="2800" i="1" dirty="0" smtClean="0"/>
              <a:t>. </a:t>
            </a:r>
            <a:r>
              <a:rPr lang="hu-HU" sz="2800" b="1" dirty="0" smtClean="0">
                <a:solidFill>
                  <a:srgbClr val="FF0000"/>
                </a:solidFill>
              </a:rPr>
              <a:t>Érvényes</a:t>
            </a:r>
            <a:r>
              <a:rPr lang="hu-HU" sz="2800" dirty="0" smtClean="0"/>
              <a:t> =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egy normarendszer tagjaként </a:t>
            </a:r>
            <a:r>
              <a:rPr lang="hu-HU" sz="2800" dirty="0" smtClean="0"/>
              <a:t>létezik.</a:t>
            </a:r>
            <a:endParaRPr lang="hu-HU" sz="2800" i="1" dirty="0" smtClean="0"/>
          </a:p>
          <a:p>
            <a:r>
              <a:rPr lang="hu-HU" sz="2800" dirty="0" smtClean="0"/>
              <a:t>Normák </a:t>
            </a:r>
            <a:r>
              <a:rPr lang="hu-HU" sz="2800" b="1" dirty="0" smtClean="0">
                <a:solidFill>
                  <a:srgbClr val="FF0000"/>
                </a:solidFill>
              </a:rPr>
              <a:t>fajtái</a:t>
            </a:r>
            <a:r>
              <a:rPr lang="hu-HU" sz="2800" dirty="0" smtClean="0"/>
              <a:t>: </a:t>
            </a:r>
          </a:p>
          <a:p>
            <a:pPr lvl="1"/>
            <a:r>
              <a:rPr lang="hu-HU" b="1" i="1" dirty="0" smtClean="0">
                <a:solidFill>
                  <a:schemeClr val="accent2"/>
                </a:solidFill>
              </a:rPr>
              <a:t>autonóm - </a:t>
            </a:r>
            <a:r>
              <a:rPr lang="hu-HU" b="1" i="1" dirty="0" err="1" smtClean="0">
                <a:solidFill>
                  <a:schemeClr val="accent2"/>
                </a:solidFill>
              </a:rPr>
              <a:t>heteronóm</a:t>
            </a:r>
            <a:endParaRPr lang="hu-HU" b="1" i="1" dirty="0" smtClean="0">
              <a:solidFill>
                <a:schemeClr val="accent2"/>
              </a:solidFill>
            </a:endParaRPr>
          </a:p>
          <a:p>
            <a:pPr lvl="1"/>
            <a:r>
              <a:rPr lang="hu-HU" b="1" i="1" dirty="0" smtClean="0">
                <a:solidFill>
                  <a:schemeClr val="accent2"/>
                </a:solidFill>
              </a:rPr>
              <a:t>kategorikus - hipotetikus</a:t>
            </a:r>
            <a:endParaRPr lang="hu-HU" dirty="0" smtClean="0">
              <a:solidFill>
                <a:schemeClr val="accent2"/>
              </a:solidFill>
              <a:sym typeface="Symbol" pitchFamily="18" charset="2"/>
            </a:endParaRPr>
          </a:p>
          <a:p>
            <a:pPr lvl="1"/>
            <a:r>
              <a:rPr lang="hu-HU" b="1" i="1" dirty="0" err="1" smtClean="0">
                <a:solidFill>
                  <a:schemeClr val="accent2"/>
                </a:solidFill>
                <a:sym typeface="Symbol" pitchFamily="18" charset="2"/>
              </a:rPr>
              <a:t>regulatív</a:t>
            </a:r>
            <a:r>
              <a:rPr lang="hu-HU" b="1" i="1" dirty="0" smtClean="0">
                <a:solidFill>
                  <a:schemeClr val="accent2"/>
                </a:solidFill>
                <a:sym typeface="Symbol" pitchFamily="18" charset="2"/>
              </a:rPr>
              <a:t> - technikai</a:t>
            </a:r>
            <a:endParaRPr lang="hu-HU" dirty="0" smtClean="0">
              <a:solidFill>
                <a:schemeClr val="accent2"/>
              </a:solidFill>
              <a:sym typeface="Symbol" pitchFamily="18" charset="2"/>
            </a:endParaRPr>
          </a:p>
          <a:p>
            <a:pPr lvl="1"/>
            <a:r>
              <a:rPr lang="hu-HU" b="1" i="1" dirty="0" smtClean="0">
                <a:solidFill>
                  <a:schemeClr val="accent2"/>
                </a:solidFill>
                <a:sym typeface="Symbol" pitchFamily="18" charset="2"/>
              </a:rPr>
              <a:t>individuális - generális</a:t>
            </a:r>
            <a:endParaRPr lang="hu-HU" sz="28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560DFF-63DC-497B-AC66-0784BDF93C0F}" type="slidenum">
              <a:rPr lang="hu-HU" smtClean="0"/>
              <a:pPr>
                <a:defRPr/>
              </a:pPr>
              <a:t>148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3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hu-HU" dirty="0" smtClean="0"/>
              <a:t>Norma-konzisztencia</a:t>
            </a:r>
          </a:p>
        </p:txBody>
      </p:sp>
      <p:sp>
        <p:nvSpPr>
          <p:cNvPr id="153603" name="Tartalom helye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953844"/>
          </a:xfrm>
        </p:spPr>
        <p:txBody>
          <a:bodyPr>
            <a:normAutofit/>
          </a:bodyPr>
          <a:lstStyle/>
          <a:p>
            <a:r>
              <a:rPr lang="hu-HU" sz="2800" i="1" dirty="0" smtClean="0"/>
              <a:t>Egy </a:t>
            </a:r>
            <a:r>
              <a:rPr lang="hu-HU" sz="2800" b="1" dirty="0" smtClean="0">
                <a:solidFill>
                  <a:srgbClr val="FF0000"/>
                </a:solidFill>
              </a:rPr>
              <a:t>normarendszer</a:t>
            </a:r>
            <a:r>
              <a:rPr lang="hu-HU" sz="2800" i="1" dirty="0" smtClean="0"/>
              <a:t> </a:t>
            </a:r>
            <a:r>
              <a:rPr lang="hu-HU" sz="2800" dirty="0" smtClean="0"/>
              <a:t>legyen </a:t>
            </a:r>
            <a:r>
              <a:rPr lang="hu-HU" sz="2800" b="1" dirty="0" smtClean="0">
                <a:solidFill>
                  <a:srgbClr val="FF0000"/>
                </a:solidFill>
              </a:rPr>
              <a:t>logikailag</a:t>
            </a:r>
            <a:r>
              <a:rPr lang="hu-HU" sz="2800" i="1" dirty="0" smtClean="0">
                <a:solidFill>
                  <a:srgbClr val="FF0000"/>
                </a:solidFill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</a:rPr>
              <a:t>konzisztens</a:t>
            </a:r>
            <a:r>
              <a:rPr lang="hu-HU" sz="2800" dirty="0" smtClean="0"/>
              <a:t>. </a:t>
            </a:r>
          </a:p>
          <a:p>
            <a:pPr eaLnBrk="1" hangingPunct="1"/>
            <a:r>
              <a:rPr lang="hu-HU" sz="2800" dirty="0" smtClean="0"/>
              <a:t>Vagyis : a normák együttesen ne eredményezzenek</a:t>
            </a:r>
          </a:p>
          <a:p>
            <a:pPr lvl="1" eaLnBrk="1" hangingPunct="1">
              <a:spcBef>
                <a:spcPct val="0"/>
              </a:spcBef>
            </a:pPr>
            <a:r>
              <a:rPr lang="hu-HU" sz="2400" dirty="0" smtClean="0"/>
              <a:t>sem </a:t>
            </a:r>
            <a:r>
              <a:rPr lang="hu-H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tautológiát</a:t>
            </a:r>
            <a:r>
              <a:rPr lang="hu-HU" sz="2400" dirty="0" smtClean="0"/>
              <a:t>: </a:t>
            </a:r>
            <a:r>
              <a:rPr lang="hu-HU" sz="2400" b="1" i="1" dirty="0" smtClean="0">
                <a:solidFill>
                  <a:srgbClr val="00B0F0"/>
                </a:solidFill>
              </a:rPr>
              <a:t>O</a:t>
            </a:r>
            <a:r>
              <a:rPr lang="hu-HU" sz="2400" b="1" dirty="0" smtClean="0">
                <a:solidFill>
                  <a:srgbClr val="00B0F0"/>
                </a:solidFill>
              </a:rPr>
              <a:t>(</a:t>
            </a:r>
            <a:r>
              <a:rPr lang="hu-HU" sz="2400" b="1" i="1" dirty="0" smtClean="0">
                <a:solidFill>
                  <a:srgbClr val="00B0F0"/>
                </a:solidFill>
              </a:rPr>
              <a:t>p</a:t>
            </a:r>
            <a:r>
              <a:rPr lang="hu-HU" sz="2400" b="1" dirty="0" smtClean="0">
                <a:solidFill>
                  <a:srgbClr val="00B0F0"/>
                </a:solidFill>
              </a:rPr>
              <a:t> </a:t>
            </a:r>
            <a:r>
              <a:rPr lang="hu-HU" sz="2400" b="1" dirty="0" smtClean="0">
                <a:solidFill>
                  <a:srgbClr val="00B0F0"/>
                </a:solidFill>
                <a:sym typeface="Symbol" pitchFamily="18" charset="2"/>
              </a:rPr>
              <a:t></a:t>
            </a:r>
            <a:r>
              <a:rPr lang="hu-HU" sz="2400" b="1" dirty="0" smtClean="0">
                <a:solidFill>
                  <a:srgbClr val="00B0F0"/>
                </a:solidFill>
              </a:rPr>
              <a:t> </a:t>
            </a:r>
            <a:r>
              <a:rPr lang="hu-HU" sz="2400" b="1" dirty="0" smtClean="0">
                <a:solidFill>
                  <a:srgbClr val="00B0F0"/>
                </a:solidFill>
                <a:sym typeface="Symbol" pitchFamily="18" charset="2"/>
              </a:rPr>
              <a:t></a:t>
            </a:r>
            <a:r>
              <a:rPr lang="hu-HU" sz="2400" b="1" i="1" dirty="0" err="1" smtClean="0">
                <a:solidFill>
                  <a:srgbClr val="00B0F0"/>
                </a:solidFill>
                <a:sym typeface="Symbol" pitchFamily="18" charset="2"/>
              </a:rPr>
              <a:t>p</a:t>
            </a:r>
            <a:r>
              <a:rPr lang="hu-HU" sz="2400" b="1" dirty="0" smtClean="0">
                <a:solidFill>
                  <a:srgbClr val="00B0F0"/>
                </a:solidFill>
                <a:sym typeface="Symbol" pitchFamily="18" charset="2"/>
              </a:rPr>
              <a:t>)</a:t>
            </a:r>
            <a:r>
              <a:rPr lang="hu-HU" sz="2400" dirty="0" smtClean="0">
                <a:sym typeface="Symbol" pitchFamily="18" charset="2"/>
              </a:rPr>
              <a:t>,</a:t>
            </a:r>
            <a:endParaRPr lang="hu-HU" sz="2400" dirty="0" smtClean="0"/>
          </a:p>
          <a:p>
            <a:pPr lvl="1" eaLnBrk="1" hangingPunct="1">
              <a:spcBef>
                <a:spcPct val="0"/>
              </a:spcBef>
            </a:pPr>
            <a:r>
              <a:rPr lang="hu-HU" sz="2400" dirty="0" smtClean="0"/>
              <a:t>sem </a:t>
            </a:r>
            <a:r>
              <a:rPr lang="hu-H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ellentmondást</a:t>
            </a:r>
            <a:r>
              <a:rPr lang="hu-HU" sz="2400" dirty="0" smtClean="0"/>
              <a:t>: </a:t>
            </a:r>
            <a:r>
              <a:rPr lang="hu-HU" sz="2400" b="1" i="1" dirty="0" smtClean="0">
                <a:solidFill>
                  <a:srgbClr val="00B0F0"/>
                </a:solidFill>
              </a:rPr>
              <a:t>O</a:t>
            </a:r>
            <a:r>
              <a:rPr lang="hu-HU" sz="2400" b="1" dirty="0" smtClean="0">
                <a:solidFill>
                  <a:srgbClr val="00B0F0"/>
                </a:solidFill>
              </a:rPr>
              <a:t>(</a:t>
            </a:r>
            <a:r>
              <a:rPr lang="hu-HU" sz="2400" b="1" i="1" dirty="0" smtClean="0">
                <a:solidFill>
                  <a:srgbClr val="00B0F0"/>
                </a:solidFill>
              </a:rPr>
              <a:t>p</a:t>
            </a:r>
            <a:r>
              <a:rPr lang="hu-HU" sz="2400" b="1" dirty="0" smtClean="0">
                <a:solidFill>
                  <a:srgbClr val="00B0F0"/>
                </a:solidFill>
              </a:rPr>
              <a:t> </a:t>
            </a:r>
            <a:r>
              <a:rPr lang="hu-HU" sz="2400" b="1" dirty="0" smtClean="0">
                <a:solidFill>
                  <a:srgbClr val="00B0F0"/>
                </a:solidFill>
                <a:sym typeface="Symbol" pitchFamily="18" charset="2"/>
              </a:rPr>
              <a:t>&amp;</a:t>
            </a:r>
            <a:r>
              <a:rPr lang="hu-HU" sz="2400" b="1" dirty="0" smtClean="0">
                <a:solidFill>
                  <a:srgbClr val="00B0F0"/>
                </a:solidFill>
              </a:rPr>
              <a:t> </a:t>
            </a:r>
            <a:r>
              <a:rPr lang="hu-HU" sz="2400" b="1" dirty="0" smtClean="0">
                <a:solidFill>
                  <a:srgbClr val="00B0F0"/>
                </a:solidFill>
                <a:sym typeface="Symbol" pitchFamily="18" charset="2"/>
              </a:rPr>
              <a:t></a:t>
            </a:r>
            <a:r>
              <a:rPr lang="hu-HU" sz="2400" b="1" i="1" dirty="0" err="1" smtClean="0">
                <a:solidFill>
                  <a:srgbClr val="00B0F0"/>
                </a:solidFill>
                <a:sym typeface="Symbol" pitchFamily="18" charset="2"/>
              </a:rPr>
              <a:t>p</a:t>
            </a:r>
            <a:r>
              <a:rPr lang="hu-HU" sz="2400" b="1" dirty="0" smtClean="0">
                <a:solidFill>
                  <a:srgbClr val="00B0F0"/>
                </a:solidFill>
                <a:sym typeface="Symbol" pitchFamily="18" charset="2"/>
              </a:rPr>
              <a:t>)</a:t>
            </a:r>
            <a:r>
              <a:rPr lang="hu-HU" sz="2400" dirty="0" smtClean="0">
                <a:sym typeface="Symbol" pitchFamily="18" charset="2"/>
              </a:rPr>
              <a:t>.</a:t>
            </a:r>
          </a:p>
          <a:p>
            <a:pPr eaLnBrk="1" hangingPunct="1"/>
            <a:r>
              <a:rPr lang="hu-HU" sz="2800" dirty="0" smtClean="0">
                <a:sym typeface="Symbol" pitchFamily="18" charset="2"/>
              </a:rPr>
              <a:t>Inkonzisztencia ellen biztos védelmet egyedül egy 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800" b="1" dirty="0" err="1" smtClean="0">
                <a:solidFill>
                  <a:srgbClr val="FF0000"/>
                </a:solidFill>
                <a:sym typeface="Symbol" pitchFamily="18" charset="2"/>
              </a:rPr>
              <a:t>-rendszer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hu-HU" sz="2800" dirty="0" smtClean="0">
                <a:sym typeface="Symbol" pitchFamily="18" charset="2"/>
              </a:rPr>
              <a:t> (csak megengedő normából álló rendszer) jelentene ↔ a létező normarendszerek nem ilyenek, nem konzisztensek</a:t>
            </a:r>
            <a:r>
              <a:rPr lang="hu-HU" sz="2400" dirty="0" smtClean="0">
                <a:sym typeface="Symbol" pitchFamily="18" charset="2"/>
              </a:rPr>
              <a:t>.</a:t>
            </a:r>
          </a:p>
          <a:p>
            <a:pPr eaLnBrk="1" hangingPunct="1"/>
            <a:r>
              <a:rPr lang="hu-HU" sz="2800" dirty="0" smtClean="0">
                <a:sym typeface="Symbol" pitchFamily="18" charset="2"/>
              </a:rPr>
              <a:t>A logikai konzisztencia </a:t>
            </a:r>
            <a:r>
              <a:rPr lang="hu-HU" sz="2800" i="1" dirty="0" smtClean="0">
                <a:solidFill>
                  <a:srgbClr val="FF0000"/>
                </a:solidFill>
                <a:sym typeface="Symbol" pitchFamily="18" charset="2"/>
              </a:rPr>
              <a:t>feltételezése</a:t>
            </a:r>
            <a:r>
              <a:rPr lang="hu-HU" sz="2800" dirty="0" smtClean="0">
                <a:sym typeface="Symbol" pitchFamily="18" charset="2"/>
              </a:rPr>
              <a:t> teszi lehetővé következtetések levonását a létező normákból. </a:t>
            </a:r>
          </a:p>
          <a:p>
            <a:pPr eaLnBrk="1" hangingPunct="1"/>
            <a:r>
              <a:rPr lang="hu-HU" sz="2800" dirty="0" smtClean="0">
                <a:sym typeface="Symbol" pitchFamily="18" charset="2"/>
              </a:rPr>
              <a:t>A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joggyakorlat</a:t>
            </a:r>
            <a:r>
              <a:rPr lang="hu-HU" sz="2800" dirty="0" smtClean="0">
                <a:sym typeface="Symbol" pitchFamily="18" charset="2"/>
              </a:rPr>
              <a:t> alaphelyzete : </a:t>
            </a:r>
            <a:r>
              <a:rPr lang="hu-HU" sz="28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Symbol" pitchFamily="18" charset="2"/>
              </a:rPr>
              <a:t>általánosan</a:t>
            </a:r>
            <a:r>
              <a:rPr lang="hu-HU" sz="2800" i="1" dirty="0" smtClean="0">
                <a:sym typeface="Symbol" pitchFamily="18" charset="2"/>
              </a:rPr>
              <a:t> megfogalmazott normák</a:t>
            </a:r>
            <a:r>
              <a:rPr lang="hu-HU" sz="2800" dirty="0" smtClean="0">
                <a:sym typeface="Symbol" pitchFamily="18" charset="2"/>
              </a:rPr>
              <a:t>ból következtetéseket levonni az </a:t>
            </a:r>
            <a:r>
              <a:rPr lang="hu-HU" sz="28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Symbol" pitchFamily="18" charset="2"/>
              </a:rPr>
              <a:t>adott esetben </a:t>
            </a:r>
            <a:r>
              <a:rPr lang="hu-HU" sz="2800" i="1" dirty="0" smtClean="0">
                <a:sym typeface="Symbol" pitchFamily="18" charset="2"/>
              </a:rPr>
              <a:t>érvényes normára</a:t>
            </a:r>
            <a:r>
              <a:rPr lang="hu-HU" sz="2800" dirty="0" smtClean="0">
                <a:sym typeface="Symbol" pitchFamily="18" charset="2"/>
              </a:rPr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F54749-1FA8-4307-870A-DD5F7DA2E61D}" type="slidenum">
              <a:rPr lang="hu-HU" smtClean="0"/>
              <a:pPr>
                <a:defRPr/>
              </a:pPr>
              <a:t>149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hu-HU" smtClean="0"/>
              <a:t>2.1. Az előtörténet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hu-HU" dirty="0" smtClean="0"/>
              <a:t>Szofista mozgalom</a:t>
            </a:r>
          </a:p>
          <a:p>
            <a:pPr algn="just">
              <a:lnSpc>
                <a:spcPct val="90000"/>
              </a:lnSpc>
            </a:pPr>
            <a:r>
              <a:rPr lang="hu-HU" dirty="0" smtClean="0">
                <a:sym typeface="Wingdings" pitchFamily="2" charset="2"/>
              </a:rPr>
              <a:t>„Pénzért árult bölcsesség” – </a:t>
            </a:r>
          </a:p>
          <a:p>
            <a:pPr marL="742950" lvl="1" algn="just">
              <a:lnSpc>
                <a:spcPct val="90000"/>
              </a:lnSpc>
            </a:pPr>
            <a:r>
              <a:rPr lang="hu-HU" dirty="0" smtClean="0">
                <a:sym typeface="Symbol" pitchFamily="18" charset="2"/>
              </a:rPr>
              <a:t> retorika : meggyőzés – bármiről </a:t>
            </a:r>
          </a:p>
          <a:p>
            <a:pPr marL="742950" lvl="1" algn="just">
              <a:lnSpc>
                <a:spcPct val="90000"/>
              </a:lnSpc>
            </a:pPr>
            <a:r>
              <a:rPr lang="hu-HU" dirty="0" smtClean="0">
                <a:sym typeface="Symbol" pitchFamily="18" charset="2"/>
              </a:rPr>
              <a:t> </a:t>
            </a:r>
            <a:r>
              <a:rPr lang="hu-HU" dirty="0" err="1" smtClean="0">
                <a:sym typeface="Symbol" pitchFamily="18" charset="2"/>
              </a:rPr>
              <a:t>antilogika</a:t>
            </a:r>
            <a:r>
              <a:rPr lang="hu-HU" dirty="0" smtClean="0">
                <a:sym typeface="Symbol" pitchFamily="18" charset="2"/>
              </a:rPr>
              <a:t> : ellentmondás – bárminek </a:t>
            </a:r>
          </a:p>
          <a:p>
            <a:pPr marL="742950" lvl="1" algn="just">
              <a:lnSpc>
                <a:spcPct val="90000"/>
              </a:lnSpc>
            </a:pPr>
            <a:r>
              <a:rPr lang="hu-HU" dirty="0" smtClean="0">
                <a:sym typeface="Symbol" pitchFamily="18" charset="2"/>
              </a:rPr>
              <a:t> </a:t>
            </a:r>
            <a:r>
              <a:rPr lang="hu-HU" dirty="0" err="1" smtClean="0">
                <a:sym typeface="Symbol" pitchFamily="18" charset="2"/>
              </a:rPr>
              <a:t>erisztika</a:t>
            </a:r>
            <a:r>
              <a:rPr lang="hu-HU" dirty="0" smtClean="0">
                <a:sym typeface="Symbol" pitchFamily="18" charset="2"/>
              </a:rPr>
              <a:t> : győzelem a vitában – bármi áron</a:t>
            </a:r>
            <a:endParaRPr lang="hu-HU" dirty="0" smtClean="0">
              <a:sym typeface="Wingdings" pitchFamily="2" charset="2"/>
            </a:endParaRPr>
          </a:p>
          <a:p>
            <a:pPr algn="just">
              <a:lnSpc>
                <a:spcPct val="90000"/>
              </a:lnSpc>
            </a:pPr>
            <a:r>
              <a:rPr lang="hu-HU" dirty="0" smtClean="0">
                <a:sym typeface="Wingdings" pitchFamily="2" charset="2"/>
              </a:rPr>
              <a:t>Az eredmény: „</a:t>
            </a:r>
            <a:r>
              <a:rPr lang="hu-HU" dirty="0" err="1" smtClean="0">
                <a:sym typeface="Wingdings" pitchFamily="2" charset="2"/>
              </a:rPr>
              <a:t>okos-kodás</a:t>
            </a:r>
            <a:r>
              <a:rPr lang="hu-HU" dirty="0" smtClean="0">
                <a:sym typeface="Wingdings" pitchFamily="2" charset="2"/>
              </a:rPr>
              <a:t>” = „szofizma”</a:t>
            </a:r>
          </a:p>
          <a:p>
            <a:pPr algn="just">
              <a:lnSpc>
                <a:spcPct val="90000"/>
              </a:lnSpc>
            </a:pPr>
            <a:r>
              <a:rPr lang="hu-HU" dirty="0" smtClean="0">
                <a:sym typeface="Wingdings" pitchFamily="2" charset="2"/>
              </a:rPr>
              <a:t>Az eszköz:</a:t>
            </a:r>
          </a:p>
          <a:p>
            <a:pPr marL="742950" lvl="1" algn="just">
              <a:lnSpc>
                <a:spcPct val="90000"/>
              </a:lnSpc>
            </a:pPr>
            <a:r>
              <a:rPr lang="hu-HU" dirty="0" smtClean="0"/>
              <a:t>Látszólagos ellentétek</a:t>
            </a:r>
          </a:p>
          <a:p>
            <a:pPr marL="742950" lvl="1" algn="just">
              <a:lnSpc>
                <a:spcPct val="90000"/>
              </a:lnSpc>
            </a:pPr>
            <a:r>
              <a:rPr lang="hu-HU" dirty="0" smtClean="0"/>
              <a:t>Látszólagos érvek</a:t>
            </a:r>
          </a:p>
          <a:p>
            <a:pPr marL="742950" lvl="1" algn="just">
              <a:lnSpc>
                <a:spcPct val="90000"/>
              </a:lnSpc>
            </a:pPr>
            <a:r>
              <a:rPr lang="hu-HU" dirty="0" smtClean="0"/>
              <a:t>Hamis következtetések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Cím 1"/>
          <p:cNvSpPr>
            <a:spLocks noGrp="1"/>
          </p:cNvSpPr>
          <p:nvPr>
            <p:ph type="title"/>
          </p:nvPr>
        </p:nvSpPr>
        <p:spPr>
          <a:xfrm>
            <a:off x="539552" y="332657"/>
            <a:ext cx="8229600" cy="864096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Normatív szillogizmus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5214937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hu-HU" sz="2400" dirty="0" smtClean="0"/>
              <a:t>	</a:t>
            </a:r>
            <a:r>
              <a:rPr lang="hu-HU" sz="2800" dirty="0" smtClean="0"/>
              <a:t>Ha a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klasszikus szillogizmus </a:t>
            </a:r>
            <a:r>
              <a:rPr lang="hu-HU" sz="2800" dirty="0" smtClean="0"/>
              <a:t>valamelyik felső tételét normatív tételre cseréljük ki, akkor érvényes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normatív következtetést </a:t>
            </a:r>
            <a:r>
              <a:rPr lang="hu-HU" sz="2800" dirty="0" smtClean="0"/>
              <a:t>tudunk levonni.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hu-HU" sz="2800" dirty="0" smtClean="0"/>
              <a:t>Például: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„</a:t>
            </a:r>
            <a:r>
              <a:rPr lang="hu-HU" sz="2800" i="1" dirty="0" smtClean="0">
                <a:solidFill>
                  <a:schemeClr val="accent1">
                    <a:lumMod val="50000"/>
                  </a:schemeClr>
                </a:solidFill>
              </a:rPr>
              <a:t>Az ingatlan adásvételi szerződést írásba kell foglalni.</a:t>
            </a:r>
            <a:br>
              <a:rPr lang="hu-HU" sz="2800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hu-HU" sz="2800" i="1" dirty="0" smtClean="0">
                <a:solidFill>
                  <a:schemeClr val="accent1">
                    <a:lumMod val="50000"/>
                  </a:schemeClr>
                </a:solidFill>
              </a:rPr>
              <a:t>Ez egy ingatlan adásvételéről szóló szerződés.</a:t>
            </a:r>
            <a:br>
              <a:rPr lang="hu-HU" sz="2800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hu-HU" sz="2800" i="1" dirty="0" smtClean="0">
                <a:solidFill>
                  <a:schemeClr val="accent1">
                    <a:lumMod val="50000"/>
                  </a:schemeClr>
                </a:solidFill>
              </a:rPr>
              <a:t>Ezt a szerződést írásba kell foglalni.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”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hu-HU" sz="2800" dirty="0" smtClean="0"/>
              <a:t>Vagy:</a:t>
            </a:r>
          </a:p>
          <a:p>
            <a:pPr algn="ctr">
              <a:spcBef>
                <a:spcPts val="100"/>
              </a:spcBef>
              <a:buNone/>
            </a:pPr>
            <a:r>
              <a:rPr lang="hu-HU" sz="2800" i="1" dirty="0" smtClean="0">
                <a:solidFill>
                  <a:schemeClr val="tx2"/>
                </a:solidFill>
                <a:sym typeface="Symbol" pitchFamily="18" charset="2"/>
              </a:rPr>
              <a:t>Aki mást megöl (így és így) büntetendő.</a:t>
            </a:r>
            <a:br>
              <a:rPr lang="hu-HU" sz="2800" i="1" dirty="0" smtClean="0">
                <a:solidFill>
                  <a:schemeClr val="tx2"/>
                </a:solidFill>
                <a:sym typeface="Symbol" pitchFamily="18" charset="2"/>
              </a:rPr>
            </a:br>
            <a:r>
              <a:rPr lang="hu-HU" sz="2800" i="1" dirty="0" smtClean="0">
                <a:solidFill>
                  <a:schemeClr val="tx2"/>
                </a:solidFill>
                <a:sym typeface="Symbol" pitchFamily="18" charset="2"/>
              </a:rPr>
              <a:t>‘a’ megölte ‘</a:t>
            </a:r>
            <a:r>
              <a:rPr lang="hu-HU" sz="2800" i="1" dirty="0" err="1" smtClean="0">
                <a:solidFill>
                  <a:schemeClr val="tx2"/>
                </a:solidFill>
                <a:sym typeface="Symbol" pitchFamily="18" charset="2"/>
              </a:rPr>
              <a:t>b’-t</a:t>
            </a:r>
            <a:r>
              <a:rPr lang="hu-HU" sz="2800" i="1" dirty="0" smtClean="0">
                <a:solidFill>
                  <a:schemeClr val="tx2"/>
                </a:solidFill>
                <a:sym typeface="Symbol" pitchFamily="18" charset="2"/>
              </a:rPr>
              <a:t>.</a:t>
            </a:r>
            <a:br>
              <a:rPr lang="hu-HU" sz="2800" i="1" dirty="0" smtClean="0">
                <a:solidFill>
                  <a:schemeClr val="tx2"/>
                </a:solidFill>
                <a:sym typeface="Symbol" pitchFamily="18" charset="2"/>
              </a:rPr>
            </a:br>
            <a:r>
              <a:rPr lang="hu-HU" sz="2800" i="1" dirty="0" smtClean="0">
                <a:solidFill>
                  <a:schemeClr val="tx2"/>
                </a:solidFill>
                <a:sym typeface="Symbol" pitchFamily="18" charset="2"/>
              </a:rPr>
              <a:t>(Tehát) ‘a’ (így és így) büntetendő.</a:t>
            </a:r>
            <a:endParaRPr lang="hu-HU" sz="2800" i="1" dirty="0" smtClean="0">
              <a:solidFill>
                <a:schemeClr val="tx2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BB724F-4BD6-4BC3-A22C-CD5FB5CF69D2}" type="slidenum">
              <a:rPr lang="hu-HU" smtClean="0"/>
              <a:pPr>
                <a:defRPr/>
              </a:pPr>
              <a:t>150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Cím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80920" cy="864096"/>
          </a:xfrm>
        </p:spPr>
        <p:txBody>
          <a:bodyPr/>
          <a:lstStyle/>
          <a:p>
            <a:pPr algn="ctr" eaLnBrk="1" hangingPunct="1"/>
            <a:r>
              <a:rPr lang="hu-HU" dirty="0" err="1" smtClean="0"/>
              <a:t>Deontikus</a:t>
            </a:r>
            <a:r>
              <a:rPr lang="hu-HU" dirty="0" smtClean="0"/>
              <a:t> operátorok</a:t>
            </a:r>
          </a:p>
        </p:txBody>
      </p:sp>
      <p:sp>
        <p:nvSpPr>
          <p:cNvPr id="155651" name="Tartalom helye 2"/>
          <p:cNvSpPr>
            <a:spLocks noGrp="1"/>
          </p:cNvSpPr>
          <p:nvPr>
            <p:ph idx="1"/>
          </p:nvPr>
        </p:nvSpPr>
        <p:spPr>
          <a:xfrm>
            <a:off x="899592" y="1412776"/>
            <a:ext cx="7772400" cy="4572000"/>
          </a:xfrm>
        </p:spPr>
        <p:txBody>
          <a:bodyPr>
            <a:normAutofit lnSpcReduction="10000"/>
          </a:bodyPr>
          <a:lstStyle/>
          <a:p>
            <a:pPr eaLnBrk="1" hangingPunct="1">
              <a:buNone/>
            </a:pPr>
            <a:r>
              <a:rPr lang="hu-HU" sz="2400" dirty="0" smtClean="0"/>
              <a:t>	</a:t>
            </a:r>
            <a:r>
              <a:rPr lang="hu-HU" sz="2800" dirty="0" smtClean="0"/>
              <a:t>Bármelyik normatív minősítés és a negáció segítségével minden operátor kifejezhető:</a:t>
            </a:r>
          </a:p>
          <a:p>
            <a:pPr eaLnBrk="1" hangingPunct="1">
              <a:buNone/>
            </a:pPr>
            <a:endParaRPr lang="hu-HU" sz="2400" dirty="0" smtClean="0"/>
          </a:p>
          <a:p>
            <a:pPr eaLnBrk="1" hangingPunct="1"/>
            <a:endParaRPr lang="hu-HU" sz="2400" dirty="0" smtClean="0"/>
          </a:p>
          <a:p>
            <a:pPr eaLnBrk="1" hangingPunct="1"/>
            <a:endParaRPr lang="hu-HU" sz="2400" dirty="0" smtClean="0"/>
          </a:p>
          <a:p>
            <a:pPr eaLnBrk="1" hangingPunct="1"/>
            <a:endParaRPr lang="hu-HU" sz="2400" dirty="0" smtClean="0"/>
          </a:p>
          <a:p>
            <a:pPr eaLnBrk="1" hangingPunct="1"/>
            <a:endParaRPr lang="hu-HU" sz="2400" dirty="0" smtClean="0"/>
          </a:p>
          <a:p>
            <a:pPr eaLnBrk="1" hangingPunct="1">
              <a:buNone/>
            </a:pPr>
            <a:r>
              <a:rPr lang="hu-HU" sz="2800" dirty="0" smtClean="0"/>
              <a:t>	Rendszerünket két alapfogalomból: </a:t>
            </a:r>
          </a:p>
          <a:p>
            <a:pPr eaLnBrk="1" hangingPunct="1">
              <a:buNone/>
            </a:pPr>
            <a:r>
              <a:rPr lang="hu-HU" sz="2800" dirty="0" smtClean="0"/>
              <a:t>	a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cselekvésből</a:t>
            </a:r>
            <a:r>
              <a:rPr lang="hu-HU" sz="2800" dirty="0" smtClean="0"/>
              <a:t> (</a:t>
            </a:r>
            <a:r>
              <a:rPr lang="hu-HU" sz="2800" i="1" dirty="0" smtClean="0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hu-HU" sz="2800" dirty="0" smtClean="0"/>
              <a:t>) és </a:t>
            </a:r>
          </a:p>
          <a:p>
            <a:pPr eaLnBrk="1" hangingPunct="1">
              <a:buNone/>
            </a:pPr>
            <a:r>
              <a:rPr lang="hu-HU" sz="2800" dirty="0" smtClean="0"/>
              <a:t>	az arra irányuló </a:t>
            </a:r>
            <a:r>
              <a:rPr lang="hu-HU" sz="2800" dirty="0" smtClean="0">
                <a:solidFill>
                  <a:srgbClr val="FF0000"/>
                </a:solidFill>
              </a:rPr>
              <a:t>kötelességből</a:t>
            </a:r>
            <a:r>
              <a:rPr lang="hu-HU" sz="2800" dirty="0" smtClean="0"/>
              <a:t> (</a:t>
            </a:r>
            <a:r>
              <a:rPr lang="hu-HU" sz="2800" i="1" dirty="0" smtClean="0">
                <a:solidFill>
                  <a:srgbClr val="FF0000"/>
                </a:solidFill>
              </a:rPr>
              <a:t>O</a:t>
            </a:r>
            <a:r>
              <a:rPr lang="hu-HU" sz="2800" dirty="0" smtClean="0"/>
              <a:t>) építjük fel.</a:t>
            </a:r>
          </a:p>
          <a:p>
            <a:pPr eaLnBrk="1" hangingPunct="1">
              <a:buFont typeface="Arial" pitchFamily="34" charset="0"/>
              <a:buNone/>
            </a:pPr>
            <a:endParaRPr lang="hu-HU" sz="2400" dirty="0" smtClean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C3FC28-26AD-4611-8F92-41EA1254CBE3}" type="slidenum">
              <a:rPr lang="hu-HU" smtClean="0"/>
              <a:pPr>
                <a:defRPr/>
              </a:pPr>
              <a:t>151</a:t>
            </a:fld>
            <a:endParaRPr lang="hu-HU"/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1259633" y="2420888"/>
          <a:ext cx="6812806" cy="1828800"/>
        </p:xfrm>
        <a:graphic>
          <a:graphicData uri="http://schemas.openxmlformats.org/drawingml/2006/table">
            <a:tbl>
              <a:tblPr/>
              <a:tblGrid>
                <a:gridCol w="1723281"/>
                <a:gridCol w="1697037"/>
                <a:gridCol w="1695450"/>
                <a:gridCol w="1697038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Kötelező norma: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Op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Tiltó norma: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Fp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Pp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Megengedő norma: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Op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Fp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Pp</a:t>
                      </a:r>
                      <a:endParaRPr kumimoji="0" lang="hu-H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hu-HU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ím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850106"/>
          </a:xfrm>
        </p:spPr>
        <p:txBody>
          <a:bodyPr/>
          <a:lstStyle/>
          <a:p>
            <a:pPr algn="ctr"/>
            <a:r>
              <a:rPr lang="hu-HU" dirty="0" err="1" smtClean="0"/>
              <a:t>Deontikus</a:t>
            </a:r>
            <a:r>
              <a:rPr lang="hu-HU" dirty="0" smtClean="0"/>
              <a:t> logikai négyzet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0036F2-D746-4B3B-ADCF-F396733116E0}" type="slidenum">
              <a:rPr lang="hu-HU" smtClean="0"/>
              <a:pPr>
                <a:defRPr/>
              </a:pPr>
              <a:t>152</a:t>
            </a:fld>
            <a:endParaRPr lang="hu-HU"/>
          </a:p>
        </p:txBody>
      </p:sp>
      <p:sp>
        <p:nvSpPr>
          <p:cNvPr id="307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hu-HU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857250" y="1428750"/>
          <a:ext cx="7286625" cy="4919663"/>
        </p:xfrm>
        <a:graphic>
          <a:graphicData uri="http://schemas.openxmlformats.org/presentationml/2006/ole">
            <p:oleObj spid="_x0000_s142338" r:id="rId3" imgW="1863725" imgH="125571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Cím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08912" cy="864096"/>
          </a:xfrm>
        </p:spPr>
        <p:txBody>
          <a:bodyPr/>
          <a:lstStyle/>
          <a:p>
            <a:pPr algn="ctr"/>
            <a:r>
              <a:rPr lang="hu-HU" dirty="0" err="1" smtClean="0"/>
              <a:t>Deontikus</a:t>
            </a:r>
            <a:r>
              <a:rPr lang="hu-HU" dirty="0" smtClean="0"/>
              <a:t> logikai négyzet</a:t>
            </a:r>
          </a:p>
        </p:txBody>
      </p:sp>
      <p:sp>
        <p:nvSpPr>
          <p:cNvPr id="156675" name="Tartalom helye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4840288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hu-HU" sz="2800" i="1" dirty="0" err="1" smtClean="0"/>
              <a:t>Op</a:t>
            </a:r>
            <a:r>
              <a:rPr lang="hu-HU" sz="2800" dirty="0" smtClean="0"/>
              <a:t> és </a:t>
            </a:r>
            <a:r>
              <a:rPr lang="hu-HU" sz="2800" i="1" dirty="0" smtClean="0"/>
              <a:t>O</a:t>
            </a:r>
            <a:r>
              <a:rPr lang="hu-HU" sz="2800" dirty="0" smtClean="0"/>
              <a:t>(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i="1" dirty="0" smtClean="0"/>
              <a:t>p</a:t>
            </a:r>
            <a:r>
              <a:rPr lang="hu-HU" sz="2800" dirty="0" smtClean="0"/>
              <a:t>) </a:t>
            </a:r>
            <a:r>
              <a:rPr lang="hu-HU" sz="28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kontrárius</a:t>
            </a:r>
            <a:r>
              <a:rPr lang="hu-HU" sz="2800" dirty="0" smtClean="0"/>
              <a:t> (ellentétes): nem lehetnek egyszerre érvényesek, de lehet mindkettő érvénytelen.</a:t>
            </a:r>
          </a:p>
          <a:p>
            <a:pPr eaLnBrk="1" hangingPunct="1"/>
            <a:r>
              <a:rPr lang="hu-HU" sz="2800" dirty="0" smtClean="0"/>
              <a:t>Átlósan </a:t>
            </a:r>
            <a:r>
              <a:rPr lang="hu-HU" sz="2800" i="1" dirty="0" err="1" smtClean="0"/>
              <a:t>Op</a:t>
            </a:r>
            <a:r>
              <a:rPr lang="hu-HU" sz="2800" dirty="0" smtClean="0"/>
              <a:t> és 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dirty="0" smtClean="0"/>
              <a:t>(</a:t>
            </a:r>
            <a:r>
              <a:rPr lang="hu-HU" sz="2800" i="1" dirty="0" err="1" smtClean="0"/>
              <a:t>Op</a:t>
            </a:r>
            <a:r>
              <a:rPr lang="hu-HU" sz="2800" dirty="0" smtClean="0"/>
              <a:t>), illetve </a:t>
            </a:r>
            <a:r>
              <a:rPr lang="hu-HU" sz="2800" i="1" dirty="0" smtClean="0"/>
              <a:t>O</a:t>
            </a:r>
            <a:r>
              <a:rPr lang="hu-HU" sz="2800" dirty="0" smtClean="0"/>
              <a:t>(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i="1" dirty="0" smtClean="0"/>
              <a:t>p</a:t>
            </a:r>
            <a:r>
              <a:rPr lang="hu-HU" sz="2800" dirty="0" smtClean="0"/>
              <a:t>) és 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i="1" dirty="0" smtClean="0"/>
              <a:t>O</a:t>
            </a:r>
            <a:r>
              <a:rPr lang="hu-HU" sz="2800" dirty="0" smtClean="0"/>
              <a:t>(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i="1" dirty="0" smtClean="0"/>
              <a:t>p</a:t>
            </a:r>
            <a:r>
              <a:rPr lang="hu-HU" sz="2800" dirty="0" smtClean="0"/>
              <a:t>) </a:t>
            </a:r>
            <a:r>
              <a:rPr lang="hu-HU" sz="28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kontradiktórius</a:t>
            </a:r>
            <a:r>
              <a:rPr lang="hu-HU" sz="2800" dirty="0" smtClean="0"/>
              <a:t> (ellenmondó): ha egyik érvényes, a másik érvénytelen, és fordítva.</a:t>
            </a:r>
          </a:p>
          <a:p>
            <a:pPr eaLnBrk="1" hangingPunct="1"/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i="1" dirty="0" smtClean="0"/>
              <a:t>O</a:t>
            </a:r>
            <a:r>
              <a:rPr lang="hu-HU" sz="2800" dirty="0" smtClean="0"/>
              <a:t>(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i="1" dirty="0" smtClean="0"/>
              <a:t>p</a:t>
            </a:r>
            <a:r>
              <a:rPr lang="hu-HU" sz="2800" dirty="0" smtClean="0"/>
              <a:t>) és 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dirty="0" smtClean="0"/>
              <a:t>(</a:t>
            </a:r>
            <a:r>
              <a:rPr lang="hu-HU" sz="2800" i="1" dirty="0" err="1" smtClean="0"/>
              <a:t>Op</a:t>
            </a:r>
            <a:r>
              <a:rPr lang="hu-HU" sz="2800" dirty="0" smtClean="0"/>
              <a:t>) </a:t>
            </a:r>
            <a:r>
              <a:rPr lang="hu-HU" sz="28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szubkontrárius</a:t>
            </a:r>
            <a:r>
              <a:rPr lang="hu-HU" sz="2800" dirty="0" smtClean="0"/>
              <a:t> (alárendelten ellentétes): lehetnek egyszerre érvényesek, de nem lehet mindkettő érvénytelen.</a:t>
            </a:r>
          </a:p>
          <a:p>
            <a:pPr eaLnBrk="1" hangingPunct="1"/>
            <a:r>
              <a:rPr lang="hu-HU" sz="2800" i="1" dirty="0" err="1" smtClean="0"/>
              <a:t>Op</a:t>
            </a:r>
            <a:r>
              <a:rPr lang="hu-HU" sz="2800" dirty="0" err="1" smtClean="0"/>
              <a:t>-nek</a:t>
            </a:r>
            <a:r>
              <a:rPr lang="hu-HU" sz="2800" dirty="0" smtClean="0"/>
              <a:t> 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i="1" dirty="0" smtClean="0"/>
              <a:t>O</a:t>
            </a:r>
            <a:r>
              <a:rPr lang="hu-HU" sz="2800" dirty="0" smtClean="0"/>
              <a:t>(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i="1" dirty="0" smtClean="0"/>
              <a:t>p</a:t>
            </a:r>
            <a:r>
              <a:rPr lang="hu-HU" sz="2800" dirty="0" smtClean="0"/>
              <a:t>), illetve </a:t>
            </a:r>
            <a:r>
              <a:rPr lang="hu-HU" sz="2800" i="1" dirty="0" smtClean="0"/>
              <a:t>O</a:t>
            </a:r>
            <a:r>
              <a:rPr lang="hu-HU" sz="2800" dirty="0" smtClean="0"/>
              <a:t>(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i="1" dirty="0" smtClean="0"/>
              <a:t>p</a:t>
            </a:r>
            <a:r>
              <a:rPr lang="hu-HU" sz="2800" dirty="0" smtClean="0"/>
              <a:t>)</a:t>
            </a:r>
            <a:r>
              <a:rPr lang="hu-HU" sz="2800" dirty="0" err="1" smtClean="0"/>
              <a:t>-nek</a:t>
            </a:r>
            <a:r>
              <a:rPr lang="hu-HU" sz="2800" dirty="0" smtClean="0"/>
              <a:t> 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dirty="0" smtClean="0"/>
              <a:t>(</a:t>
            </a:r>
            <a:r>
              <a:rPr lang="hu-HU" sz="2800" i="1" dirty="0" err="1" smtClean="0"/>
              <a:t>Op</a:t>
            </a:r>
            <a:r>
              <a:rPr lang="hu-HU" sz="2800" dirty="0" smtClean="0"/>
              <a:t>) </a:t>
            </a:r>
            <a:r>
              <a:rPr lang="hu-HU" sz="28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alárendeltje</a:t>
            </a:r>
            <a:r>
              <a:rPr lang="hu-HU" sz="2800" dirty="0" smtClean="0"/>
              <a:t>:  </a:t>
            </a:r>
            <a:r>
              <a:rPr lang="hu-HU" sz="2800" i="1" dirty="0" err="1" smtClean="0"/>
              <a:t>Op</a:t>
            </a:r>
            <a:r>
              <a:rPr lang="hu-HU" sz="2800" dirty="0" smtClean="0"/>
              <a:t> érvényességéből következik a 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i="1" dirty="0" smtClean="0"/>
              <a:t>O</a:t>
            </a:r>
            <a:r>
              <a:rPr lang="hu-HU" sz="2800" dirty="0" smtClean="0"/>
              <a:t>(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i="1" dirty="0" smtClean="0"/>
              <a:t>p</a:t>
            </a:r>
            <a:r>
              <a:rPr lang="hu-HU" sz="2800" dirty="0" smtClean="0"/>
              <a:t>), </a:t>
            </a:r>
          </a:p>
          <a:p>
            <a:pPr eaLnBrk="1" hangingPunct="1">
              <a:buNone/>
            </a:pPr>
            <a:r>
              <a:rPr lang="hu-HU" sz="2800" i="1" dirty="0" smtClean="0"/>
              <a:t>	O</a:t>
            </a:r>
            <a:r>
              <a:rPr lang="hu-HU" sz="2800" dirty="0" smtClean="0"/>
              <a:t>(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i="1" dirty="0" smtClean="0"/>
              <a:t>p</a:t>
            </a:r>
            <a:r>
              <a:rPr lang="hu-HU" sz="2800" dirty="0" smtClean="0"/>
              <a:t>) érvényességéből pedig </a:t>
            </a:r>
            <a:r>
              <a:rPr lang="hu-HU" sz="2800" dirty="0" smtClean="0">
                <a:sym typeface="Symbol" pitchFamily="18" charset="2"/>
              </a:rPr>
              <a:t></a:t>
            </a:r>
            <a:r>
              <a:rPr lang="hu-HU" sz="2800" dirty="0" smtClean="0"/>
              <a:t>(</a:t>
            </a:r>
            <a:r>
              <a:rPr lang="hu-HU" sz="2800" i="1" dirty="0" err="1" smtClean="0"/>
              <a:t>Op</a:t>
            </a:r>
            <a:r>
              <a:rPr lang="hu-HU" sz="2800" dirty="0" smtClean="0"/>
              <a:t>) érvényessége, </a:t>
            </a:r>
          </a:p>
          <a:p>
            <a:pPr eaLnBrk="1" hangingPunct="1">
              <a:buNone/>
            </a:pPr>
            <a:r>
              <a:rPr lang="hu-HU" sz="2800" dirty="0" smtClean="0"/>
              <a:t>	de fordítva már nem.</a:t>
            </a:r>
          </a:p>
          <a:p>
            <a:pPr eaLnBrk="1" hangingPunct="1">
              <a:buFont typeface="Arial" pitchFamily="34" charset="0"/>
              <a:buNone/>
            </a:pPr>
            <a:endParaRPr lang="hu-HU" sz="24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0C698-85B2-41D0-9AB1-F056A08122A3}" type="slidenum">
              <a:rPr lang="hu-HU" smtClean="0"/>
              <a:pPr>
                <a:defRPr/>
              </a:pPr>
              <a:t>153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ím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4605088" cy="720080"/>
          </a:xfrm>
        </p:spPr>
        <p:txBody>
          <a:bodyPr/>
          <a:lstStyle/>
          <a:p>
            <a:pPr algn="l" eaLnBrk="1" hangingPunct="1"/>
            <a:r>
              <a:rPr lang="hu-HU" sz="3600" dirty="0" smtClean="0"/>
              <a:t>További kérdések…</a:t>
            </a:r>
          </a:p>
        </p:txBody>
      </p:sp>
      <p:sp>
        <p:nvSpPr>
          <p:cNvPr id="4100" name="Tartalom helye 2"/>
          <p:cNvSpPr>
            <a:spLocks noGrp="1"/>
          </p:cNvSpPr>
          <p:nvPr>
            <p:ph idx="1"/>
          </p:nvPr>
        </p:nvSpPr>
        <p:spPr>
          <a:xfrm>
            <a:off x="457200" y="928688"/>
            <a:ext cx="4757738" cy="5643562"/>
          </a:xfrm>
        </p:spPr>
        <p:txBody>
          <a:bodyPr/>
          <a:lstStyle/>
          <a:p>
            <a:pPr eaLnBrk="1" hangingPunct="1"/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Kifejezett megengedés </a:t>
            </a:r>
            <a:r>
              <a:rPr lang="hu-HU" sz="2400" dirty="0" smtClean="0"/>
              <a:t>=/≠ </a:t>
            </a:r>
            <a:r>
              <a:rPr lang="hu-H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normahiány</a:t>
            </a:r>
            <a:r>
              <a:rPr lang="hu-HU" sz="2400" dirty="0" smtClean="0"/>
              <a:t>?</a:t>
            </a:r>
          </a:p>
          <a:p>
            <a:pPr eaLnBrk="1" hangingPunct="1"/>
            <a:r>
              <a:rPr lang="hu-HU" sz="2400" dirty="0" smtClean="0">
                <a:solidFill>
                  <a:srgbClr val="00B050"/>
                </a:solidFill>
              </a:rPr>
              <a:t>Normahiány</a:t>
            </a:r>
            <a:r>
              <a:rPr lang="hu-HU" sz="2400" dirty="0" smtClean="0"/>
              <a:t> (ami egy </a:t>
            </a:r>
            <a:r>
              <a:rPr lang="hu-HU" sz="2400" i="1" dirty="0" smtClean="0"/>
              <a:t>normatív kijelentés</a:t>
            </a:r>
            <a:r>
              <a:rPr lang="hu-HU" sz="2400" dirty="0" smtClean="0"/>
              <a:t>: „</a:t>
            </a:r>
            <a:r>
              <a:rPr lang="hu-HU" sz="2400" i="1" dirty="0" smtClean="0"/>
              <a:t>nincs norma</a:t>
            </a:r>
            <a:r>
              <a:rPr lang="hu-HU" sz="2400" dirty="0" smtClean="0"/>
              <a:t>”) =/≠ </a:t>
            </a:r>
            <a:r>
              <a:rPr lang="hu-HU" sz="2400" dirty="0" smtClean="0">
                <a:solidFill>
                  <a:srgbClr val="00B050"/>
                </a:solidFill>
              </a:rPr>
              <a:t>joghézag</a:t>
            </a:r>
            <a:r>
              <a:rPr lang="hu-HU" sz="2400" dirty="0" smtClean="0"/>
              <a:t> (ami egy </a:t>
            </a:r>
            <a:r>
              <a:rPr lang="hu-HU" sz="2400" i="1" dirty="0" smtClean="0"/>
              <a:t>értékelés</a:t>
            </a:r>
            <a:r>
              <a:rPr lang="hu-HU" sz="2400" dirty="0" smtClean="0"/>
              <a:t>: „</a:t>
            </a:r>
            <a:r>
              <a:rPr lang="hu-HU" sz="2400" i="1" dirty="0" smtClean="0"/>
              <a:t>kellene, hogy legyen norma</a:t>
            </a:r>
            <a:r>
              <a:rPr lang="hu-HU" sz="2400" dirty="0" smtClean="0"/>
              <a:t>”).</a:t>
            </a:r>
          </a:p>
          <a:p>
            <a:pPr eaLnBrk="1" hangingPunct="1"/>
            <a:r>
              <a:rPr lang="hu-HU" sz="2400" dirty="0" smtClean="0"/>
              <a:t>Kiegészítő pontok a logikai négyzetben:</a:t>
            </a:r>
          </a:p>
          <a:p>
            <a:pPr lvl="1" eaLnBrk="1" hangingPunct="1"/>
            <a:r>
              <a:rPr lang="hu-HU" sz="2400" b="1" dirty="0" smtClean="0">
                <a:solidFill>
                  <a:srgbClr val="FF0000"/>
                </a:solidFill>
              </a:rPr>
              <a:t>Y</a:t>
            </a:r>
            <a:r>
              <a:rPr lang="hu-HU" sz="2400" dirty="0" smtClean="0"/>
              <a:t> : a jog sem az </a:t>
            </a:r>
            <a:r>
              <a:rPr lang="hu-HU" sz="2400" i="1" dirty="0" smtClean="0"/>
              <a:t>A</a:t>
            </a:r>
            <a:r>
              <a:rPr lang="hu-HU" sz="2400" dirty="0" smtClean="0"/>
              <a:t> szabályt, sem </a:t>
            </a:r>
            <a:r>
              <a:rPr lang="hu-HU" sz="2400" i="1" dirty="0" smtClean="0"/>
              <a:t>A</a:t>
            </a:r>
            <a:r>
              <a:rPr lang="hu-HU" sz="2400" dirty="0" smtClean="0"/>
              <a:t> szabály negációját nem erősíti meg (</a:t>
            </a:r>
            <a:r>
              <a:rPr lang="hu-HU" sz="2400" i="1" dirty="0" smtClean="0">
                <a:solidFill>
                  <a:srgbClr val="00B050"/>
                </a:solidFill>
              </a:rPr>
              <a:t>joghézag</a:t>
            </a:r>
            <a:r>
              <a:rPr lang="hu-HU" sz="2400" dirty="0" smtClean="0"/>
              <a:t>)</a:t>
            </a:r>
          </a:p>
          <a:p>
            <a:pPr lvl="1" eaLnBrk="1" hangingPunct="1"/>
            <a:r>
              <a:rPr lang="hu-HU" sz="2400" b="1" dirty="0" smtClean="0">
                <a:solidFill>
                  <a:srgbClr val="FF0000"/>
                </a:solidFill>
              </a:rPr>
              <a:t>U</a:t>
            </a:r>
            <a:r>
              <a:rPr lang="hu-HU" sz="2400" dirty="0" smtClean="0"/>
              <a:t> : amikor a jog egy szabályt és annak negációját is megerősíti (</a:t>
            </a:r>
            <a:r>
              <a:rPr lang="hu-HU" sz="2400" i="1" dirty="0" err="1" smtClean="0">
                <a:solidFill>
                  <a:schemeClr val="tx2">
                    <a:lumMod val="50000"/>
                  </a:schemeClr>
                </a:solidFill>
              </a:rPr>
              <a:t>normakollízió</a:t>
            </a:r>
            <a:r>
              <a:rPr lang="hu-HU" sz="2400" dirty="0" smtClean="0"/>
              <a:t>)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CA7894-E1A7-44CA-A33A-39094842E58A}" type="slidenum">
              <a:rPr lang="hu-HU" smtClean="0"/>
              <a:pPr>
                <a:defRPr/>
              </a:pPr>
              <a:t>154</a:t>
            </a:fld>
            <a:endParaRPr lang="hu-HU"/>
          </a:p>
        </p:txBody>
      </p:sp>
      <p:sp>
        <p:nvSpPr>
          <p:cNvPr id="410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hu-HU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5286375" y="253702"/>
          <a:ext cx="3286125" cy="6343650"/>
        </p:xfrm>
        <a:graphic>
          <a:graphicData uri="http://schemas.openxmlformats.org/presentationml/2006/ole">
            <p:oleObj spid="_x0000_s143362" r:id="rId3" imgW="1368425" imgH="2641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Nem kétértékű logika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155</a:t>
            </a:fld>
            <a:endParaRPr lang="hu-HU"/>
          </a:p>
        </p:txBody>
      </p:sp>
      <p:pic>
        <p:nvPicPr>
          <p:cNvPr id="6" name="Kép 5" descr="f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9967" y="1582456"/>
            <a:ext cx="4786329" cy="4150800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Az előzmény</a:t>
            </a:r>
            <a:endParaRPr lang="hu-HU" dirty="0"/>
          </a:p>
        </p:txBody>
      </p:sp>
      <p:pic>
        <p:nvPicPr>
          <p:cNvPr id="5" name="Tartalom helye 4" descr="tengeri csat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9350" y="2276872"/>
            <a:ext cx="4762500" cy="3133725"/>
          </a:xfrm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156</a:t>
            </a:fld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1043608" y="1412776"/>
            <a:ext cx="5043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dirty="0" smtClean="0">
                <a:latin typeface="+mn-lt"/>
              </a:rPr>
              <a:t>„Holnap lesz tengeri csata…”</a:t>
            </a:r>
            <a:endParaRPr lang="hu-HU" sz="3200" dirty="0">
              <a:latin typeface="+mn-lt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2282568" y="5733256"/>
            <a:ext cx="5025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3200" b="1" dirty="0" smtClean="0">
                <a:latin typeface="+mn-lt"/>
                <a:sym typeface="Wingdings" pitchFamily="2" charset="2"/>
              </a:rPr>
              <a:t></a:t>
            </a:r>
            <a:r>
              <a:rPr lang="hu-HU" sz="3200" b="1" i="1" dirty="0" smtClean="0">
                <a:latin typeface="+mn-lt"/>
              </a:rPr>
              <a:t>p</a:t>
            </a:r>
            <a:r>
              <a:rPr lang="hu-HU" sz="3200" b="1" dirty="0" smtClean="0">
                <a:latin typeface="+mn-lt"/>
              </a:rPr>
              <a:t>  </a:t>
            </a:r>
            <a:r>
              <a:rPr lang="hu-HU" sz="3200" b="1" dirty="0" smtClean="0">
                <a:latin typeface="+mn-lt"/>
                <a:sym typeface="Symbol"/>
              </a:rPr>
              <a:t> </a:t>
            </a:r>
            <a:r>
              <a:rPr lang="hu-HU" sz="3200" b="1" dirty="0" smtClean="0">
                <a:latin typeface="+mn-lt"/>
                <a:sym typeface="Symbol" pitchFamily="18" charset="2"/>
              </a:rPr>
              <a:t></a:t>
            </a:r>
            <a:r>
              <a:rPr lang="hu-HU" sz="3200" b="1" i="1" dirty="0" err="1" smtClean="0">
                <a:latin typeface="+mn-lt"/>
              </a:rPr>
              <a:t>p</a:t>
            </a:r>
            <a:r>
              <a:rPr lang="hu-HU" sz="3200" b="1" i="1" dirty="0" smtClean="0">
                <a:latin typeface="+mn-lt"/>
              </a:rPr>
              <a:t> </a:t>
            </a:r>
            <a:r>
              <a:rPr lang="hu-HU" sz="3200" b="1" dirty="0" smtClean="0">
                <a:latin typeface="+mn-lt"/>
              </a:rPr>
              <a:t> </a:t>
            </a:r>
            <a:r>
              <a:rPr lang="hu-HU" sz="3200" b="1" dirty="0" smtClean="0">
                <a:latin typeface="+mn-lt"/>
                <a:sym typeface="Symbol"/>
              </a:rPr>
              <a:t> </a:t>
            </a:r>
            <a:r>
              <a:rPr lang="hu-HU" sz="3200" b="1" dirty="0" smtClean="0">
                <a:latin typeface="+mn-lt"/>
                <a:sym typeface="Symbol" pitchFamily="18" charset="2"/>
              </a:rPr>
              <a:t></a:t>
            </a:r>
            <a:r>
              <a:rPr lang="hu-HU" sz="3200" b="1" dirty="0" smtClean="0">
                <a:latin typeface="+mn-lt"/>
              </a:rPr>
              <a:t>(</a:t>
            </a:r>
            <a:r>
              <a:rPr lang="hu-HU" sz="3200" b="1" dirty="0" smtClean="0">
                <a:latin typeface="+mn-lt"/>
                <a:sym typeface="Symbol" pitchFamily="18" charset="2"/>
              </a:rPr>
              <a:t></a:t>
            </a:r>
            <a:r>
              <a:rPr lang="hu-HU" sz="3200" b="1" i="1" dirty="0" err="1" smtClean="0">
                <a:latin typeface="+mn-lt"/>
              </a:rPr>
              <a:t>p</a:t>
            </a:r>
            <a:r>
              <a:rPr lang="hu-HU" sz="3200" b="1" dirty="0" smtClean="0">
                <a:latin typeface="+mn-lt"/>
              </a:rPr>
              <a:t>) </a:t>
            </a:r>
            <a:r>
              <a:rPr lang="hu-HU" sz="3200" b="1" dirty="0" smtClean="0">
                <a:latin typeface="+mn-lt"/>
                <a:sym typeface="Symbol"/>
              </a:rPr>
              <a:t> </a:t>
            </a:r>
            <a:r>
              <a:rPr lang="hu-HU" sz="3200" b="1" dirty="0" smtClean="0">
                <a:latin typeface="+mn-lt"/>
                <a:sym typeface="Wingdings" pitchFamily="2" charset="2"/>
              </a:rPr>
              <a:t></a:t>
            </a:r>
            <a:r>
              <a:rPr lang="hu-HU" sz="3200" b="1" dirty="0" smtClean="0">
                <a:latin typeface="+mn-lt"/>
              </a:rPr>
              <a:t>(</a:t>
            </a:r>
            <a:r>
              <a:rPr lang="hu-HU" sz="3200" b="1" dirty="0" smtClean="0">
                <a:latin typeface="+mn-lt"/>
                <a:sym typeface="Symbol" pitchFamily="18" charset="2"/>
              </a:rPr>
              <a:t></a:t>
            </a:r>
            <a:r>
              <a:rPr lang="hu-HU" sz="3200" b="1" i="1" dirty="0" err="1" smtClean="0">
                <a:latin typeface="+mn-lt"/>
              </a:rPr>
              <a:t>p</a:t>
            </a:r>
            <a:r>
              <a:rPr lang="hu-HU" sz="3200" b="1" dirty="0" smtClean="0">
                <a:latin typeface="+mn-lt"/>
              </a:rPr>
              <a:t>)</a:t>
            </a:r>
            <a:endParaRPr lang="hu-HU" sz="3200" b="1" dirty="0">
              <a:latin typeface="+mn-lt"/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3568" y="266372"/>
            <a:ext cx="8003232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különbség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90872" y="1172648"/>
            <a:ext cx="8229600" cy="5136672"/>
          </a:xfrm>
        </p:spPr>
        <p:txBody>
          <a:bodyPr>
            <a:normAutofit/>
          </a:bodyPr>
          <a:lstStyle/>
          <a:p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Klasszikus logika </a:t>
            </a:r>
            <a:r>
              <a:rPr lang="hu-HU" sz="2800" dirty="0" smtClean="0"/>
              <a:t>alapértékei: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hamis</a:t>
            </a:r>
            <a:r>
              <a:rPr lang="hu-HU" sz="2800" b="1" dirty="0" smtClean="0"/>
              <a:t> </a:t>
            </a:r>
            <a:r>
              <a:rPr lang="hu-HU" sz="2800" dirty="0" smtClean="0"/>
              <a:t>– </a:t>
            </a:r>
            <a:r>
              <a:rPr lang="hu-HU" sz="2800" b="1" dirty="0" smtClean="0">
                <a:solidFill>
                  <a:srgbClr val="FF0000"/>
                </a:solidFill>
              </a:rPr>
              <a:t>igaz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Symbol"/>
              </a:rPr>
              <a:t>Modális logika</a:t>
            </a:r>
            <a:r>
              <a:rPr lang="hu-HU" sz="2800" dirty="0" smtClean="0">
                <a:sym typeface="Symbol"/>
              </a:rPr>
              <a:t>: a hamis/igaz értékeket megőrzi, ám </a:t>
            </a:r>
            <a:r>
              <a:rPr lang="hu-HU" sz="2800" i="1" dirty="0" err="1" smtClean="0">
                <a:solidFill>
                  <a:srgbClr val="00B050"/>
                </a:solidFill>
                <a:sym typeface="Symbol"/>
              </a:rPr>
              <a:t>modalizálja</a:t>
            </a:r>
            <a:r>
              <a:rPr lang="hu-HU" sz="2800" dirty="0" smtClean="0">
                <a:sym typeface="Symbol"/>
              </a:rPr>
              <a:t>: szükségszerűen/esetlegesen hamis/igaz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Symbol"/>
              </a:rPr>
              <a:t>Többértékű logika</a:t>
            </a:r>
            <a:r>
              <a:rPr lang="hu-HU" sz="2800" dirty="0" smtClean="0">
                <a:sym typeface="Symbol"/>
              </a:rPr>
              <a:t>:</a:t>
            </a:r>
          </a:p>
          <a:p>
            <a:pPr marL="1371600" lvl="2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hu-HU" sz="2800" dirty="0" smtClean="0">
                <a:solidFill>
                  <a:srgbClr val="00B050"/>
                </a:solidFill>
                <a:sym typeface="Symbol"/>
              </a:rPr>
              <a:t>Elutasítja</a:t>
            </a:r>
            <a:r>
              <a:rPr lang="hu-HU" sz="2800" dirty="0" smtClean="0">
                <a:sym typeface="Symbol"/>
              </a:rPr>
              <a:t> a modális logikát: </a:t>
            </a:r>
          </a:p>
          <a:p>
            <a:pPr marL="1371600" lvl="2" indent="-45720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2800" dirty="0" smtClean="0">
                <a:sym typeface="Symbol"/>
              </a:rPr>
              <a:t>	nincs „</a:t>
            </a:r>
            <a:r>
              <a:rPr lang="hu-HU" sz="2800" dirty="0" err="1" smtClean="0">
                <a:sym typeface="Symbol"/>
              </a:rPr>
              <a:t>szuperhamis</a:t>
            </a:r>
            <a:r>
              <a:rPr lang="hu-HU" sz="2800" dirty="0" smtClean="0">
                <a:sym typeface="Symbol"/>
              </a:rPr>
              <a:t>”, </a:t>
            </a:r>
            <a:r>
              <a:rPr lang="hu-HU" sz="2800" dirty="0" err="1" smtClean="0">
                <a:sym typeface="Symbol"/>
              </a:rPr>
              <a:t>nincs</a:t>
            </a:r>
            <a:r>
              <a:rPr lang="hu-HU" sz="2800" dirty="0" smtClean="0">
                <a:sym typeface="Symbol"/>
              </a:rPr>
              <a:t> „</a:t>
            </a:r>
            <a:r>
              <a:rPr lang="hu-HU" sz="2800" dirty="0" err="1" smtClean="0">
                <a:sym typeface="Symbol"/>
              </a:rPr>
              <a:t>szuperigaz</a:t>
            </a:r>
            <a:r>
              <a:rPr lang="hu-HU" sz="2800" dirty="0" smtClean="0">
                <a:sym typeface="Symbol"/>
              </a:rPr>
              <a:t>”</a:t>
            </a:r>
          </a:p>
          <a:p>
            <a:pPr marL="1371600" lvl="2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hu-HU" sz="2800" dirty="0" smtClean="0">
                <a:sym typeface="Symbol"/>
              </a:rPr>
              <a:t>A hamis/igaz értékek </a:t>
            </a:r>
            <a:r>
              <a:rPr lang="hu-HU" sz="2800" i="1" dirty="0" smtClean="0">
                <a:sym typeface="Symbol"/>
              </a:rPr>
              <a:t>között</a:t>
            </a:r>
            <a:r>
              <a:rPr lang="hu-HU" sz="2800" dirty="0" smtClean="0">
                <a:sym typeface="Symbol"/>
              </a:rPr>
              <a:t> </a:t>
            </a:r>
            <a:r>
              <a:rPr lang="hu-HU" sz="2800" dirty="0" smtClean="0">
                <a:solidFill>
                  <a:srgbClr val="00B050"/>
                </a:solidFill>
                <a:sym typeface="Symbol"/>
              </a:rPr>
              <a:t>további értékek</a:t>
            </a:r>
          </a:p>
          <a:p>
            <a:pPr algn="ctr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rgbClr val="0000FF"/>
                </a:solidFill>
                <a:sym typeface="Symbol" pitchFamily="18" charset="2"/>
              </a:rPr>
              <a:t>hamis = 0</a:t>
            </a:r>
            <a:r>
              <a:rPr lang="hu-HU" sz="2800" dirty="0" smtClean="0">
                <a:sym typeface="Symbol" pitchFamily="18" charset="2"/>
              </a:rPr>
              <a:t>					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igaz = 1 </a:t>
            </a:r>
            <a:r>
              <a:rPr lang="hu-HU" sz="2800" dirty="0" smtClean="0">
                <a:sym typeface="Wingdings" pitchFamily="2" charset="2"/>
              </a:rPr>
              <a:t/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dirty="0" smtClean="0">
                <a:sym typeface="Wingdings"/>
              </a:rPr>
              <a:t></a:t>
            </a:r>
            <a:r>
              <a:rPr lang="hu-HU" sz="2800" dirty="0" smtClean="0">
                <a:sym typeface="Symbol"/>
              </a:rPr>
              <a:t> </a:t>
            </a:r>
            <a:r>
              <a:rPr lang="hu-HU" sz="2800" b="1" dirty="0" smtClean="0">
                <a:sym typeface="Symbol"/>
              </a:rPr>
              <a:t>többértékű logikai rendszerek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endParaRPr lang="hu-HU" sz="2400" dirty="0" smtClean="0">
              <a:sym typeface="Symbol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157</a:t>
            </a:fld>
            <a:endParaRPr lang="hu-HU"/>
          </a:p>
        </p:txBody>
      </p:sp>
      <p:pic>
        <p:nvPicPr>
          <p:cNvPr id="176129" name="Picture 1" descr="C:\Users\su\Pictures\spectr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907736"/>
            <a:ext cx="3672407" cy="393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Többértékű logika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52088"/>
          </a:xfrm>
        </p:spPr>
        <p:txBody>
          <a:bodyPr>
            <a:normAutofit/>
          </a:bodyPr>
          <a:lstStyle/>
          <a:p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Alaptétel </a:t>
            </a:r>
            <a:r>
              <a:rPr lang="hu-HU" sz="2800" b="1" dirty="0" smtClean="0">
                <a:sym typeface="Symbol"/>
              </a:rPr>
              <a:t>: </a:t>
            </a:r>
            <a:r>
              <a:rPr lang="hu-HU" sz="2800" b="1" cap="all" dirty="0" smtClean="0">
                <a:solidFill>
                  <a:srgbClr val="FF0000"/>
                </a:solidFill>
                <a:sym typeface="Symbol"/>
              </a:rPr>
              <a:t>lehetséges</a:t>
            </a:r>
            <a:r>
              <a:rPr lang="hu-HU" sz="2800" b="1" dirty="0" smtClean="0">
                <a:sym typeface="Symbol"/>
              </a:rPr>
              <a:t> 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Symbol"/>
              </a:rPr>
              <a:t>harmadik érték</a:t>
            </a:r>
          </a:p>
          <a:p>
            <a:r>
              <a:rPr lang="hu-HU" sz="2800" b="1" dirty="0" smtClean="0">
                <a:sym typeface="Symbol"/>
              </a:rPr>
              <a:t>Igazságértékek</a:t>
            </a:r>
            <a:r>
              <a:rPr lang="hu-HU" sz="2800" dirty="0" smtClean="0">
                <a:sym typeface="Symbol"/>
              </a:rPr>
              <a:t> </a:t>
            </a:r>
            <a:r>
              <a:rPr lang="hu-HU" sz="2800" dirty="0" smtClean="0">
                <a:sym typeface="Wingdings" pitchFamily="2" charset="2"/>
              </a:rPr>
              <a:t> 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itchFamily="2" charset="2"/>
              </a:rPr>
              <a:t>determinációs értékek</a:t>
            </a:r>
          </a:p>
          <a:p>
            <a:pPr marL="411480" lvl="1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hu-HU" sz="2800" b="1" dirty="0" smtClean="0">
                <a:sym typeface="Symbol"/>
              </a:rPr>
              <a:t>Megőrzi a kétértékű logika minden törvényét</a:t>
            </a:r>
            <a:r>
              <a:rPr lang="hu-HU" sz="2800" dirty="0" smtClean="0">
                <a:sym typeface="Symbol"/>
              </a:rPr>
              <a:t>,    de ez fordítva már nem áll.</a:t>
            </a:r>
          </a:p>
          <a:p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Rendszerei </a:t>
            </a:r>
            <a:r>
              <a:rPr lang="hu-HU" sz="2800" b="1" dirty="0" smtClean="0">
                <a:sym typeface="Symbol"/>
              </a:rPr>
              <a:t>: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800" dirty="0" smtClean="0">
                <a:sym typeface="Symbol"/>
              </a:rPr>
              <a:t>J. </a:t>
            </a:r>
            <a:r>
              <a:rPr lang="hu-HU" sz="2800" dirty="0" err="1" smtClean="0">
                <a:sym typeface="Symbol"/>
              </a:rPr>
              <a:t>Łukasiewicz</a:t>
            </a:r>
            <a:r>
              <a:rPr lang="hu-HU" sz="2800" dirty="0" smtClean="0">
                <a:sym typeface="Symbol"/>
              </a:rPr>
              <a:t>, 1920</a:t>
            </a:r>
          </a:p>
          <a:p>
            <a:pPr lvl="1">
              <a:spcBef>
                <a:spcPts val="200"/>
              </a:spcBef>
              <a:buFont typeface="Courier New" pitchFamily="49" charset="0"/>
              <a:buChar char="o"/>
            </a:pPr>
            <a:r>
              <a:rPr lang="hu-HU" sz="2800" dirty="0" err="1" smtClean="0">
                <a:sym typeface="Symbol"/>
              </a:rPr>
              <a:t>Kleene</a:t>
            </a:r>
            <a:r>
              <a:rPr lang="hu-HU" sz="2800" dirty="0" smtClean="0">
                <a:sym typeface="Symbol"/>
              </a:rPr>
              <a:t>, 1938, 1952</a:t>
            </a:r>
          </a:p>
          <a:p>
            <a:pPr>
              <a:buFont typeface="Wingdings" pitchFamily="2" charset="2"/>
              <a:buChar char="§"/>
            </a:pPr>
            <a:r>
              <a:rPr lang="hu-HU" sz="2800" b="1" dirty="0" smtClean="0">
                <a:sym typeface="Symbol"/>
              </a:rPr>
              <a:t>Többértékű logikai rendszerek </a:t>
            </a:r>
            <a:r>
              <a:rPr lang="hu-HU" sz="2800" dirty="0" smtClean="0">
                <a:sym typeface="Symbol"/>
              </a:rPr>
              <a:t>is építhetőek, pl. </a:t>
            </a:r>
            <a:r>
              <a:rPr lang="hu-HU" sz="2800" b="1" dirty="0" smtClean="0">
                <a:sym typeface="Symbol"/>
              </a:rPr>
              <a:t>négyértékű logika</a:t>
            </a:r>
            <a:r>
              <a:rPr lang="hu-HU" sz="2800" dirty="0" smtClean="0">
                <a:sym typeface="Symbol"/>
              </a:rPr>
              <a:t>, amelynek egyik lehetséges kimunkálása a hamis/igaz értékek megduplázása a kétdimenziós idő (jelen/jövő) bevezetésével.</a:t>
            </a:r>
          </a:p>
          <a:p>
            <a:pPr>
              <a:buFont typeface="Arial" pitchFamily="34" charset="0"/>
              <a:buChar char="•"/>
            </a:pPr>
            <a:endParaRPr lang="hu-HU" sz="2400" dirty="0" smtClean="0">
              <a:sym typeface="Symbol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158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772400" cy="914400"/>
          </a:xfrm>
        </p:spPr>
        <p:txBody>
          <a:bodyPr/>
          <a:lstStyle/>
          <a:p>
            <a:pPr algn="ctr"/>
            <a:r>
              <a:rPr lang="hu-HU" dirty="0" smtClean="0"/>
              <a:t>J. </a:t>
            </a:r>
            <a:r>
              <a:rPr lang="hu-HU" dirty="0" err="1" smtClean="0"/>
              <a:t>Łukasiewicz</a:t>
            </a:r>
            <a:endParaRPr lang="hu-HU" baseline="-25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4400" y="1268760"/>
            <a:ext cx="7772400" cy="5040560"/>
          </a:xfrm>
        </p:spPr>
        <p:txBody>
          <a:bodyPr/>
          <a:lstStyle/>
          <a:p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Symbol"/>
              </a:rPr>
              <a:t>„Szabadulás az arisztotelészi logika </a:t>
            </a:r>
          </a:p>
          <a:p>
            <a:pPr>
              <a:buNone/>
            </a:pP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Symbol"/>
              </a:rPr>
              <a:t>	mentális kényszerzubbonyából…”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800" dirty="0" smtClean="0">
                <a:sym typeface="Symbol"/>
              </a:rPr>
              <a:t>Jan </a:t>
            </a:r>
            <a:r>
              <a:rPr lang="hu-HU" sz="2800" dirty="0" err="1" smtClean="0">
                <a:sym typeface="Symbol"/>
              </a:rPr>
              <a:t>Łukasiewicz</a:t>
            </a:r>
            <a:r>
              <a:rPr lang="hu-HU" sz="2800" dirty="0" smtClean="0">
                <a:sym typeface="Symbol"/>
              </a:rPr>
              <a:t>, 1920</a:t>
            </a:r>
          </a:p>
          <a:p>
            <a:pPr lvl="1">
              <a:spcBef>
                <a:spcPts val="200"/>
              </a:spcBef>
              <a:buFont typeface="Courier New" pitchFamily="49" charset="0"/>
              <a:buChar char="o"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háromértékű logika</a:t>
            </a:r>
          </a:p>
          <a:p>
            <a:pPr lvl="2">
              <a:spcBef>
                <a:spcPts val="0"/>
              </a:spcBef>
              <a:buFont typeface="Wingdings" pitchFamily="2" charset="2"/>
              <a:buChar char="ü"/>
            </a:pPr>
            <a:r>
              <a:rPr lang="hu-HU" sz="2800" dirty="0" smtClean="0">
                <a:sym typeface="Symbol"/>
              </a:rPr>
              <a:t> </a:t>
            </a:r>
            <a:r>
              <a:rPr lang="hu-HU" sz="2800" i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determinált</a:t>
            </a:r>
            <a:r>
              <a:rPr lang="hu-HU" sz="2800" dirty="0" smtClean="0">
                <a:sym typeface="Symbol"/>
              </a:rPr>
              <a:t> értékei: 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0</a:t>
            </a:r>
            <a:r>
              <a:rPr lang="hu-HU" sz="2800" dirty="0" smtClean="0">
                <a:sym typeface="Symbol"/>
              </a:rPr>
              <a:t>, 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1</a:t>
            </a:r>
            <a:br>
              <a:rPr lang="hu-HU" sz="2800" dirty="0" smtClean="0">
                <a:solidFill>
                  <a:srgbClr val="FF0000"/>
                </a:solidFill>
                <a:sym typeface="Symbol"/>
              </a:rPr>
            </a:br>
            <a:r>
              <a:rPr lang="hu-HU" sz="2800" dirty="0" smtClean="0">
                <a:sym typeface="Wingdings" pitchFamily="2" charset="2"/>
              </a:rPr>
              <a:t> </a:t>
            </a:r>
            <a:r>
              <a:rPr lang="hu-HU" sz="2800" b="1" i="1" dirty="0" smtClean="0">
                <a:solidFill>
                  <a:srgbClr val="FF0000"/>
                </a:solidFill>
                <a:sym typeface="Wingdings" pitchFamily="2" charset="2"/>
              </a:rPr>
              <a:t>N</a:t>
            </a:r>
            <a:r>
              <a:rPr lang="hu-HU" sz="2800" dirty="0" smtClean="0">
                <a:sym typeface="Wingdings" pitchFamily="2" charset="2"/>
              </a:rPr>
              <a:t> (</a:t>
            </a:r>
            <a:r>
              <a:rPr lang="hu-HU" sz="2800" dirty="0" err="1" smtClean="0">
                <a:sym typeface="Wingdings" pitchFamily="2" charset="2"/>
              </a:rPr>
              <a:t>notwending</a:t>
            </a:r>
            <a:r>
              <a:rPr lang="hu-HU" sz="2800" dirty="0" smtClean="0">
                <a:sym typeface="Wingdings" pitchFamily="2" charset="2"/>
              </a:rPr>
              <a:t>: szükségszerű)</a:t>
            </a:r>
            <a:endParaRPr lang="hu-HU" sz="2800" dirty="0" smtClean="0">
              <a:solidFill>
                <a:srgbClr val="FF0000"/>
              </a:solidFill>
              <a:sym typeface="Symbol"/>
            </a:endParaRPr>
          </a:p>
          <a:p>
            <a:pPr lvl="2">
              <a:spcBef>
                <a:spcPts val="0"/>
              </a:spcBef>
              <a:buFont typeface="Wingdings" pitchFamily="2" charset="2"/>
              <a:buChar char="ü"/>
            </a:pPr>
            <a:r>
              <a:rPr lang="hu-HU" sz="2800" dirty="0" smtClean="0">
                <a:sym typeface="Symbol"/>
              </a:rPr>
              <a:t> </a:t>
            </a:r>
            <a:r>
              <a:rPr lang="hu-HU" sz="2800" i="1" dirty="0" err="1" smtClean="0">
                <a:solidFill>
                  <a:srgbClr val="00B050"/>
                </a:solidFill>
                <a:sym typeface="Symbol"/>
              </a:rPr>
              <a:t>indeterminált</a:t>
            </a:r>
            <a:r>
              <a:rPr lang="hu-HU" sz="2800" dirty="0" smtClean="0">
                <a:sym typeface="Symbol"/>
              </a:rPr>
              <a:t>  </a:t>
            </a:r>
            <a:r>
              <a:rPr lang="hu-HU" sz="2800" i="1" dirty="0" smtClean="0">
                <a:sym typeface="Symbol"/>
              </a:rPr>
              <a:t>(</a:t>
            </a:r>
            <a:r>
              <a:rPr lang="hu-HU" sz="2800" i="1" dirty="0" smtClean="0">
                <a:solidFill>
                  <a:srgbClr val="00B050"/>
                </a:solidFill>
                <a:sym typeface="Symbol"/>
              </a:rPr>
              <a:t>neutrális</a:t>
            </a:r>
            <a:r>
              <a:rPr lang="hu-HU" sz="2800" i="1" dirty="0" smtClean="0">
                <a:sym typeface="Symbol"/>
              </a:rPr>
              <a:t>) </a:t>
            </a:r>
            <a:r>
              <a:rPr lang="hu-HU" sz="2800" dirty="0" smtClean="0">
                <a:sym typeface="Symbol"/>
              </a:rPr>
              <a:t>értéke: 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½</a:t>
            </a:r>
            <a:br>
              <a:rPr lang="hu-HU" sz="2800" dirty="0" smtClean="0">
                <a:solidFill>
                  <a:srgbClr val="FF0000"/>
                </a:solidFill>
                <a:sym typeface="Symbol"/>
              </a:rPr>
            </a:br>
            <a:r>
              <a:rPr lang="hu-HU" sz="2800" dirty="0" smtClean="0">
                <a:sym typeface="Wingdings" pitchFamily="2" charset="2"/>
              </a:rPr>
              <a:t> </a:t>
            </a:r>
            <a:r>
              <a:rPr lang="hu-HU" sz="2800" b="1" i="1" dirty="0" smtClean="0">
                <a:solidFill>
                  <a:srgbClr val="FF0000"/>
                </a:solidFill>
                <a:sym typeface="Wingdings" pitchFamily="2" charset="2"/>
              </a:rPr>
              <a:t>M</a:t>
            </a:r>
            <a:r>
              <a:rPr lang="hu-HU" sz="2800" dirty="0" smtClean="0">
                <a:sym typeface="Wingdings" pitchFamily="2" charset="2"/>
              </a:rPr>
              <a:t> (</a:t>
            </a:r>
            <a:r>
              <a:rPr lang="hu-HU" sz="2800" dirty="0" err="1" smtClean="0">
                <a:sym typeface="Wingdings" pitchFamily="2" charset="2"/>
              </a:rPr>
              <a:t>möglich</a:t>
            </a:r>
            <a:r>
              <a:rPr lang="hu-HU" sz="2800" dirty="0" smtClean="0">
                <a:sym typeface="Wingdings" pitchFamily="2" charset="2"/>
              </a:rPr>
              <a:t>: lehetséges)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/>
            </a:r>
            <a:br>
              <a:rPr lang="hu-HU" sz="2800" dirty="0" smtClean="0">
                <a:solidFill>
                  <a:srgbClr val="FF0000"/>
                </a:solidFill>
                <a:sym typeface="Symbol"/>
              </a:rPr>
            </a:br>
            <a:r>
              <a:rPr lang="hu-HU" sz="2800" b="1" dirty="0" smtClean="0">
                <a:solidFill>
                  <a:srgbClr val="00B050"/>
                </a:solidFill>
                <a:sym typeface="Symbol"/>
              </a:rPr>
              <a:t>lehetséges</a:t>
            </a:r>
            <a:r>
              <a:rPr lang="hu-HU" sz="2800" dirty="0" smtClean="0">
                <a:sym typeface="Symbol"/>
              </a:rPr>
              <a:t> = a „harmadik érték”</a:t>
            </a:r>
            <a:endParaRPr lang="hu-HU" sz="2800" i="1" dirty="0" smtClean="0">
              <a:sym typeface="Symbol"/>
            </a:endParaRPr>
          </a:p>
          <a:p>
            <a:pPr lvl="1">
              <a:spcBef>
                <a:spcPts val="200"/>
              </a:spcBef>
              <a:buFont typeface="Courier New" pitchFamily="49" charset="0"/>
              <a:buChar char="o"/>
            </a:pPr>
            <a:r>
              <a:rPr lang="hu-HU" sz="2800" dirty="0" smtClean="0">
                <a:sym typeface="Symbol"/>
              </a:rPr>
              <a:t>Igazságértékek </a:t>
            </a:r>
            <a:r>
              <a:rPr lang="hu-HU" sz="2800" dirty="0" smtClean="0">
                <a:sym typeface="Wingdings" pitchFamily="2" charset="2"/>
              </a:rPr>
              <a:t> </a:t>
            </a:r>
            <a:r>
              <a:rPr lang="hu-HU" sz="2800" b="1" dirty="0" smtClean="0">
                <a:sym typeface="Wingdings" pitchFamily="2" charset="2"/>
              </a:rPr>
              <a:t>determinációs értékek</a:t>
            </a:r>
            <a:endParaRPr lang="hu-HU" sz="2800" dirty="0" smtClean="0">
              <a:sym typeface="Symbol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159</a:t>
            </a:fld>
            <a:endParaRPr lang="hu-H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hu-HU" smtClean="0"/>
              <a:t>2.2. Arisztotelész</a:t>
            </a:r>
          </a:p>
        </p:txBody>
      </p:sp>
      <p:sp>
        <p:nvSpPr>
          <p:cNvPr id="18434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 err="1" smtClean="0">
                <a:solidFill>
                  <a:srgbClr val="00B0F0"/>
                </a:solidFill>
              </a:rPr>
              <a:t>Organon</a:t>
            </a:r>
            <a:r>
              <a:rPr lang="hu-HU" dirty="0" smtClean="0"/>
              <a:t> (= eszköz, szerszám)</a:t>
            </a:r>
          </a:p>
          <a:p>
            <a:pPr marL="968375" lvl="1" indent="-514350">
              <a:buFont typeface="Consolas" pitchFamily="49" charset="0"/>
              <a:buAutoNum type="arabicPeriod"/>
            </a:pPr>
            <a:r>
              <a:rPr lang="hu-HU" dirty="0" err="1" smtClean="0">
                <a:solidFill>
                  <a:srgbClr val="FFC000"/>
                </a:solidFill>
              </a:rPr>
              <a:t>Katégoriák</a:t>
            </a:r>
            <a:r>
              <a:rPr lang="hu-HU" dirty="0" smtClean="0"/>
              <a:t> (az állítható dolgok; fogalmak)</a:t>
            </a:r>
          </a:p>
          <a:p>
            <a:pPr marL="968375" lvl="1" indent="-514350">
              <a:buFont typeface="Consolas" pitchFamily="49" charset="0"/>
              <a:buAutoNum type="arabicPeriod"/>
            </a:pPr>
            <a:r>
              <a:rPr lang="hu-HU" dirty="0" err="1" smtClean="0">
                <a:solidFill>
                  <a:srgbClr val="FFC000"/>
                </a:solidFill>
              </a:rPr>
              <a:t>Herméneutika</a:t>
            </a:r>
            <a:r>
              <a:rPr lang="hu-HU" dirty="0" smtClean="0"/>
              <a:t> (kategorikus &amp; modális állítások)</a:t>
            </a:r>
          </a:p>
          <a:p>
            <a:pPr marL="968375" lvl="1" indent="-514350">
              <a:buFont typeface="Consolas" pitchFamily="49" charset="0"/>
              <a:buAutoNum type="arabicPeriod"/>
            </a:pPr>
            <a:r>
              <a:rPr lang="hu-HU" dirty="0" err="1" smtClean="0">
                <a:solidFill>
                  <a:srgbClr val="FFC000"/>
                </a:solidFill>
              </a:rPr>
              <a:t>Topika</a:t>
            </a:r>
            <a:r>
              <a:rPr lang="hu-HU" dirty="0" smtClean="0"/>
              <a:t> (bizonyító – dialektikus (valószínű) – </a:t>
            </a:r>
            <a:r>
              <a:rPr lang="hu-HU" dirty="0" err="1" smtClean="0"/>
              <a:t>erisztikus</a:t>
            </a:r>
            <a:r>
              <a:rPr lang="hu-HU" dirty="0" smtClean="0"/>
              <a:t> (</a:t>
            </a:r>
            <a:r>
              <a:rPr lang="hu-HU" dirty="0" smtClean="0">
                <a:sym typeface="Symbol" pitchFamily="18" charset="2"/>
              </a:rPr>
              <a:t></a:t>
            </a:r>
            <a:r>
              <a:rPr lang="hu-HU" dirty="0" err="1" smtClean="0">
                <a:sym typeface="Symbol" pitchFamily="18" charset="2"/>
              </a:rPr>
              <a:t>nek</a:t>
            </a:r>
            <a:r>
              <a:rPr lang="hu-HU" dirty="0" smtClean="0">
                <a:sym typeface="Symbol" pitchFamily="18" charset="2"/>
              </a:rPr>
              <a:t> látszó) </a:t>
            </a:r>
            <a:r>
              <a:rPr lang="hu-HU" dirty="0" smtClean="0"/>
              <a:t>szillogizmusok; érvelés)</a:t>
            </a:r>
          </a:p>
          <a:p>
            <a:pPr marL="968375" lvl="1" indent="-514350">
              <a:buFont typeface="Consolas" pitchFamily="49" charset="0"/>
              <a:buAutoNum type="arabicPeriod"/>
            </a:pPr>
            <a:r>
              <a:rPr lang="hu-HU" dirty="0" smtClean="0">
                <a:solidFill>
                  <a:srgbClr val="FFC000"/>
                </a:solidFill>
              </a:rPr>
              <a:t>Szofisztikus cáfolások </a:t>
            </a:r>
            <a:r>
              <a:rPr lang="hu-HU" dirty="0" smtClean="0"/>
              <a:t>(ál-érvelés, ál-bizonyítás)</a:t>
            </a:r>
          </a:p>
          <a:p>
            <a:pPr marL="968375" lvl="1" indent="-514350">
              <a:buFont typeface="Consolas" pitchFamily="49" charset="0"/>
              <a:buAutoNum type="arabicPeriod"/>
            </a:pPr>
            <a:r>
              <a:rPr lang="hu-HU" dirty="0" smtClean="0">
                <a:solidFill>
                  <a:srgbClr val="FFC000"/>
                </a:solidFill>
              </a:rPr>
              <a:t>Első analitika </a:t>
            </a:r>
            <a:r>
              <a:rPr lang="hu-HU" dirty="0" smtClean="0"/>
              <a:t>(következtetések; a szillogizmus)</a:t>
            </a:r>
          </a:p>
          <a:p>
            <a:pPr marL="968375" lvl="1" indent="-514350">
              <a:buFont typeface="Consolas" pitchFamily="49" charset="0"/>
              <a:buAutoNum type="arabicPeriod"/>
            </a:pPr>
            <a:r>
              <a:rPr lang="hu-HU" dirty="0" smtClean="0">
                <a:solidFill>
                  <a:srgbClr val="FFC000"/>
                </a:solidFill>
              </a:rPr>
              <a:t>Második analitika </a:t>
            </a:r>
            <a:r>
              <a:rPr lang="hu-HU" dirty="0" smtClean="0"/>
              <a:t>(a bizonyítás a tudományban; alkalmazott logika)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/>
          <a:lstStyle/>
          <a:p>
            <a:pPr algn="ctr"/>
            <a:r>
              <a:rPr lang="hu-HU" dirty="0" smtClean="0"/>
              <a:t>Háromértékű logika – Ł</a:t>
            </a:r>
            <a:r>
              <a:rPr lang="hu-HU" baseline="-25000" dirty="0" smtClean="0"/>
              <a:t>3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00108"/>
            <a:ext cx="5338936" cy="3143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2400" dirty="0" smtClean="0">
                <a:solidFill>
                  <a:srgbClr val="FF0000"/>
                </a:solidFill>
                <a:sym typeface="Symbol"/>
              </a:rPr>
              <a:t>[</a:t>
            </a:r>
            <a:r>
              <a:rPr lang="hu-HU" sz="2400" i="1" dirty="0" smtClean="0">
                <a:solidFill>
                  <a:srgbClr val="FF0000"/>
                </a:solidFill>
                <a:sym typeface="Symbol"/>
              </a:rPr>
              <a:t>p</a:t>
            </a:r>
            <a:r>
              <a:rPr lang="hu-HU" sz="2400" dirty="0" smtClean="0">
                <a:solidFill>
                  <a:srgbClr val="FF0000"/>
                </a:solidFill>
                <a:sym typeface="Symbol"/>
              </a:rPr>
              <a:t>]</a:t>
            </a:r>
            <a:r>
              <a:rPr lang="hu-HU" sz="2400" dirty="0" smtClean="0">
                <a:sym typeface="Symbol"/>
              </a:rPr>
              <a:t> jelölje </a:t>
            </a:r>
            <a:r>
              <a:rPr lang="hu-HU" sz="2400" i="1" dirty="0" smtClean="0">
                <a:solidFill>
                  <a:srgbClr val="FF0000"/>
                </a:solidFill>
                <a:sym typeface="Symbol"/>
              </a:rPr>
              <a:t>p</a:t>
            </a:r>
            <a:r>
              <a:rPr lang="hu-HU" sz="2400" dirty="0" smtClean="0">
                <a:solidFill>
                  <a:srgbClr val="FF0000"/>
                </a:solidFill>
                <a:sym typeface="Symbol"/>
              </a:rPr>
              <a:t> értékét</a:t>
            </a:r>
            <a:r>
              <a:rPr lang="hu-HU" sz="2400" dirty="0" smtClean="0">
                <a:sym typeface="Symbol"/>
              </a:rPr>
              <a:t>, ekkor</a:t>
            </a:r>
          </a:p>
          <a:p>
            <a:pPr>
              <a:buNone/>
            </a:pPr>
            <a:r>
              <a:rPr lang="hu-HU" sz="2400" dirty="0" smtClean="0">
                <a:sym typeface="Symbol"/>
              </a:rPr>
              <a:t>[</a:t>
            </a:r>
            <a:r>
              <a:rPr lang="hu-HU" sz="2400" i="1" dirty="0" smtClean="0">
                <a:sym typeface="Symbol"/>
              </a:rPr>
              <a:t>p</a:t>
            </a:r>
            <a:r>
              <a:rPr lang="hu-HU" sz="2400" dirty="0" smtClean="0">
                <a:sym typeface="Symbol"/>
              </a:rPr>
              <a:t>] = 1 – [</a:t>
            </a:r>
            <a:r>
              <a:rPr lang="hu-HU" sz="2400" i="1" dirty="0" smtClean="0">
                <a:sym typeface="Symbol"/>
              </a:rPr>
              <a:t>p</a:t>
            </a:r>
            <a:r>
              <a:rPr lang="hu-HU" sz="2400" dirty="0" smtClean="0">
                <a:sym typeface="Symbol"/>
              </a:rPr>
              <a:t>]</a:t>
            </a:r>
          </a:p>
          <a:p>
            <a:pPr>
              <a:buNone/>
            </a:pPr>
            <a:r>
              <a:rPr lang="hu-HU" sz="2400" dirty="0" smtClean="0">
                <a:sym typeface="Symbol"/>
              </a:rPr>
              <a:t>[</a:t>
            </a:r>
            <a:r>
              <a:rPr lang="hu-HU" sz="2400" i="1" dirty="0" smtClean="0">
                <a:sym typeface="Symbol"/>
              </a:rPr>
              <a:t>p</a:t>
            </a:r>
            <a:r>
              <a:rPr lang="hu-HU" sz="2400" dirty="0" smtClean="0">
                <a:sym typeface="Symbol"/>
              </a:rPr>
              <a:t> &amp; </a:t>
            </a:r>
            <a:r>
              <a:rPr lang="hu-HU" sz="2400" i="1" dirty="0" smtClean="0">
                <a:sym typeface="Symbol"/>
              </a:rPr>
              <a:t>q</a:t>
            </a:r>
            <a:r>
              <a:rPr lang="hu-HU" sz="2400" dirty="0" smtClean="0">
                <a:sym typeface="Symbol"/>
              </a:rPr>
              <a:t>] = a tagok értékei közül a kisebb</a:t>
            </a:r>
          </a:p>
          <a:p>
            <a:pPr>
              <a:buNone/>
            </a:pPr>
            <a:r>
              <a:rPr lang="hu-HU" sz="2400" dirty="0" smtClean="0">
                <a:sym typeface="Symbol"/>
              </a:rPr>
              <a:t>[</a:t>
            </a:r>
            <a:r>
              <a:rPr lang="hu-HU" sz="2400" i="1" dirty="0" smtClean="0">
                <a:sym typeface="Symbol"/>
              </a:rPr>
              <a:t>p</a:t>
            </a:r>
            <a:r>
              <a:rPr lang="hu-HU" sz="2400" dirty="0" smtClean="0">
                <a:sym typeface="Symbol"/>
              </a:rPr>
              <a:t> V </a:t>
            </a:r>
            <a:r>
              <a:rPr lang="hu-HU" sz="2400" i="1" dirty="0" smtClean="0">
                <a:sym typeface="Symbol"/>
              </a:rPr>
              <a:t>q</a:t>
            </a:r>
            <a:r>
              <a:rPr lang="hu-HU" sz="2400" dirty="0" smtClean="0">
                <a:sym typeface="Symbol"/>
              </a:rPr>
              <a:t>] = a tagok értékei közül a nagyobb</a:t>
            </a:r>
          </a:p>
          <a:p>
            <a:pPr>
              <a:buNone/>
            </a:pPr>
            <a:r>
              <a:rPr lang="hu-HU" sz="2400" dirty="0" smtClean="0">
                <a:sym typeface="Symbol"/>
              </a:rPr>
              <a:t>[</a:t>
            </a:r>
            <a:r>
              <a:rPr lang="hu-HU" sz="2400" i="1" dirty="0" smtClean="0">
                <a:sym typeface="Symbol"/>
              </a:rPr>
              <a:t>p</a:t>
            </a:r>
            <a:r>
              <a:rPr lang="hu-HU" sz="2400" dirty="0" smtClean="0">
                <a:sym typeface="Symbol"/>
              </a:rPr>
              <a:t>  </a:t>
            </a:r>
            <a:r>
              <a:rPr lang="hu-HU" sz="2400" i="1" dirty="0" smtClean="0">
                <a:sym typeface="Symbol"/>
              </a:rPr>
              <a:t>q</a:t>
            </a:r>
            <a:r>
              <a:rPr lang="hu-HU" sz="2400" dirty="0" smtClean="0">
                <a:sym typeface="Symbol"/>
              </a:rPr>
              <a:t>] = 0, ha [p] = 1 &amp; [q] = 0; </a:t>
            </a:r>
          </a:p>
          <a:p>
            <a:pPr>
              <a:buNone/>
            </a:pPr>
            <a:r>
              <a:rPr lang="hu-HU" sz="2400" dirty="0" smtClean="0">
                <a:sym typeface="Symbol"/>
              </a:rPr>
              <a:t>= </a:t>
            </a:r>
            <a:r>
              <a:rPr lang="hu-HU" sz="2800" dirty="0" smtClean="0">
                <a:latin typeface="Calibri"/>
                <a:sym typeface="Symbol"/>
              </a:rPr>
              <a:t>½</a:t>
            </a:r>
            <a:r>
              <a:rPr lang="hu-HU" sz="2400" dirty="0" smtClean="0">
                <a:sym typeface="Symbol"/>
              </a:rPr>
              <a:t>, ha [p] </a:t>
            </a:r>
            <a:r>
              <a:rPr lang="hu-HU" sz="2400" dirty="0" smtClean="0">
                <a:latin typeface="Calibri"/>
                <a:sym typeface="Symbol"/>
              </a:rPr>
              <a:t>&gt; </a:t>
            </a:r>
            <a:r>
              <a:rPr lang="hu-HU" sz="2400" dirty="0" smtClean="0">
                <a:sym typeface="Symbol"/>
              </a:rPr>
              <a:t>[q]; = 1, ha [p] ≤ [q]</a:t>
            </a:r>
          </a:p>
          <a:p>
            <a:pPr>
              <a:buNone/>
            </a:pPr>
            <a:endParaRPr lang="hu-HU" sz="2400" dirty="0" smtClean="0">
              <a:sym typeface="Symbol"/>
            </a:endParaRPr>
          </a:p>
          <a:p>
            <a:pPr>
              <a:buNone/>
            </a:pPr>
            <a:endParaRPr lang="hu-HU" sz="2400" dirty="0" smtClean="0">
              <a:sym typeface="Symbol"/>
            </a:endParaRPr>
          </a:p>
          <a:p>
            <a:pPr>
              <a:buNone/>
            </a:pPr>
            <a:endParaRPr lang="hu-HU" sz="2400" dirty="0" smtClean="0">
              <a:sym typeface="Symbol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160</a:t>
            </a:fld>
            <a:endParaRPr lang="hu-HU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/>
        </p:nvGraphicFramePr>
        <p:xfrm>
          <a:off x="642910" y="4429132"/>
          <a:ext cx="2339340" cy="1682496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&amp;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3428992" y="4429132"/>
          <a:ext cx="2339340" cy="1682496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 smtClean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</a:t>
                      </a:r>
                      <a:endParaRPr lang="hu-H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áblázat 5"/>
          <p:cNvGraphicFramePr>
            <a:graphicFrameLocks noGrp="1"/>
          </p:cNvGraphicFramePr>
          <p:nvPr/>
        </p:nvGraphicFramePr>
        <p:xfrm>
          <a:off x="6143636" y="4429132"/>
          <a:ext cx="2339340" cy="1682496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</a:t>
                      </a:r>
                      <a:endParaRPr lang="hu-H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áblázat 7"/>
          <p:cNvGraphicFramePr>
            <a:graphicFrameLocks noGrp="1"/>
          </p:cNvGraphicFramePr>
          <p:nvPr/>
        </p:nvGraphicFramePr>
        <p:xfrm>
          <a:off x="7002730" y="1916832"/>
          <a:ext cx="1169670" cy="1682496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 smtClean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endParaRPr lang="hu-H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/>
          <a:lstStyle/>
          <a:p>
            <a:pPr algn="ctr"/>
            <a:r>
              <a:rPr lang="hu-HU" dirty="0" smtClean="0"/>
              <a:t>Két- és háromértékű logika</a:t>
            </a:r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161</a:t>
            </a:fld>
            <a:endParaRPr lang="hu-HU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/>
        </p:nvGraphicFramePr>
        <p:xfrm>
          <a:off x="792500" y="4429132"/>
          <a:ext cx="2339340" cy="1682496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&amp;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3600812" y="4429132"/>
          <a:ext cx="2339340" cy="1682496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 smtClean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</a:t>
                      </a:r>
                      <a:endParaRPr lang="hu-H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áblázat 5"/>
          <p:cNvGraphicFramePr>
            <a:graphicFrameLocks noGrp="1"/>
          </p:cNvGraphicFramePr>
          <p:nvPr/>
        </p:nvGraphicFramePr>
        <p:xfrm>
          <a:off x="6337116" y="4429132"/>
          <a:ext cx="2339340" cy="1682496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</a:t>
                      </a:r>
                      <a:endParaRPr lang="hu-H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áblázat 9"/>
          <p:cNvGraphicFramePr>
            <a:graphicFrameLocks noGrp="1"/>
          </p:cNvGraphicFramePr>
          <p:nvPr/>
        </p:nvGraphicFramePr>
        <p:xfrm>
          <a:off x="792500" y="1628800"/>
          <a:ext cx="2339340" cy="1682496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&amp;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áblázat 10"/>
          <p:cNvGraphicFramePr>
            <a:graphicFrameLocks noGrp="1"/>
          </p:cNvGraphicFramePr>
          <p:nvPr/>
        </p:nvGraphicFramePr>
        <p:xfrm>
          <a:off x="3600812" y="1674496"/>
          <a:ext cx="2339340" cy="1682496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 smtClean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</a:t>
                      </a:r>
                      <a:endParaRPr lang="hu-H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áblázat 11"/>
          <p:cNvGraphicFramePr>
            <a:graphicFrameLocks noGrp="1"/>
          </p:cNvGraphicFramePr>
          <p:nvPr/>
        </p:nvGraphicFramePr>
        <p:xfrm>
          <a:off x="6296036" y="1674496"/>
          <a:ext cx="2339340" cy="1682496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</a:t>
                      </a:r>
                      <a:endParaRPr lang="hu-H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½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3568" y="339520"/>
            <a:ext cx="8003232" cy="857232"/>
          </a:xfrm>
        </p:spPr>
        <p:txBody>
          <a:bodyPr/>
          <a:lstStyle/>
          <a:p>
            <a:pPr algn="ctr"/>
            <a:r>
              <a:rPr lang="hu-HU" dirty="0" smtClean="0"/>
              <a:t>Pl.: Többértékű logika – Ł</a:t>
            </a:r>
            <a:r>
              <a:rPr lang="hu-HU" baseline="-25000" dirty="0" smtClean="0"/>
              <a:t>5</a:t>
            </a:r>
            <a:endParaRPr lang="hu-HU" dirty="0"/>
          </a:p>
        </p:txBody>
      </p:sp>
      <p:sp>
        <p:nvSpPr>
          <p:cNvPr id="9" name="Tartalom helye 8"/>
          <p:cNvSpPr>
            <a:spLocks noGrp="1"/>
          </p:cNvSpPr>
          <p:nvPr>
            <p:ph idx="1"/>
          </p:nvPr>
        </p:nvSpPr>
        <p:spPr>
          <a:xfrm>
            <a:off x="914400" y="1340768"/>
            <a:ext cx="5817840" cy="936104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A „</a:t>
            </a:r>
            <a:r>
              <a:rPr lang="hu-HU" dirty="0" smtClean="0">
                <a:solidFill>
                  <a:srgbClr val="FF0000"/>
                </a:solidFill>
              </a:rPr>
              <a:t>legigazabb</a:t>
            </a:r>
            <a:r>
              <a:rPr lang="hu-HU" dirty="0" smtClean="0"/>
              <a:t>” = 0 (!)</a:t>
            </a:r>
          </a:p>
          <a:p>
            <a:r>
              <a:rPr lang="hu-HU" dirty="0" smtClean="0"/>
              <a:t>A „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leghamisabb</a:t>
            </a:r>
            <a:r>
              <a:rPr lang="hu-HU" dirty="0" smtClean="0"/>
              <a:t>” = 1 (!)</a:t>
            </a:r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162</a:t>
            </a:fld>
            <a:endParaRPr lang="hu-HU"/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/>
        </p:nvGraphicFramePr>
        <p:xfrm>
          <a:off x="2195734" y="2348880"/>
          <a:ext cx="5040560" cy="3600402"/>
        </p:xfrm>
        <a:graphic>
          <a:graphicData uri="http://schemas.openxmlformats.org/drawingml/2006/table">
            <a:tbl>
              <a:tblPr/>
              <a:tblGrid>
                <a:gridCol w="720080"/>
                <a:gridCol w="720080"/>
                <a:gridCol w="720080"/>
                <a:gridCol w="720080"/>
                <a:gridCol w="720080"/>
                <a:gridCol w="720080"/>
                <a:gridCol w="720080"/>
              </a:tblGrid>
              <a:tr h="600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</a:t>
                      </a:r>
                      <a:endParaRPr lang="hu-H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600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</a:tr>
              <a:tr h="600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</a:tr>
              <a:tr h="600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600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600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cxnSp>
        <p:nvCxnSpPr>
          <p:cNvPr id="13" name="Egyenes összekötő 12"/>
          <p:cNvCxnSpPr/>
          <p:nvPr/>
        </p:nvCxnSpPr>
        <p:spPr>
          <a:xfrm>
            <a:off x="6516216" y="2348880"/>
            <a:ext cx="0" cy="3600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772400" cy="914400"/>
          </a:xfrm>
        </p:spPr>
        <p:txBody>
          <a:bodyPr/>
          <a:lstStyle/>
          <a:p>
            <a:pPr algn="ctr"/>
            <a:r>
              <a:rPr lang="hu-HU" dirty="0" smtClean="0"/>
              <a:t>S. C. </a:t>
            </a:r>
            <a:r>
              <a:rPr lang="hu-HU" dirty="0" err="1" smtClean="0"/>
              <a:t>Kleene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4400" y="1268760"/>
            <a:ext cx="7772400" cy="4968552"/>
          </a:xfrm>
        </p:spPr>
        <p:txBody>
          <a:bodyPr>
            <a:normAutofit/>
          </a:bodyPr>
          <a:lstStyle/>
          <a:p>
            <a:r>
              <a:rPr lang="hu-HU" sz="2800" b="1" dirty="0" smtClean="0">
                <a:sym typeface="Symbol"/>
              </a:rPr>
              <a:t>A 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Symbol"/>
              </a:rPr>
              <a:t>definiált jelentés nélküliség beemelése </a:t>
            </a:r>
            <a:r>
              <a:rPr lang="hu-HU" sz="2800" b="1" dirty="0" smtClean="0">
                <a:sym typeface="Symbol"/>
              </a:rPr>
              <a:t>:   egy összetett mondatnak akkor is lehet igazságértéke, ha  egyes elemei nem rendelkeznek vele.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800" dirty="0" smtClean="0">
                <a:sym typeface="Symbol"/>
              </a:rPr>
              <a:t>Stephen C. </a:t>
            </a:r>
            <a:r>
              <a:rPr lang="hu-HU" sz="2800" dirty="0" err="1" smtClean="0">
                <a:sym typeface="Symbol"/>
              </a:rPr>
              <a:t>Kleene</a:t>
            </a:r>
            <a:r>
              <a:rPr lang="hu-HU" sz="2800" dirty="0" smtClean="0">
                <a:sym typeface="Symbol"/>
              </a:rPr>
              <a:t>, 1938</a:t>
            </a:r>
            <a:endParaRPr lang="hu-HU" sz="2800" dirty="0" smtClean="0">
              <a:latin typeface="Calibri"/>
              <a:sym typeface="Symbol"/>
            </a:endParaRPr>
          </a:p>
          <a:p>
            <a:pPr lvl="1">
              <a:spcBef>
                <a:spcPts val="200"/>
              </a:spcBef>
              <a:buFont typeface="Courier New" pitchFamily="49" charset="0"/>
              <a:buChar char="o"/>
            </a:pPr>
            <a:r>
              <a:rPr lang="hu-HU" sz="2800" b="1" dirty="0" smtClean="0">
                <a:latin typeface="Calibri"/>
                <a:sym typeface="Symbol"/>
              </a:rPr>
              <a:t>háromértékű logika</a:t>
            </a:r>
          </a:p>
          <a:p>
            <a:pPr lvl="2">
              <a:spcBef>
                <a:spcPts val="0"/>
              </a:spcBef>
              <a:buFont typeface="Wingdings" pitchFamily="2" charset="2"/>
              <a:buChar char="ü"/>
            </a:pPr>
            <a:r>
              <a:rPr lang="hu-HU" sz="2800" dirty="0" smtClean="0">
                <a:latin typeface="Calibri"/>
                <a:sym typeface="Symbol"/>
              </a:rPr>
              <a:t> </a:t>
            </a:r>
            <a:r>
              <a:rPr lang="hu-HU" sz="2800" i="1" dirty="0" smtClean="0">
                <a:latin typeface="Calibri"/>
                <a:sym typeface="Symbol"/>
              </a:rPr>
              <a:t>definiált</a:t>
            </a:r>
            <a:r>
              <a:rPr lang="hu-HU" sz="2800" dirty="0" smtClean="0">
                <a:latin typeface="Calibri"/>
                <a:sym typeface="Symbol"/>
              </a:rPr>
              <a:t> értékei: </a:t>
            </a:r>
            <a:r>
              <a:rPr lang="hu-HU" sz="2800" dirty="0" smtClean="0">
                <a:solidFill>
                  <a:srgbClr val="FF0000"/>
                </a:solidFill>
                <a:latin typeface="Calibri"/>
                <a:sym typeface="Symbol"/>
              </a:rPr>
              <a:t>T </a:t>
            </a:r>
            <a:r>
              <a:rPr lang="hu-HU" sz="2800" dirty="0" smtClean="0">
                <a:latin typeface="Calibri"/>
                <a:sym typeface="Symbol"/>
              </a:rPr>
              <a:t>(</a:t>
            </a:r>
            <a:r>
              <a:rPr lang="hu-HU" sz="2800" dirty="0" err="1" smtClean="0">
                <a:latin typeface="Calibri"/>
                <a:sym typeface="Symbol"/>
              </a:rPr>
              <a:t>true</a:t>
            </a:r>
            <a:r>
              <a:rPr lang="hu-HU" sz="2800" dirty="0" smtClean="0">
                <a:latin typeface="Calibri"/>
                <a:sym typeface="Symbol"/>
              </a:rPr>
              <a:t> ), </a:t>
            </a:r>
            <a:r>
              <a:rPr lang="hu-HU" sz="2800" dirty="0" smtClean="0">
                <a:solidFill>
                  <a:srgbClr val="FF0000"/>
                </a:solidFill>
                <a:latin typeface="Calibri"/>
                <a:sym typeface="Symbol"/>
              </a:rPr>
              <a:t>F </a:t>
            </a:r>
            <a:r>
              <a:rPr lang="hu-HU" sz="2800" dirty="0" smtClean="0">
                <a:latin typeface="Calibri"/>
                <a:sym typeface="Symbol"/>
              </a:rPr>
              <a:t>(</a:t>
            </a:r>
            <a:r>
              <a:rPr lang="hu-HU" sz="2800" dirty="0" err="1" smtClean="0">
                <a:latin typeface="Calibri"/>
                <a:sym typeface="Symbol"/>
              </a:rPr>
              <a:t>false</a:t>
            </a:r>
            <a:r>
              <a:rPr lang="hu-HU" sz="2800" dirty="0" smtClean="0">
                <a:latin typeface="Calibri"/>
                <a:sym typeface="Symbol"/>
              </a:rPr>
              <a:t>)</a:t>
            </a:r>
            <a:endParaRPr lang="hu-HU" sz="2800" dirty="0" smtClean="0">
              <a:solidFill>
                <a:srgbClr val="FF0000"/>
              </a:solidFill>
              <a:latin typeface="Calibri"/>
              <a:sym typeface="Symbol"/>
            </a:endParaRPr>
          </a:p>
          <a:p>
            <a:pPr lvl="2">
              <a:spcBef>
                <a:spcPts val="0"/>
              </a:spcBef>
              <a:buFont typeface="Wingdings" pitchFamily="2" charset="2"/>
              <a:buChar char="ü"/>
            </a:pPr>
            <a:r>
              <a:rPr lang="hu-HU" sz="2800" dirty="0" smtClean="0">
                <a:latin typeface="Calibri"/>
                <a:sym typeface="Symbol"/>
              </a:rPr>
              <a:t> </a:t>
            </a:r>
            <a:r>
              <a:rPr lang="hu-HU" sz="2800" i="1" dirty="0" smtClean="0">
                <a:latin typeface="Calibri"/>
                <a:sym typeface="Symbol"/>
              </a:rPr>
              <a:t>definiálatlan</a:t>
            </a:r>
            <a:r>
              <a:rPr lang="hu-HU" sz="2800" dirty="0" smtClean="0">
                <a:latin typeface="Calibri"/>
                <a:sym typeface="Symbol"/>
              </a:rPr>
              <a:t> értéke: </a:t>
            </a:r>
            <a:r>
              <a:rPr lang="hu-HU" sz="2800" dirty="0" smtClean="0">
                <a:solidFill>
                  <a:srgbClr val="FF0000"/>
                </a:solidFill>
                <a:latin typeface="Calibri"/>
                <a:sym typeface="Symbol"/>
              </a:rPr>
              <a:t>I </a:t>
            </a:r>
            <a:r>
              <a:rPr lang="hu-HU" sz="2800" dirty="0" smtClean="0">
                <a:latin typeface="Calibri"/>
                <a:sym typeface="Symbol"/>
              </a:rPr>
              <a:t>(</a:t>
            </a:r>
            <a:r>
              <a:rPr lang="hu-HU" sz="2800" dirty="0" err="1" smtClean="0">
                <a:latin typeface="Calibri"/>
                <a:sym typeface="Symbol"/>
              </a:rPr>
              <a:t>indefinable</a:t>
            </a:r>
            <a:r>
              <a:rPr lang="hu-HU" sz="2800" dirty="0" smtClean="0">
                <a:latin typeface="Calibri"/>
                <a:sym typeface="Symbol"/>
              </a:rPr>
              <a:t>) </a:t>
            </a:r>
            <a:r>
              <a:rPr lang="hu-HU" sz="2800" dirty="0" smtClean="0">
                <a:solidFill>
                  <a:srgbClr val="FF0000"/>
                </a:solidFill>
                <a:latin typeface="Calibri"/>
                <a:sym typeface="Symbol"/>
              </a:rPr>
              <a:t/>
            </a:r>
            <a:br>
              <a:rPr lang="hu-HU" sz="2800" dirty="0" smtClean="0">
                <a:solidFill>
                  <a:srgbClr val="FF0000"/>
                </a:solidFill>
                <a:latin typeface="Calibri"/>
                <a:sym typeface="Symbol"/>
              </a:rPr>
            </a:br>
            <a:r>
              <a:rPr lang="hu-HU" sz="2800" i="1" dirty="0" smtClean="0">
                <a:latin typeface="Calibri"/>
                <a:sym typeface="Symbol"/>
              </a:rPr>
              <a:t> </a:t>
            </a:r>
            <a:r>
              <a:rPr lang="hu-HU" sz="2800" dirty="0" smtClean="0">
                <a:latin typeface="Calibri"/>
                <a:sym typeface="Symbol"/>
              </a:rPr>
              <a:t>definiálatlan = a „harmadik érték”</a:t>
            </a:r>
            <a:endParaRPr lang="hu-HU" sz="2800" i="1" dirty="0" smtClean="0">
              <a:latin typeface="Calibri"/>
              <a:sym typeface="Symbol"/>
            </a:endParaRPr>
          </a:p>
          <a:p>
            <a:r>
              <a:rPr lang="hu-HU" sz="2800" b="1" dirty="0" smtClean="0">
                <a:solidFill>
                  <a:srgbClr val="FF0000"/>
                </a:solidFill>
              </a:rPr>
              <a:t>T</a:t>
            </a:r>
            <a:r>
              <a:rPr lang="hu-HU" sz="2800" dirty="0" smtClean="0"/>
              <a:t> = 1; </a:t>
            </a:r>
            <a:r>
              <a:rPr lang="hu-HU" sz="2800" b="1" dirty="0" smtClean="0">
                <a:solidFill>
                  <a:srgbClr val="FF0000"/>
                </a:solidFill>
              </a:rPr>
              <a:t>F</a:t>
            </a:r>
            <a:r>
              <a:rPr lang="hu-HU" sz="2800" dirty="0" smtClean="0"/>
              <a:t> = 0; </a:t>
            </a:r>
            <a:r>
              <a:rPr lang="hu-HU" sz="2800" b="1" dirty="0" smtClean="0">
                <a:solidFill>
                  <a:srgbClr val="FF0000"/>
                </a:solidFill>
              </a:rPr>
              <a:t>I </a:t>
            </a:r>
            <a:r>
              <a:rPr lang="hu-HU" sz="2800" dirty="0" smtClean="0"/>
              <a:t>= </a:t>
            </a:r>
            <a:r>
              <a:rPr lang="hu-HU" sz="2800" dirty="0" smtClean="0">
                <a:latin typeface="Calibri"/>
                <a:sym typeface="Symbol"/>
              </a:rPr>
              <a:t>½ értékkel helyettesítve a </a:t>
            </a:r>
            <a:r>
              <a:rPr lang="hu-HU" sz="2800" dirty="0" err="1" smtClean="0">
                <a:sym typeface="Symbol"/>
              </a:rPr>
              <a:t>Łukasiewicz-féle</a:t>
            </a:r>
            <a:r>
              <a:rPr lang="hu-HU" sz="2800" dirty="0" smtClean="0">
                <a:sym typeface="Symbol"/>
              </a:rPr>
              <a:t> igazságtáblákat kapjuk</a:t>
            </a:r>
            <a:endParaRPr lang="hu-HU" sz="28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163</a:t>
            </a:fld>
            <a:endParaRPr lang="hu-HU"/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5104588" cy="1656184"/>
          </a:xfrm>
        </p:spPr>
        <p:txBody>
          <a:bodyPr/>
          <a:lstStyle/>
          <a:p>
            <a:pPr algn="ctr"/>
            <a:r>
              <a:rPr lang="hu-HU" dirty="0" smtClean="0"/>
              <a:t>Logikai négyzet</a:t>
            </a:r>
            <a:br>
              <a:rPr lang="hu-HU" dirty="0" smtClean="0"/>
            </a:br>
            <a:r>
              <a:rPr lang="hu-HU" dirty="0" err="1" smtClean="0"/>
              <a:t>Łukasiewicz</a:t>
            </a:r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164</a:t>
            </a:fld>
            <a:endParaRPr lang="hu-HU"/>
          </a:p>
        </p:txBody>
      </p:sp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10" name="Szövegdoboz 9"/>
          <p:cNvSpPr txBox="1"/>
          <p:nvPr/>
        </p:nvSpPr>
        <p:spPr>
          <a:xfrm>
            <a:off x="5715008" y="332656"/>
            <a:ext cx="300039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i="1" dirty="0" err="1" smtClean="0">
                <a:solidFill>
                  <a:srgbClr val="FF0000"/>
                </a:solidFill>
                <a:latin typeface="+mn-lt"/>
              </a:rPr>
              <a:t>Np</a:t>
            </a:r>
            <a:r>
              <a:rPr lang="hu-HU" sz="2800" dirty="0" smtClean="0">
                <a:latin typeface="+mn-lt"/>
              </a:rPr>
              <a:t> : bizonyos, hogy </a:t>
            </a:r>
            <a:r>
              <a:rPr lang="hu-HU" sz="2800" i="1" dirty="0" smtClean="0">
                <a:latin typeface="+mn-lt"/>
              </a:rPr>
              <a:t>p </a:t>
            </a:r>
            <a:r>
              <a:rPr lang="hu-HU" sz="2800" b="1" dirty="0" smtClean="0">
                <a:solidFill>
                  <a:srgbClr val="00B050"/>
                </a:solidFill>
                <a:latin typeface="+mn-lt"/>
              </a:rPr>
              <a:t>[</a:t>
            </a:r>
            <a:r>
              <a:rPr lang="hu-HU" sz="2800" b="1" i="1" dirty="0" err="1" smtClean="0">
                <a:solidFill>
                  <a:srgbClr val="00B050"/>
                </a:solidFill>
                <a:latin typeface="+mn-lt"/>
              </a:rPr>
              <a:t>Np</a:t>
            </a:r>
            <a:r>
              <a:rPr lang="hu-HU" sz="2800" b="1" dirty="0" smtClean="0">
                <a:solidFill>
                  <a:srgbClr val="00B050"/>
                </a:solidFill>
                <a:latin typeface="+mn-lt"/>
              </a:rPr>
              <a:t>] = 1</a:t>
            </a:r>
          </a:p>
          <a:p>
            <a:r>
              <a:rPr lang="hu-HU" sz="2800" b="1" dirty="0" smtClean="0">
                <a:latin typeface="+mn-lt"/>
              </a:rPr>
              <a:t> </a:t>
            </a:r>
            <a:r>
              <a:rPr lang="hu-HU" sz="2800" b="1" i="1" dirty="0" smtClean="0">
                <a:solidFill>
                  <a:srgbClr val="FF0000"/>
                </a:solidFill>
                <a:latin typeface="+mn-lt"/>
              </a:rPr>
              <a:t>N</a:t>
            </a:r>
            <a:r>
              <a:rPr lang="hu-HU" sz="2800" b="1" dirty="0" smtClean="0">
                <a:solidFill>
                  <a:srgbClr val="FF0000"/>
                </a:solidFill>
                <a:latin typeface="+mn-lt"/>
              </a:rPr>
              <a:t>(</a:t>
            </a:r>
            <a:r>
              <a:rPr lang="hu-HU" sz="2800" b="1" dirty="0" smtClean="0">
                <a:solidFill>
                  <a:srgbClr val="FF0000"/>
                </a:solidFill>
                <a:latin typeface="+mn-lt"/>
                <a:sym typeface="Symbol"/>
              </a:rPr>
              <a:t></a:t>
            </a:r>
            <a:r>
              <a:rPr lang="hu-HU" sz="2800" b="1" i="1" dirty="0" smtClean="0">
                <a:solidFill>
                  <a:srgbClr val="FF0000"/>
                </a:solidFill>
                <a:latin typeface="+mn-lt"/>
                <a:sym typeface="Symbol"/>
              </a:rPr>
              <a:t>p</a:t>
            </a:r>
            <a:r>
              <a:rPr lang="hu-HU" sz="2800" b="1" dirty="0" smtClean="0">
                <a:solidFill>
                  <a:srgbClr val="FF0000"/>
                </a:solidFill>
                <a:latin typeface="+mn-lt"/>
                <a:sym typeface="Symbol"/>
              </a:rPr>
              <a:t>)</a:t>
            </a:r>
            <a:r>
              <a:rPr lang="hu-HU" sz="2800" dirty="0" smtClean="0">
                <a:latin typeface="+mn-lt"/>
                <a:sym typeface="Symbol"/>
              </a:rPr>
              <a:t> : bizonyos, hogy nem </a:t>
            </a:r>
            <a:r>
              <a:rPr lang="hu-HU" sz="2800" i="1" dirty="0" smtClean="0">
                <a:latin typeface="+mn-lt"/>
                <a:sym typeface="Symbol"/>
              </a:rPr>
              <a:t>p</a:t>
            </a:r>
          </a:p>
          <a:p>
            <a:r>
              <a:rPr lang="hu-HU" sz="2800" b="1" dirty="0" smtClean="0">
                <a:solidFill>
                  <a:srgbClr val="00B050"/>
                </a:solidFill>
                <a:latin typeface="+mn-lt"/>
                <a:sym typeface="Symbol"/>
              </a:rPr>
              <a:t>[</a:t>
            </a:r>
            <a:r>
              <a:rPr lang="hu-HU" sz="2800" b="1" i="1" dirty="0" smtClean="0">
                <a:solidFill>
                  <a:srgbClr val="00B050"/>
                </a:solidFill>
                <a:latin typeface="+mn-lt"/>
              </a:rPr>
              <a:t>N</a:t>
            </a:r>
            <a:r>
              <a:rPr lang="hu-HU" sz="2800" b="1" dirty="0" smtClean="0">
                <a:solidFill>
                  <a:srgbClr val="00B050"/>
                </a:solidFill>
                <a:latin typeface="+mn-lt"/>
              </a:rPr>
              <a:t>(</a:t>
            </a:r>
            <a:r>
              <a:rPr lang="hu-HU" sz="2800" b="1" dirty="0" smtClean="0">
                <a:solidFill>
                  <a:srgbClr val="00B050"/>
                </a:solidFill>
                <a:latin typeface="+mn-lt"/>
                <a:sym typeface="Symbol"/>
              </a:rPr>
              <a:t></a:t>
            </a:r>
            <a:r>
              <a:rPr lang="hu-HU" sz="2800" b="1" i="1" dirty="0" smtClean="0">
                <a:solidFill>
                  <a:srgbClr val="00B050"/>
                </a:solidFill>
                <a:latin typeface="+mn-lt"/>
                <a:sym typeface="Symbol"/>
              </a:rPr>
              <a:t>p</a:t>
            </a:r>
            <a:r>
              <a:rPr lang="hu-HU" sz="2800" b="1" dirty="0" smtClean="0">
                <a:solidFill>
                  <a:srgbClr val="00B050"/>
                </a:solidFill>
                <a:latin typeface="+mn-lt"/>
                <a:sym typeface="Symbol"/>
              </a:rPr>
              <a:t>)] = 0</a:t>
            </a:r>
          </a:p>
          <a:p>
            <a:r>
              <a:rPr lang="hu-HU" sz="2800" dirty="0" smtClean="0">
                <a:latin typeface="+mn-lt"/>
                <a:sym typeface="Symbol"/>
              </a:rPr>
              <a:t> </a:t>
            </a:r>
            <a:r>
              <a:rPr lang="hu-HU" sz="2800" b="1" i="1" dirty="0" smtClean="0">
                <a:solidFill>
                  <a:srgbClr val="FF0000"/>
                </a:solidFill>
                <a:latin typeface="+mn-lt"/>
                <a:sym typeface="Symbol"/>
              </a:rPr>
              <a:t>Mp</a:t>
            </a:r>
            <a:r>
              <a:rPr lang="hu-HU" sz="2800" dirty="0" smtClean="0">
                <a:latin typeface="+mn-lt"/>
                <a:sym typeface="Symbol"/>
              </a:rPr>
              <a:t> : lehetséges, hogy </a:t>
            </a:r>
            <a:r>
              <a:rPr lang="hu-HU" sz="2800" i="1" dirty="0" smtClean="0">
                <a:latin typeface="+mn-lt"/>
                <a:sym typeface="Symbol"/>
              </a:rPr>
              <a:t>p</a:t>
            </a:r>
            <a:br>
              <a:rPr lang="hu-HU" sz="2800" i="1" dirty="0" smtClean="0">
                <a:latin typeface="+mn-lt"/>
                <a:sym typeface="Symbol"/>
              </a:rPr>
            </a:b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latin typeface="+mn-lt"/>
                <a:sym typeface="Symbol"/>
              </a:rPr>
              <a:t>Mp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latin typeface="+mn-lt"/>
                <a:sym typeface="Symbol"/>
              </a:rPr>
              <a:t> = </a:t>
            </a:r>
            <a:r>
              <a:rPr lang="hu-HU" sz="2800" b="1" i="1" dirty="0" err="1" smtClean="0">
                <a:solidFill>
                  <a:schemeClr val="tx2">
                    <a:lumMod val="50000"/>
                  </a:schemeClr>
                </a:solidFill>
                <a:latin typeface="+mn-lt"/>
                <a:sym typeface="Symbol"/>
              </a:rPr>
              <a:t>Np</a:t>
            </a:r>
            <a:endParaRPr lang="hu-HU" sz="2800" b="1" dirty="0" smtClean="0">
              <a:solidFill>
                <a:schemeClr val="tx2">
                  <a:lumMod val="50000"/>
                </a:schemeClr>
              </a:solidFill>
              <a:latin typeface="+mn-lt"/>
              <a:sym typeface="Symbol"/>
            </a:endParaRPr>
          </a:p>
          <a:p>
            <a:r>
              <a:rPr lang="hu-HU" sz="2800" b="1" dirty="0" smtClean="0">
                <a:solidFill>
                  <a:srgbClr val="00B050"/>
                </a:solidFill>
                <a:latin typeface="+mn-lt"/>
                <a:sym typeface="Symbol"/>
              </a:rPr>
              <a:t>[Mp] = ½</a:t>
            </a:r>
          </a:p>
          <a:p>
            <a:r>
              <a:rPr lang="hu-HU" sz="2800" dirty="0" smtClean="0">
                <a:latin typeface="+mn-lt"/>
                <a:sym typeface="Symbol"/>
              </a:rPr>
              <a:t> </a:t>
            </a:r>
            <a:r>
              <a:rPr lang="hu-HU" sz="2800" b="1" i="1" dirty="0" smtClean="0">
                <a:solidFill>
                  <a:srgbClr val="FF0000"/>
                </a:solidFill>
                <a:latin typeface="+mn-lt"/>
              </a:rPr>
              <a:t>M</a:t>
            </a:r>
            <a:r>
              <a:rPr lang="hu-HU" sz="2800" b="1" dirty="0" smtClean="0">
                <a:solidFill>
                  <a:srgbClr val="FF0000"/>
                </a:solidFill>
                <a:latin typeface="+mn-lt"/>
              </a:rPr>
              <a:t>(</a:t>
            </a:r>
            <a:r>
              <a:rPr lang="hu-HU" sz="2800" b="1" dirty="0" smtClean="0">
                <a:solidFill>
                  <a:srgbClr val="FF0000"/>
                </a:solidFill>
                <a:latin typeface="+mn-lt"/>
                <a:sym typeface="Symbol"/>
              </a:rPr>
              <a:t></a:t>
            </a:r>
            <a:r>
              <a:rPr lang="hu-HU" sz="2800" b="1" i="1" dirty="0" smtClean="0">
                <a:solidFill>
                  <a:srgbClr val="FF0000"/>
                </a:solidFill>
                <a:latin typeface="+mn-lt"/>
                <a:sym typeface="Symbol"/>
              </a:rPr>
              <a:t>p</a:t>
            </a:r>
            <a:r>
              <a:rPr lang="hu-HU" sz="2800" b="1" dirty="0" smtClean="0">
                <a:solidFill>
                  <a:srgbClr val="FF0000"/>
                </a:solidFill>
                <a:latin typeface="+mn-lt"/>
                <a:sym typeface="Symbol"/>
              </a:rPr>
              <a:t>)</a:t>
            </a:r>
            <a:r>
              <a:rPr lang="hu-HU" sz="2800" dirty="0" smtClean="0">
                <a:latin typeface="+mn-lt"/>
                <a:sym typeface="Symbol"/>
              </a:rPr>
              <a:t> : lehetséges, hogy nem </a:t>
            </a:r>
            <a:r>
              <a:rPr lang="hu-HU" sz="2800" i="1" dirty="0" smtClean="0">
                <a:latin typeface="+mn-lt"/>
                <a:sym typeface="Symbol"/>
              </a:rPr>
              <a:t>p</a:t>
            </a:r>
            <a:br>
              <a:rPr lang="hu-HU" sz="2800" i="1" dirty="0" smtClean="0">
                <a:latin typeface="+mn-lt"/>
                <a:sym typeface="Symbol"/>
              </a:rPr>
            </a:b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M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(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latin typeface="+mn-lt"/>
                <a:sym typeface="Symbol"/>
              </a:rPr>
              <a:t>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latin typeface="+mn-lt"/>
                <a:sym typeface="Symbol"/>
              </a:rPr>
              <a:t>p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latin typeface="+mn-lt"/>
                <a:sym typeface="Symbol"/>
              </a:rPr>
              <a:t>) = 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N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(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latin typeface="+mn-lt"/>
                <a:sym typeface="Symbol"/>
              </a:rPr>
              <a:t>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latin typeface="+mn-lt"/>
                <a:sym typeface="Symbol"/>
              </a:rPr>
              <a:t>p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latin typeface="+mn-lt"/>
                <a:sym typeface="Symbol"/>
              </a:rPr>
              <a:t>)</a:t>
            </a:r>
          </a:p>
          <a:p>
            <a:r>
              <a:rPr lang="hu-HU" sz="2800" b="1" dirty="0" smtClean="0">
                <a:solidFill>
                  <a:srgbClr val="00B050"/>
                </a:solidFill>
                <a:latin typeface="+mn-lt"/>
                <a:sym typeface="Symbol"/>
              </a:rPr>
              <a:t>[</a:t>
            </a:r>
            <a:r>
              <a:rPr lang="hu-HU" sz="2800" b="1" i="1" dirty="0" smtClean="0">
                <a:solidFill>
                  <a:srgbClr val="00B050"/>
                </a:solidFill>
                <a:latin typeface="+mn-lt"/>
              </a:rPr>
              <a:t>M</a:t>
            </a:r>
            <a:r>
              <a:rPr lang="hu-HU" sz="2800" b="1" dirty="0" smtClean="0">
                <a:solidFill>
                  <a:srgbClr val="00B050"/>
                </a:solidFill>
                <a:latin typeface="+mn-lt"/>
              </a:rPr>
              <a:t>(</a:t>
            </a:r>
            <a:r>
              <a:rPr lang="hu-HU" sz="2800" b="1" dirty="0" smtClean="0">
                <a:solidFill>
                  <a:srgbClr val="00B050"/>
                </a:solidFill>
                <a:latin typeface="+mn-lt"/>
                <a:sym typeface="Symbol"/>
              </a:rPr>
              <a:t></a:t>
            </a:r>
            <a:r>
              <a:rPr lang="hu-HU" sz="2800" b="1" i="1" dirty="0" smtClean="0">
                <a:solidFill>
                  <a:srgbClr val="00B050"/>
                </a:solidFill>
                <a:latin typeface="+mn-lt"/>
                <a:sym typeface="Symbol"/>
              </a:rPr>
              <a:t>p</a:t>
            </a:r>
            <a:r>
              <a:rPr lang="hu-HU" sz="2800" b="1" dirty="0" smtClean="0">
                <a:solidFill>
                  <a:srgbClr val="00B050"/>
                </a:solidFill>
                <a:latin typeface="+mn-lt"/>
                <a:sym typeface="Symbol"/>
              </a:rPr>
              <a:t>)] = ½</a:t>
            </a:r>
            <a:endParaRPr lang="hu-HU" sz="28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204864"/>
            <a:ext cx="500062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pPr algn="ctr"/>
            <a:r>
              <a:rPr lang="hu-HU" dirty="0" smtClean="0"/>
              <a:t>Életlen</a:t>
            </a:r>
            <a:r>
              <a:rPr lang="hu-HU" i="1" dirty="0" smtClean="0"/>
              <a:t> (fuzzy)  </a:t>
            </a:r>
            <a:r>
              <a:rPr lang="hu-HU" dirty="0" smtClean="0"/>
              <a:t>logika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429288"/>
          </a:xfrm>
        </p:spPr>
        <p:txBody>
          <a:bodyPr>
            <a:normAutofit lnSpcReduction="10000"/>
          </a:bodyPr>
          <a:lstStyle/>
          <a:p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Többértékű logika</a:t>
            </a:r>
            <a:r>
              <a:rPr lang="hu-HU" sz="2800" dirty="0" smtClean="0"/>
              <a:t>: </a:t>
            </a:r>
            <a:r>
              <a:rPr lang="hu-HU" sz="2800" i="1" dirty="0" smtClean="0"/>
              <a:t>diszkrét</a:t>
            </a:r>
            <a:r>
              <a:rPr lang="hu-HU" sz="2800" dirty="0" smtClean="0"/>
              <a:t> </a:t>
            </a:r>
            <a:r>
              <a:rPr lang="hu-HU" sz="2800" smtClean="0"/>
              <a:t>értékek („élek”)</a:t>
            </a:r>
            <a:endParaRPr lang="hu-HU" sz="2800" dirty="0" smtClean="0"/>
          </a:p>
          <a:p>
            <a:r>
              <a:rPr lang="hu-HU" sz="2800" dirty="0" smtClean="0"/>
              <a:t>Végállapota: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megszámlálhatatlan végtelen értékű </a:t>
            </a:r>
            <a:r>
              <a:rPr lang="hu-HU" sz="2800" dirty="0" smtClean="0"/>
              <a:t>logika </a:t>
            </a:r>
            <a:r>
              <a:rPr lang="hu-HU" sz="2800" dirty="0" smtClean="0">
                <a:sym typeface="Wingdings"/>
              </a:rPr>
              <a:t></a:t>
            </a:r>
            <a:endParaRPr lang="hu-HU" sz="2800" dirty="0" smtClean="0"/>
          </a:p>
          <a:p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Fuzzy logika</a:t>
            </a:r>
            <a:r>
              <a:rPr lang="hu-HU" sz="2800" dirty="0" smtClean="0"/>
              <a:t>: </a:t>
            </a:r>
            <a:r>
              <a:rPr lang="hu-HU" sz="2800" i="1" dirty="0" smtClean="0"/>
              <a:t>infinitezimális</a:t>
            </a:r>
            <a:r>
              <a:rPr lang="hu-HU" sz="2800" dirty="0" smtClean="0"/>
              <a:t> változás, folytonosság</a:t>
            </a:r>
          </a:p>
          <a:p>
            <a:pPr lvl="1">
              <a:buFont typeface="Courier New" pitchFamily="49" charset="0"/>
              <a:buChar char="o"/>
            </a:pPr>
            <a:r>
              <a:rPr lang="hu-HU" dirty="0" smtClean="0"/>
              <a:t>A fuzzy logika is a 0 és az 1 közé helyezi el az igazságértékeket, de nem látja el azokat </a:t>
            </a:r>
            <a:r>
              <a:rPr lang="hu-HU" i="1" dirty="0" smtClean="0"/>
              <a:t>határozott</a:t>
            </a:r>
            <a:r>
              <a:rPr lang="hu-HU" dirty="0" smtClean="0"/>
              <a:t> értékkel – meghagyja bizonytalannak, homályosnak.</a:t>
            </a:r>
          </a:p>
          <a:p>
            <a:pPr lvl="1">
              <a:buFont typeface="Courier New" pitchFamily="49" charset="0"/>
              <a:buChar char="o"/>
            </a:pPr>
            <a:r>
              <a:rPr lang="hu-HU" dirty="0" smtClean="0"/>
              <a:t>Az </a:t>
            </a:r>
            <a:r>
              <a:rPr lang="hu-H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értékek átmenete folyamatos és észrevétlen</a:t>
            </a:r>
            <a:r>
              <a:rPr lang="hu-HU" dirty="0" smtClean="0"/>
              <a:t>.</a:t>
            </a:r>
          </a:p>
          <a:p>
            <a:pPr lvl="1">
              <a:buFont typeface="Courier New" pitchFamily="49" charset="0"/>
              <a:buChar char="o"/>
            </a:pPr>
            <a:r>
              <a:rPr lang="hu-HU" dirty="0" smtClean="0"/>
              <a:t>A fuzzy logika nem tagadja a </a:t>
            </a:r>
            <a:r>
              <a:rPr lang="hu-HU" i="1" dirty="0" err="1" smtClean="0"/>
              <a:t>bivalenciá</a:t>
            </a:r>
            <a:r>
              <a:rPr lang="hu-HU" dirty="0" err="1" smtClean="0"/>
              <a:t>t</a:t>
            </a:r>
            <a:r>
              <a:rPr lang="hu-HU" dirty="0" smtClean="0"/>
              <a:t> – csupán a </a:t>
            </a:r>
            <a:r>
              <a:rPr lang="hu-HU" i="1" dirty="0" err="1" smtClean="0"/>
              <a:t>multivalencia</a:t>
            </a:r>
            <a:r>
              <a:rPr lang="hu-HU" dirty="0" smtClean="0"/>
              <a:t> ritka szélső értékének tekinti.</a:t>
            </a:r>
          </a:p>
          <a:p>
            <a:pPr lvl="1">
              <a:buFont typeface="Courier New" pitchFamily="49" charset="0"/>
              <a:buChar char="o"/>
            </a:pPr>
            <a:r>
              <a:rPr lang="hu-HU" dirty="0" smtClean="0"/>
              <a:t>Felismerése szintén nem új keletű:</a:t>
            </a:r>
          </a:p>
          <a:p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165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4003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Fuzzy értékek 1.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429288"/>
          </a:xfrm>
        </p:spPr>
        <p:txBody>
          <a:bodyPr>
            <a:normAutofit/>
          </a:bodyPr>
          <a:lstStyle/>
          <a:p>
            <a:r>
              <a:rPr lang="hu-HU" sz="2800" dirty="0" smtClean="0"/>
              <a:t>Híd a </a:t>
            </a:r>
            <a:r>
              <a:rPr lang="hu-HU" sz="28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mesterséges nyelvek </a:t>
            </a:r>
            <a:r>
              <a:rPr lang="hu-HU" sz="2800" dirty="0" smtClean="0"/>
              <a:t>jól megformázottsága és a </a:t>
            </a:r>
            <a:r>
              <a:rPr lang="hu-HU" sz="28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természetes nyelvek </a:t>
            </a:r>
            <a:r>
              <a:rPr lang="hu-HU" sz="2800" dirty="0" smtClean="0"/>
              <a:t>árnyaltsága </a:t>
            </a:r>
            <a:r>
              <a:rPr lang="hu-HU" sz="2800" i="1" dirty="0" smtClean="0"/>
              <a:t>között</a:t>
            </a:r>
            <a:r>
              <a:rPr lang="hu-HU" sz="2800" dirty="0" smtClean="0"/>
              <a:t>.</a:t>
            </a:r>
          </a:p>
          <a:p>
            <a:r>
              <a:rPr lang="hu-HU" sz="2800" dirty="0" smtClean="0"/>
              <a:t> „kopasz </a:t>
            </a:r>
            <a:r>
              <a:rPr lang="hu-HU" sz="2800" dirty="0" err="1" smtClean="0"/>
              <a:t>paradoxona</a:t>
            </a:r>
            <a:r>
              <a:rPr lang="hu-HU" sz="2800" dirty="0" smtClean="0"/>
              <a:t>”;  „homokkupac </a:t>
            </a:r>
            <a:r>
              <a:rPr lang="hu-HU" sz="2800" dirty="0" err="1" smtClean="0"/>
              <a:t>paradoxona</a:t>
            </a:r>
            <a:r>
              <a:rPr lang="hu-HU" sz="2800" dirty="0" smtClean="0"/>
              <a:t>” (</a:t>
            </a:r>
            <a:r>
              <a:rPr lang="hu-HU" sz="2800" dirty="0" err="1" smtClean="0"/>
              <a:t>Eubulidész</a:t>
            </a:r>
            <a:r>
              <a:rPr lang="hu-HU" sz="2800" dirty="0" smtClean="0"/>
              <a:t>)</a:t>
            </a:r>
          </a:p>
          <a:p>
            <a:endParaRPr lang="hu-HU" sz="3200" dirty="0" smtClean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166</a:t>
            </a:fld>
            <a:endParaRPr lang="hu-HU"/>
          </a:p>
        </p:txBody>
      </p:sp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10" name="Háromszög 9"/>
          <p:cNvSpPr/>
          <p:nvPr/>
        </p:nvSpPr>
        <p:spPr>
          <a:xfrm>
            <a:off x="3851920" y="3933056"/>
            <a:ext cx="1780784" cy="1728192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Háromszög 10"/>
          <p:cNvSpPr/>
          <p:nvPr/>
        </p:nvSpPr>
        <p:spPr>
          <a:xfrm>
            <a:off x="4716016" y="3933056"/>
            <a:ext cx="1872208" cy="1728192"/>
          </a:xfrm>
          <a:prstGeom prst="triangle">
            <a:avLst/>
          </a:prstGeom>
          <a:solidFill>
            <a:srgbClr val="00B050">
              <a:alpha val="5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/>
          <p:cNvSpPr/>
          <p:nvPr/>
        </p:nvSpPr>
        <p:spPr>
          <a:xfrm>
            <a:off x="2699792" y="3068960"/>
            <a:ext cx="1368152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/>
          <p:cNvSpPr/>
          <p:nvPr/>
        </p:nvSpPr>
        <p:spPr>
          <a:xfrm>
            <a:off x="4067944" y="3068960"/>
            <a:ext cx="1224136" cy="43204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/>
          <p:cNvSpPr/>
          <p:nvPr/>
        </p:nvSpPr>
        <p:spPr>
          <a:xfrm>
            <a:off x="5292080" y="3068960"/>
            <a:ext cx="1296144" cy="43204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Szövegdoboz 15"/>
          <p:cNvSpPr txBox="1"/>
          <p:nvPr/>
        </p:nvSpPr>
        <p:spPr>
          <a:xfrm>
            <a:off x="2627784" y="5930116"/>
            <a:ext cx="4176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rgbClr val="FF0000"/>
                </a:solidFill>
                <a:latin typeface="+mn-lt"/>
              </a:rPr>
              <a:t>kicsi</a:t>
            </a:r>
            <a:r>
              <a:rPr lang="hu-HU" sz="3600" b="1" dirty="0" smtClean="0">
                <a:latin typeface="+mn-lt"/>
              </a:rPr>
              <a:t>   </a:t>
            </a:r>
            <a:r>
              <a:rPr lang="hu-HU" sz="3600" b="1" dirty="0" smtClean="0">
                <a:solidFill>
                  <a:srgbClr val="FFC000"/>
                </a:solidFill>
                <a:latin typeface="+mn-lt"/>
              </a:rPr>
              <a:t>közepes</a:t>
            </a:r>
            <a:r>
              <a:rPr lang="hu-HU" sz="3600" b="1" dirty="0" smtClean="0">
                <a:latin typeface="+mn-lt"/>
              </a:rPr>
              <a:t>  </a:t>
            </a:r>
            <a:r>
              <a:rPr lang="hu-HU" sz="3600" b="1" dirty="0" smtClean="0">
                <a:solidFill>
                  <a:srgbClr val="00B050"/>
                </a:solidFill>
                <a:latin typeface="+mn-lt"/>
              </a:rPr>
              <a:t>nagy</a:t>
            </a:r>
            <a:endParaRPr lang="hu-HU" sz="36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9" name="Háromszög 8"/>
          <p:cNvSpPr/>
          <p:nvPr/>
        </p:nvSpPr>
        <p:spPr>
          <a:xfrm>
            <a:off x="2771800" y="3933056"/>
            <a:ext cx="1944216" cy="1728192"/>
          </a:xfrm>
          <a:prstGeom prst="triangle">
            <a:avLst/>
          </a:prstGeom>
          <a:solidFill>
            <a:srgbClr val="FF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4003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Fuzzy értékek 2.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72164"/>
          </a:xfrm>
        </p:spPr>
        <p:txBody>
          <a:bodyPr/>
          <a:lstStyle/>
          <a:p>
            <a:r>
              <a:rPr lang="hu-HU" sz="2800" dirty="0" smtClean="0"/>
              <a:t>A kiinduló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logikai négyzet </a:t>
            </a:r>
            <a:r>
              <a:rPr lang="hu-HU" sz="2800" dirty="0" smtClean="0"/>
              <a:t>„kiterítésével”  :</a:t>
            </a:r>
          </a:p>
          <a:p>
            <a:pPr>
              <a:buNone/>
            </a:pPr>
            <a:r>
              <a:rPr lang="hu-HU" sz="800" dirty="0" smtClean="0"/>
              <a:t> </a:t>
            </a:r>
          </a:p>
          <a:p>
            <a:endParaRPr lang="hu-HU" sz="2400" dirty="0" smtClean="0"/>
          </a:p>
          <a:p>
            <a:r>
              <a:rPr lang="hu-HU" sz="2800" dirty="0" smtClean="0"/>
              <a:t>A „</a:t>
            </a:r>
            <a:r>
              <a:rPr lang="hu-HU" sz="2800" i="1" dirty="0" smtClean="0"/>
              <a:t>minden macska fekete</a:t>
            </a:r>
            <a:r>
              <a:rPr lang="hu-HU" sz="2800" dirty="0" smtClean="0"/>
              <a:t>” (A) és az „</a:t>
            </a:r>
            <a:r>
              <a:rPr lang="hu-HU" sz="2800" i="1" dirty="0" smtClean="0"/>
              <a:t>egyetlen macska sem fekete</a:t>
            </a:r>
            <a:r>
              <a:rPr lang="hu-HU" sz="2800" dirty="0" smtClean="0"/>
              <a:t>” (E) között : „</a:t>
            </a:r>
            <a:r>
              <a:rPr lang="hu-HU" sz="2800" i="1" dirty="0" smtClean="0"/>
              <a:t>némely macska fekete</a:t>
            </a:r>
            <a:r>
              <a:rPr lang="hu-HU" sz="2800" dirty="0" smtClean="0"/>
              <a:t>” (I) és „</a:t>
            </a:r>
            <a:r>
              <a:rPr lang="hu-HU" sz="2800" i="1" dirty="0" smtClean="0"/>
              <a:t>némely macska nem fekete</a:t>
            </a:r>
            <a:r>
              <a:rPr lang="hu-HU" sz="2800" dirty="0" smtClean="0"/>
              <a:t>” (O).</a:t>
            </a:r>
          </a:p>
          <a:p>
            <a:r>
              <a:rPr lang="hu-HU" sz="2800" dirty="0" smtClean="0"/>
              <a:t>A fuzzy logika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alkalmazása az individuumokra </a:t>
            </a:r>
            <a:r>
              <a:rPr lang="hu-HU" sz="2800" dirty="0" smtClean="0"/>
              <a:t>:</a:t>
            </a: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167</a:t>
            </a:fld>
            <a:endParaRPr lang="hu-HU"/>
          </a:p>
        </p:txBody>
      </p:sp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graphicFrame>
        <p:nvGraphicFramePr>
          <p:cNvPr id="96259" name="Object 1"/>
          <p:cNvGraphicFramePr>
            <a:graphicFrameLocks noChangeAspect="1"/>
          </p:cNvGraphicFramePr>
          <p:nvPr/>
        </p:nvGraphicFramePr>
        <p:xfrm>
          <a:off x="857224" y="1484784"/>
          <a:ext cx="7786687" cy="500063"/>
        </p:xfrm>
        <a:graphic>
          <a:graphicData uri="http://schemas.openxmlformats.org/presentationml/2006/ole">
            <p:oleObj spid="_x0000_s144386" r:id="rId3" imgW="2311400" imgH="428625" progId="">
              <p:embed/>
            </p:oleObj>
          </a:graphicData>
        </a:graphic>
      </p:graphicFrame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9626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1" y="4005064"/>
            <a:ext cx="8352929" cy="2427734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1560" y="240698"/>
            <a:ext cx="8136904" cy="74003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Fuzzy értékek 3.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72164"/>
          </a:xfrm>
        </p:spPr>
        <p:txBody>
          <a:bodyPr>
            <a:normAutofit/>
          </a:bodyPr>
          <a:lstStyle/>
          <a:p>
            <a:r>
              <a:rPr lang="hu-HU" sz="2800" dirty="0" smtClean="0"/>
              <a:t>Két alma esetén lehetséges, hogy egyik sem piros (</a:t>
            </a:r>
            <a:r>
              <a:rPr lang="hu-HU" sz="2800" b="1" dirty="0" smtClean="0">
                <a:solidFill>
                  <a:srgbClr val="00B050"/>
                </a:solidFill>
              </a:rPr>
              <a:t>00</a:t>
            </a:r>
            <a:r>
              <a:rPr lang="hu-HU" sz="2800" dirty="0" smtClean="0"/>
              <a:t>), mindkettő piros (</a:t>
            </a:r>
            <a:r>
              <a:rPr lang="hu-HU" sz="2800" b="1" dirty="0" smtClean="0">
                <a:solidFill>
                  <a:srgbClr val="FF0000"/>
                </a:solidFill>
              </a:rPr>
              <a:t>11</a:t>
            </a:r>
            <a:r>
              <a:rPr lang="hu-HU" sz="2800" dirty="0" smtClean="0"/>
              <a:t>), az egyik piros, a másik nem (</a:t>
            </a:r>
            <a:r>
              <a:rPr lang="hu-HU" sz="2800" b="1" dirty="0" smtClean="0">
                <a:solidFill>
                  <a:srgbClr val="FF0000"/>
                </a:solidFill>
              </a:rPr>
              <a:t>1</a:t>
            </a:r>
            <a:r>
              <a:rPr lang="hu-HU" sz="2800" b="1" dirty="0" smtClean="0">
                <a:solidFill>
                  <a:srgbClr val="00B050"/>
                </a:solidFill>
              </a:rPr>
              <a:t>0</a:t>
            </a:r>
            <a:r>
              <a:rPr lang="hu-HU" sz="2800" dirty="0" smtClean="0"/>
              <a:t>), vagy fordítva (</a:t>
            </a:r>
            <a:r>
              <a:rPr lang="hu-HU" sz="2800" b="1" dirty="0" smtClean="0">
                <a:solidFill>
                  <a:srgbClr val="00B050"/>
                </a:solidFill>
              </a:rPr>
              <a:t>0</a:t>
            </a:r>
            <a:r>
              <a:rPr lang="hu-HU" sz="2800" b="1" dirty="0" smtClean="0">
                <a:solidFill>
                  <a:srgbClr val="FF0000"/>
                </a:solidFill>
              </a:rPr>
              <a:t>1</a:t>
            </a:r>
            <a:r>
              <a:rPr lang="hu-HU" sz="2800" dirty="0" smtClean="0"/>
              <a:t>). Az egyes almák azonban a piros és a zöld között vannak – vagyis a színek a négyszög belsejébe kerülnek.</a:t>
            </a:r>
          </a:p>
        </p:txBody>
      </p:sp>
      <p:sp>
        <p:nvSpPr>
          <p:cNvPr id="12" name="Dia számának hely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168</a:t>
            </a:fld>
            <a:endParaRPr lang="hu-HU"/>
          </a:p>
        </p:txBody>
      </p:sp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graphicFrame>
        <p:nvGraphicFramePr>
          <p:cNvPr id="97285" name="Object 5"/>
          <p:cNvGraphicFramePr>
            <a:graphicFrameLocks noChangeAspect="1"/>
          </p:cNvGraphicFramePr>
          <p:nvPr/>
        </p:nvGraphicFramePr>
        <p:xfrm>
          <a:off x="971600" y="3357562"/>
          <a:ext cx="3703584" cy="3214710"/>
        </p:xfrm>
        <a:graphic>
          <a:graphicData uri="http://schemas.openxmlformats.org/presentationml/2006/ole">
            <p:oleObj spid="_x0000_s145410" r:id="rId3" imgW="1700213" imgH="1476375" progId="">
              <p:embed/>
            </p:oleObj>
          </a:graphicData>
        </a:graphic>
      </p:graphicFrame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graphicFrame>
        <p:nvGraphicFramePr>
          <p:cNvPr id="97287" name="Object 7"/>
          <p:cNvGraphicFramePr>
            <a:graphicFrameLocks noChangeAspect="1"/>
          </p:cNvGraphicFramePr>
          <p:nvPr/>
        </p:nvGraphicFramePr>
        <p:xfrm>
          <a:off x="4932040" y="3356992"/>
          <a:ext cx="3672408" cy="3187651"/>
        </p:xfrm>
        <a:graphic>
          <a:graphicData uri="http://schemas.openxmlformats.org/presentationml/2006/ole">
            <p:oleObj spid="_x0000_s145411" r:id="rId4" imgW="1700213" imgH="1476375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40698"/>
            <a:ext cx="8229600" cy="74003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Fuzzy értékek 4.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44124"/>
            <a:ext cx="8229600" cy="5453228"/>
          </a:xfrm>
        </p:spPr>
        <p:txBody>
          <a:bodyPr>
            <a:normAutofit/>
          </a:bodyPr>
          <a:lstStyle/>
          <a:p>
            <a:r>
              <a:rPr lang="hu-HU" sz="33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Három alma esetén </a:t>
            </a:r>
            <a:r>
              <a:rPr lang="hu-HU" sz="3300" b="1" dirty="0" smtClean="0"/>
              <a:t>:</a:t>
            </a:r>
          </a:p>
          <a:p>
            <a:endParaRPr lang="hu-HU" sz="2400" dirty="0" smtClean="0"/>
          </a:p>
          <a:p>
            <a:endParaRPr lang="hu-HU" sz="2400" dirty="0" smtClean="0"/>
          </a:p>
          <a:p>
            <a:endParaRPr lang="hu-HU" sz="2400" dirty="0" smtClean="0"/>
          </a:p>
          <a:p>
            <a:endParaRPr lang="hu-HU" sz="2400" dirty="0" smtClean="0"/>
          </a:p>
          <a:p>
            <a:endParaRPr lang="hu-HU" sz="2400" dirty="0" smtClean="0"/>
          </a:p>
          <a:p>
            <a:endParaRPr lang="hu-HU" sz="2400" dirty="0" smtClean="0"/>
          </a:p>
          <a:p>
            <a:endParaRPr lang="hu-HU" sz="2400" dirty="0" smtClean="0"/>
          </a:p>
          <a:p>
            <a:endParaRPr lang="hu-HU" sz="2400" dirty="0" smtClean="0"/>
          </a:p>
          <a:p>
            <a:endParaRPr lang="hu-HU" sz="2400" dirty="0" smtClean="0"/>
          </a:p>
          <a:p>
            <a:endParaRPr lang="hu-HU" sz="2400" dirty="0" smtClean="0"/>
          </a:p>
          <a:p>
            <a:endParaRPr lang="hu-HU" sz="2400" dirty="0" smtClean="0"/>
          </a:p>
          <a:p>
            <a:pPr algn="r">
              <a:buNone/>
            </a:pPr>
            <a:endParaRPr lang="hu-HU" sz="2400" dirty="0" smtClean="0"/>
          </a:p>
          <a:p>
            <a:pPr algn="r">
              <a:buNone/>
            </a:pPr>
            <a:endParaRPr lang="hu-HU" sz="2400" dirty="0" smtClean="0"/>
          </a:p>
          <a:p>
            <a:pPr algn="r">
              <a:buNone/>
            </a:pPr>
            <a:endParaRPr lang="hu-HU" sz="2400" dirty="0" smtClean="0"/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169</a:t>
            </a:fld>
            <a:endParaRPr lang="hu-HU"/>
          </a:p>
        </p:txBody>
      </p:sp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graphicFrame>
        <p:nvGraphicFramePr>
          <p:cNvPr id="98307" name="Object 3"/>
          <p:cNvGraphicFramePr>
            <a:graphicFrameLocks noChangeAspect="1"/>
          </p:cNvGraphicFramePr>
          <p:nvPr/>
        </p:nvGraphicFramePr>
        <p:xfrm>
          <a:off x="1428728" y="1876951"/>
          <a:ext cx="6286544" cy="4504377"/>
        </p:xfrm>
        <a:graphic>
          <a:graphicData uri="http://schemas.openxmlformats.org/presentationml/2006/ole">
            <p:oleObj spid="_x0000_s146434" r:id="rId3" imgW="2184400" imgH="15621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2.2.1. Kategóriák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u-HU" dirty="0" smtClean="0"/>
              <a:t>= az építőkövek; </a:t>
            </a:r>
            <a:r>
              <a:rPr lang="hu-HU" dirty="0" smtClean="0">
                <a:sym typeface="Symbol"/>
              </a:rPr>
              <a:t> „szavak”; = ami állítható</a:t>
            </a:r>
          </a:p>
          <a:p>
            <a:pPr lvl="1"/>
            <a:r>
              <a:rPr lang="hu-HU" b="1" dirty="0" smtClean="0">
                <a:solidFill>
                  <a:schemeClr val="accent2"/>
                </a:solidFill>
                <a:sym typeface="Symbol"/>
              </a:rPr>
              <a:t>Szubsztancia : </a:t>
            </a:r>
            <a:r>
              <a:rPr lang="hu-HU" dirty="0" smtClean="0">
                <a:sym typeface="Symbol"/>
              </a:rPr>
              <a:t>1. a létező </a:t>
            </a:r>
            <a:r>
              <a:rPr lang="hu-HU" dirty="0" smtClean="0"/>
              <a:t>– egyedi vagy általános dolgok – </a:t>
            </a:r>
            <a:r>
              <a:rPr lang="hu-HU" dirty="0" smtClean="0">
                <a:sym typeface="Symbol"/>
              </a:rPr>
              <a:t>létezésének állítása: </a:t>
            </a:r>
            <a:r>
              <a:rPr lang="hu-HU" dirty="0" smtClean="0">
                <a:solidFill>
                  <a:srgbClr val="00B050"/>
                </a:solidFill>
                <a:sym typeface="Symbol"/>
              </a:rPr>
              <a:t>‘est’</a:t>
            </a:r>
          </a:p>
          <a:p>
            <a:pPr lvl="1"/>
            <a:r>
              <a:rPr lang="hu-HU" b="1" dirty="0" err="1" smtClean="0">
                <a:solidFill>
                  <a:schemeClr val="accent2"/>
                </a:solidFill>
                <a:sym typeface="Symbol"/>
              </a:rPr>
              <a:t>Akcidensek</a:t>
            </a:r>
            <a:r>
              <a:rPr lang="hu-HU" b="1" dirty="0" smtClean="0">
                <a:solidFill>
                  <a:schemeClr val="accent2"/>
                </a:solidFill>
                <a:sym typeface="Symbol"/>
              </a:rPr>
              <a:t> : </a:t>
            </a:r>
            <a:r>
              <a:rPr lang="hu-HU" dirty="0" smtClean="0">
                <a:sym typeface="Symbol"/>
              </a:rPr>
              <a:t>ami a létezőről állítható; ezek fajtái: 	</a:t>
            </a:r>
            <a:r>
              <a:rPr lang="hu-HU" dirty="0" smtClean="0"/>
              <a:t>2. a </a:t>
            </a:r>
            <a:r>
              <a:rPr lang="hu-HU" i="1" dirty="0" smtClean="0"/>
              <a:t>minőség</a:t>
            </a:r>
            <a:r>
              <a:rPr lang="hu-HU" dirty="0" smtClean="0"/>
              <a:t>, 3. a </a:t>
            </a:r>
            <a:r>
              <a:rPr lang="hu-HU" i="1" dirty="0" smtClean="0"/>
              <a:t>mennyiség</a:t>
            </a:r>
            <a:r>
              <a:rPr lang="hu-HU" dirty="0" smtClean="0"/>
              <a:t>, 4. a </a:t>
            </a:r>
            <a:r>
              <a:rPr lang="hu-HU" i="1" dirty="0" smtClean="0"/>
              <a:t>viszony</a:t>
            </a:r>
            <a:r>
              <a:rPr lang="hu-HU" dirty="0" smtClean="0"/>
              <a:t>, 		5. a </a:t>
            </a:r>
            <a:r>
              <a:rPr lang="hu-HU" i="1" dirty="0" smtClean="0"/>
              <a:t>birtoklás</a:t>
            </a:r>
            <a:r>
              <a:rPr lang="hu-HU" dirty="0" smtClean="0"/>
              <a:t>, 6. az </a:t>
            </a:r>
            <a:r>
              <a:rPr lang="hu-HU" i="1" dirty="0" smtClean="0"/>
              <a:t>állapot</a:t>
            </a:r>
            <a:r>
              <a:rPr lang="hu-HU" dirty="0" smtClean="0"/>
              <a:t>, 7. a </a:t>
            </a:r>
            <a:r>
              <a:rPr lang="hu-HU" i="1" dirty="0" smtClean="0"/>
              <a:t>hely</a:t>
            </a:r>
            <a:r>
              <a:rPr lang="hu-HU" dirty="0" smtClean="0"/>
              <a:t>, 8. az </a:t>
            </a:r>
            <a:r>
              <a:rPr lang="hu-HU" i="1" dirty="0" smtClean="0"/>
              <a:t>idő</a:t>
            </a:r>
            <a:r>
              <a:rPr lang="hu-HU" dirty="0" smtClean="0"/>
              <a:t>, 		9. a </a:t>
            </a:r>
            <a:r>
              <a:rPr lang="hu-HU" i="1" dirty="0" smtClean="0"/>
              <a:t>cselekvés</a:t>
            </a:r>
            <a:r>
              <a:rPr lang="hu-HU" dirty="0" smtClean="0"/>
              <a:t> és 10. az </a:t>
            </a:r>
            <a:r>
              <a:rPr lang="hu-HU" i="1" dirty="0" smtClean="0"/>
              <a:t>elszenvedés</a:t>
            </a:r>
            <a:r>
              <a:rPr lang="hu-HU" dirty="0" smtClean="0"/>
              <a:t> </a:t>
            </a:r>
          </a:p>
          <a:p>
            <a:r>
              <a:rPr lang="hu-HU" dirty="0" smtClean="0">
                <a:sym typeface="Symbol"/>
              </a:rPr>
              <a:t>Ezek az építőkövek a </a:t>
            </a:r>
            <a:r>
              <a:rPr lang="hu-HU" dirty="0" smtClean="0">
                <a:solidFill>
                  <a:schemeClr val="accent4"/>
                </a:solidFill>
                <a:sym typeface="Symbol"/>
              </a:rPr>
              <a:t>terminusok</a:t>
            </a:r>
            <a:r>
              <a:rPr lang="hu-HU" dirty="0" smtClean="0">
                <a:sym typeface="Symbol"/>
              </a:rPr>
              <a:t> (alany vagy állítmány) </a:t>
            </a:r>
          </a:p>
          <a:p>
            <a:r>
              <a:rPr lang="hu-HU" b="1" dirty="0" smtClean="0">
                <a:sym typeface="Symbol" pitchFamily="18" charset="2"/>
              </a:rPr>
              <a:t></a:t>
            </a:r>
            <a:r>
              <a:rPr lang="hu-HU" dirty="0" smtClean="0">
                <a:sym typeface="Symbol" pitchFamily="18" charset="2"/>
              </a:rPr>
              <a:t> </a:t>
            </a:r>
            <a:r>
              <a:rPr lang="hu-HU" dirty="0" smtClean="0">
                <a:sym typeface="Symbol"/>
              </a:rPr>
              <a:t>Arisztotelész logikája</a:t>
            </a:r>
            <a:r>
              <a:rPr lang="hu-HU" dirty="0" smtClean="0">
                <a:sym typeface="Symbol" pitchFamily="18" charset="2"/>
              </a:rPr>
              <a:t> = </a:t>
            </a:r>
            <a:r>
              <a:rPr lang="hu-HU" b="1" dirty="0" smtClean="0">
                <a:solidFill>
                  <a:schemeClr val="accent4"/>
                </a:solidFill>
                <a:sym typeface="Symbol" pitchFamily="18" charset="2"/>
              </a:rPr>
              <a:t>terminuslogika</a:t>
            </a:r>
            <a:endParaRPr lang="hu-HU" b="1" dirty="0" smtClean="0">
              <a:solidFill>
                <a:schemeClr val="accent4"/>
              </a:solidFill>
              <a:sym typeface="Symbol"/>
            </a:endParaRPr>
          </a:p>
          <a:p>
            <a:pPr lvl="1">
              <a:buNone/>
            </a:pPr>
            <a:endParaRPr lang="hu-HU" dirty="0" smtClean="0">
              <a:sym typeface="Symbol"/>
            </a:endParaRPr>
          </a:p>
          <a:p>
            <a:pPr lvl="1">
              <a:buNone/>
            </a:pPr>
            <a:r>
              <a:rPr lang="hu-HU" dirty="0" smtClean="0"/>
              <a:t> </a:t>
            </a:r>
            <a:endParaRPr lang="hu-HU" i="1" dirty="0" smtClean="0"/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40090"/>
            <a:ext cx="8229600" cy="71264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Például a JOGGYAKORLAT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16132"/>
            <a:ext cx="8229600" cy="523720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hu-HU" sz="2800" dirty="0" smtClean="0"/>
              <a:t>A joggyakorlat egyik sajátossága, hogy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két értékre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800" dirty="0" smtClean="0"/>
              <a:t>bűnös </a:t>
            </a:r>
            <a:r>
              <a:rPr lang="hu-HU" sz="2800" i="1" dirty="0" smtClean="0"/>
              <a:t>vagy</a:t>
            </a:r>
            <a:r>
              <a:rPr lang="hu-HU" sz="2800" dirty="0" smtClean="0"/>
              <a:t> ártatlan,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800" dirty="0" smtClean="0"/>
              <a:t>pervesztes </a:t>
            </a:r>
            <a:r>
              <a:rPr lang="hu-HU" sz="2800" i="1" dirty="0" smtClean="0"/>
              <a:t>vagy</a:t>
            </a:r>
            <a:r>
              <a:rPr lang="hu-HU" sz="2800" dirty="0" smtClean="0"/>
              <a:t> pernyertes,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800" dirty="0" smtClean="0"/>
              <a:t>igazat mond </a:t>
            </a:r>
            <a:r>
              <a:rPr lang="hu-HU" sz="2800" i="1" dirty="0" smtClean="0"/>
              <a:t>vagy</a:t>
            </a:r>
            <a:r>
              <a:rPr lang="hu-HU" sz="2800" dirty="0" smtClean="0"/>
              <a:t> hazudik, stb.</a:t>
            </a:r>
          </a:p>
          <a:p>
            <a:pPr marL="400050" lvl="2" indent="0">
              <a:spcBef>
                <a:spcPts val="0"/>
              </a:spcBef>
              <a:buNone/>
            </a:pPr>
            <a:r>
              <a:rPr lang="hu-HU" sz="2800" dirty="0" smtClean="0"/>
              <a:t>igyekszik kifuttatni a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több értékkel</a:t>
            </a:r>
            <a:r>
              <a:rPr lang="hu-HU" sz="2800" dirty="0" smtClean="0"/>
              <a:t>, átmenetekkel rendelkező jelenségeket.</a:t>
            </a:r>
          </a:p>
          <a:p>
            <a:pPr marL="400050" lvl="2" indent="0">
              <a:spcBef>
                <a:spcPts val="0"/>
              </a:spcBef>
              <a:buNone/>
            </a:pPr>
            <a:r>
              <a:rPr lang="hu-HU" sz="2800" dirty="0" smtClean="0">
                <a:solidFill>
                  <a:srgbClr val="00B050"/>
                </a:solidFill>
              </a:rPr>
              <a:t>„</a:t>
            </a:r>
            <a:r>
              <a:rPr lang="hu-HU" sz="2800" i="1" dirty="0" smtClean="0">
                <a:solidFill>
                  <a:srgbClr val="00B050"/>
                </a:solidFill>
              </a:rPr>
              <a:t>Felismeri a vádlottat?</a:t>
            </a:r>
            <a:r>
              <a:rPr lang="hu-HU" sz="2800" dirty="0" smtClean="0">
                <a:solidFill>
                  <a:srgbClr val="00B050"/>
                </a:solidFill>
              </a:rPr>
              <a:t>” „</a:t>
            </a:r>
            <a:r>
              <a:rPr lang="hu-HU" sz="2800" i="1" dirty="0" smtClean="0">
                <a:solidFill>
                  <a:srgbClr val="00B050"/>
                </a:solidFill>
              </a:rPr>
              <a:t>Elismeri a bűnösségét?</a:t>
            </a:r>
            <a:r>
              <a:rPr lang="hu-HU" sz="2800" dirty="0" smtClean="0">
                <a:solidFill>
                  <a:srgbClr val="00B050"/>
                </a:solidFill>
              </a:rPr>
              <a:t>” „</a:t>
            </a:r>
            <a:r>
              <a:rPr lang="hu-HU" sz="2800" i="1" dirty="0" smtClean="0">
                <a:solidFill>
                  <a:srgbClr val="00B050"/>
                </a:solidFill>
              </a:rPr>
              <a:t>Szándékosan esett késedelembe?</a:t>
            </a:r>
            <a:r>
              <a:rPr lang="hu-HU" sz="2800" dirty="0" smtClean="0">
                <a:solidFill>
                  <a:srgbClr val="00B050"/>
                </a:solidFill>
              </a:rPr>
              <a:t>” „</a:t>
            </a:r>
            <a:r>
              <a:rPr lang="hu-HU" sz="2800" i="1" dirty="0" smtClean="0">
                <a:solidFill>
                  <a:srgbClr val="00B050"/>
                </a:solidFill>
              </a:rPr>
              <a:t>Előre látta a következményeket?</a:t>
            </a:r>
            <a:r>
              <a:rPr lang="hu-HU" sz="2800" dirty="0" smtClean="0">
                <a:solidFill>
                  <a:srgbClr val="00B050"/>
                </a:solidFill>
              </a:rPr>
              <a:t>” – „</a:t>
            </a:r>
            <a:r>
              <a:rPr lang="hu-HU" sz="2800" i="1" dirty="0" smtClean="0">
                <a:solidFill>
                  <a:srgbClr val="00B050"/>
                </a:solidFill>
              </a:rPr>
              <a:t>Válaszoljon igennel vagy nemmel!</a:t>
            </a:r>
            <a:r>
              <a:rPr lang="hu-HU" sz="2800" dirty="0" smtClean="0">
                <a:solidFill>
                  <a:srgbClr val="00B050"/>
                </a:solidFill>
              </a:rPr>
              <a:t>”</a:t>
            </a:r>
          </a:p>
          <a:p>
            <a:pPr marL="342000" lvl="1" indent="-342000"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hu-HU" sz="2800" dirty="0" smtClean="0"/>
              <a:t> </a:t>
            </a:r>
            <a:r>
              <a:rPr lang="hu-HU" sz="2800" dirty="0" smtClean="0">
                <a:solidFill>
                  <a:srgbClr val="FF0000"/>
                </a:solidFill>
              </a:rPr>
              <a:t>A bizonytalanság, a hozzávetőlegesség nem irracionális és nem logikátlan. </a:t>
            </a:r>
            <a:endParaRPr lang="hu-HU" sz="2800" i="1" dirty="0" smtClean="0">
              <a:solidFill>
                <a:srgbClr val="FF0000"/>
              </a:solidFill>
            </a:endParaRPr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170</a:t>
            </a:fld>
            <a:endParaRPr lang="hu-HU"/>
          </a:p>
        </p:txBody>
      </p:sp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40090"/>
            <a:ext cx="8229600" cy="856662"/>
          </a:xfrm>
        </p:spPr>
        <p:txBody>
          <a:bodyPr/>
          <a:lstStyle/>
          <a:p>
            <a:pPr algn="ctr"/>
            <a:r>
              <a:rPr lang="hu-HU" dirty="0" smtClean="0"/>
              <a:t>Diszpozíciók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755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hu-HU" sz="2800" dirty="0" smtClean="0"/>
              <a:t>A következtetések alapját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800" i="1" dirty="0" smtClean="0"/>
              <a:t>a klasszikus logikában 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propozíciók</a:t>
            </a:r>
            <a:r>
              <a:rPr lang="hu-HU" sz="2800" dirty="0" smtClean="0"/>
              <a:t> (állítások)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800" i="1" dirty="0" smtClean="0"/>
              <a:t>a fuzzy logikában 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diszpozíciók</a:t>
            </a:r>
            <a:r>
              <a:rPr lang="hu-HU" sz="2800" dirty="0" smtClean="0"/>
              <a:t> (többnyire, de nem szükségképpen igaz állítások) képezik.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hu-HU" sz="2800" dirty="0" smtClean="0"/>
              <a:t>Pl.: „</a:t>
            </a:r>
            <a:r>
              <a:rPr lang="hu-HU" sz="2800" i="1" dirty="0" smtClean="0"/>
              <a:t>A svédek általában szőkék.</a:t>
            </a:r>
            <a:r>
              <a:rPr lang="hu-HU" sz="2800" dirty="0" smtClean="0"/>
              <a:t>”</a:t>
            </a:r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171</a:t>
            </a:fld>
            <a:endParaRPr lang="hu-HU"/>
          </a:p>
        </p:txBody>
      </p:sp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graphicFrame>
        <p:nvGraphicFramePr>
          <p:cNvPr id="100353" name="Object 1"/>
          <p:cNvGraphicFramePr>
            <a:graphicFrameLocks noChangeAspect="1"/>
          </p:cNvGraphicFramePr>
          <p:nvPr/>
        </p:nvGraphicFramePr>
        <p:xfrm>
          <a:off x="1043608" y="3645024"/>
          <a:ext cx="3929090" cy="2660644"/>
        </p:xfrm>
        <a:graphic>
          <a:graphicData uri="http://schemas.openxmlformats.org/presentationml/2006/ole">
            <p:oleObj spid="_x0000_s147458" r:id="rId3" imgW="2124075" imgH="1446213" progId="">
              <p:embed/>
            </p:oleObj>
          </a:graphicData>
        </a:graphic>
      </p:graphicFrame>
      <p:sp>
        <p:nvSpPr>
          <p:cNvPr id="12" name="Szövegdoboz 11"/>
          <p:cNvSpPr txBox="1"/>
          <p:nvPr/>
        </p:nvSpPr>
        <p:spPr>
          <a:xfrm>
            <a:off x="5292080" y="4941168"/>
            <a:ext cx="33518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solidFill>
                  <a:srgbClr val="FF0000"/>
                </a:solidFill>
                <a:latin typeface="+mn-lt"/>
              </a:rPr>
              <a:t>μ</a:t>
            </a:r>
            <a:r>
              <a:rPr lang="hu-HU" sz="2800" dirty="0" smtClean="0">
                <a:solidFill>
                  <a:srgbClr val="00B050"/>
                </a:solidFill>
                <a:latin typeface="+mn-lt"/>
              </a:rPr>
              <a:t> : a kifejezés nyelvi értéke (pl. egy svéd mennyire svéd)</a:t>
            </a:r>
            <a:endParaRPr lang="hu-HU" sz="28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5292080" y="3573016"/>
            <a:ext cx="33518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FF0000"/>
                </a:solidFill>
                <a:latin typeface="+mn-lt"/>
              </a:rPr>
              <a:t>v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 : a szőkeség mértéke </a:t>
            </a:r>
          </a:p>
          <a:p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(az ‘általában’ helye)</a:t>
            </a:r>
            <a:endParaRPr lang="hu-HU" sz="2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Fuzzy kvantorok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92935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hu-HU" sz="2800" dirty="0" smtClean="0"/>
              <a:t>A </a:t>
            </a:r>
            <a:r>
              <a:rPr lang="hu-HU" sz="2800" b="1" dirty="0" smtClean="0"/>
              <a:t>diszpozíciókat</a:t>
            </a:r>
            <a:r>
              <a:rPr lang="hu-HU" sz="2800" dirty="0" smtClean="0"/>
              <a:t> 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fuzzy kvantorok </a:t>
            </a:r>
            <a:r>
              <a:rPr lang="hu-HU" sz="2800" dirty="0" smtClean="0"/>
              <a:t>(jelük: </a:t>
            </a:r>
            <a:r>
              <a:rPr lang="hu-HU" sz="2800" b="1" i="1" dirty="0" smtClean="0">
                <a:solidFill>
                  <a:srgbClr val="FF0000"/>
                </a:solidFill>
              </a:rPr>
              <a:t>Q</a:t>
            </a:r>
            <a:r>
              <a:rPr lang="hu-HU" sz="2800" dirty="0" smtClean="0"/>
              <a:t>) </a:t>
            </a:r>
            <a:r>
              <a:rPr lang="hu-HU" sz="2800" dirty="0" err="1" smtClean="0"/>
              <a:t>kvantifikálnak</a:t>
            </a:r>
            <a:r>
              <a:rPr lang="hu-HU" sz="2800" dirty="0" smtClean="0"/>
              <a:t> : általában, néha,, többé-kevésbé stb.</a:t>
            </a:r>
          </a:p>
          <a:p>
            <a:pPr>
              <a:spcBef>
                <a:spcPts val="0"/>
              </a:spcBef>
            </a:pPr>
            <a:r>
              <a:rPr lang="hu-HU" sz="2800" b="1" dirty="0" smtClean="0"/>
              <a:t>Az állítások minősítésének lehetőségei</a:t>
            </a:r>
            <a:r>
              <a:rPr lang="hu-HU" sz="2800" dirty="0" smtClean="0"/>
              <a:t>:</a:t>
            </a:r>
          </a:p>
          <a:p>
            <a:pPr marL="857250" lvl="1" indent="-457200">
              <a:spcBef>
                <a:spcPts val="0"/>
              </a:spcBef>
              <a:buAutoNum type="alphaLcParenBoth"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Igazság minősítés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>
                <a:solidFill>
                  <a:srgbClr val="00B050"/>
                </a:solidFill>
              </a:rPr>
              <a:t>„</a:t>
            </a:r>
            <a:r>
              <a:rPr lang="hu-HU" sz="2800" i="1" dirty="0" smtClean="0">
                <a:solidFill>
                  <a:srgbClr val="00B050"/>
                </a:solidFill>
              </a:rPr>
              <a:t>Nem egészen igaz, hogy Mary fiatal.</a:t>
            </a:r>
            <a:r>
              <a:rPr lang="hu-HU" sz="2800" dirty="0" smtClean="0">
                <a:solidFill>
                  <a:srgbClr val="00B050"/>
                </a:solidFill>
              </a:rPr>
              <a:t>”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/>
              <a:t>A minősített 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propozíció</a:t>
            </a:r>
            <a:r>
              <a:rPr lang="hu-HU" sz="2800" dirty="0" smtClean="0"/>
              <a:t>: „</a:t>
            </a:r>
            <a:r>
              <a:rPr lang="hu-HU" sz="2800" i="1" dirty="0" smtClean="0"/>
              <a:t>Mary fiatal</a:t>
            </a:r>
            <a:r>
              <a:rPr lang="hu-HU" sz="2800" dirty="0" smtClean="0"/>
              <a:t>”,</a:t>
            </a:r>
            <a:br>
              <a:rPr lang="hu-HU" sz="2800" dirty="0" smtClean="0"/>
            </a:br>
            <a:r>
              <a:rPr lang="hu-HU" sz="2800" dirty="0" smtClean="0"/>
              <a:t>a minősítő 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igazságérték</a:t>
            </a:r>
            <a:r>
              <a:rPr lang="hu-HU" sz="2800" dirty="0" smtClean="0"/>
              <a:t>: „</a:t>
            </a:r>
            <a:r>
              <a:rPr lang="hu-HU" sz="2800" i="1" dirty="0" smtClean="0"/>
              <a:t>Nem egészen igaz…</a:t>
            </a:r>
            <a:r>
              <a:rPr lang="hu-HU" sz="2800" dirty="0" smtClean="0"/>
              <a:t>”.</a:t>
            </a:r>
          </a:p>
          <a:p>
            <a:pPr marL="857250" lvl="1" indent="-457200">
              <a:spcBef>
                <a:spcPts val="0"/>
              </a:spcBef>
              <a:buAutoNum type="alphaLcParenBoth"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Valószínűség minősítés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>
                <a:solidFill>
                  <a:srgbClr val="00B050"/>
                </a:solidFill>
              </a:rPr>
              <a:t>„</a:t>
            </a:r>
            <a:r>
              <a:rPr lang="hu-HU" sz="2800" i="1" dirty="0" smtClean="0">
                <a:solidFill>
                  <a:srgbClr val="00B050"/>
                </a:solidFill>
              </a:rPr>
              <a:t>Valószínűtlen, hogy Mary fiatal.</a:t>
            </a:r>
            <a:r>
              <a:rPr lang="hu-HU" sz="2800" dirty="0" smtClean="0">
                <a:solidFill>
                  <a:srgbClr val="00B050"/>
                </a:solidFill>
              </a:rPr>
              <a:t>”</a:t>
            </a:r>
          </a:p>
          <a:p>
            <a:pPr marL="857250" lvl="1" indent="-457200">
              <a:spcBef>
                <a:spcPts val="0"/>
              </a:spcBef>
              <a:buAutoNum type="alphaLcParenBoth"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Lehetőség-minősítés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>
                <a:solidFill>
                  <a:srgbClr val="00B050"/>
                </a:solidFill>
              </a:rPr>
              <a:t>„</a:t>
            </a:r>
            <a:r>
              <a:rPr lang="hu-HU" sz="2800" i="1" dirty="0" smtClean="0">
                <a:solidFill>
                  <a:srgbClr val="00B050"/>
                </a:solidFill>
              </a:rPr>
              <a:t>Szinte lehetetlen, hogy Mary fiatal.</a:t>
            </a:r>
            <a:r>
              <a:rPr lang="hu-HU" sz="2800" dirty="0" smtClean="0">
                <a:solidFill>
                  <a:srgbClr val="00B050"/>
                </a:solidFill>
              </a:rPr>
              <a:t>”</a:t>
            </a:r>
          </a:p>
          <a:p>
            <a:pPr marL="342000" lvl="1" indent="0">
              <a:spcBef>
                <a:spcPts val="0"/>
              </a:spcBef>
              <a:buNone/>
            </a:pPr>
            <a:r>
              <a:rPr lang="hu-HU" sz="2800" dirty="0" smtClean="0"/>
              <a:t>A minősítő értékek </a:t>
            </a:r>
            <a:r>
              <a:rPr lang="hu-HU" sz="2800" b="1" dirty="0" smtClean="0">
                <a:solidFill>
                  <a:srgbClr val="FF0000"/>
                </a:solidFill>
              </a:rPr>
              <a:t>életlenek</a:t>
            </a:r>
            <a:r>
              <a:rPr lang="hu-HU" sz="2800" dirty="0" smtClean="0"/>
              <a:t>: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életlen igazság</a:t>
            </a:r>
            <a:r>
              <a:rPr lang="hu-HU" sz="2800" dirty="0" smtClean="0"/>
              <a:t>,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életlen valószínűség</a:t>
            </a:r>
            <a:r>
              <a:rPr lang="hu-HU" sz="2800" dirty="0" smtClean="0"/>
              <a:t>,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életlen lehetőség</a:t>
            </a:r>
            <a:r>
              <a:rPr lang="hu-HU" sz="2800" dirty="0" smtClean="0"/>
              <a:t>.</a:t>
            </a:r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172</a:t>
            </a:fld>
            <a:endParaRPr lang="hu-HU"/>
          </a:p>
        </p:txBody>
      </p:sp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88032"/>
            <a:ext cx="8229600" cy="764704"/>
          </a:xfrm>
        </p:spPr>
        <p:txBody>
          <a:bodyPr/>
          <a:lstStyle/>
          <a:p>
            <a:pPr algn="ctr"/>
            <a:r>
              <a:rPr lang="hu-HU" dirty="0" smtClean="0"/>
              <a:t>Fuzzy szillogizmusok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864" y="1196752"/>
            <a:ext cx="8229600" cy="550072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hu-HU" sz="2800" dirty="0" smtClean="0"/>
              <a:t>Fuzzy szillogizmus = 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 diszpozíciókból (</a:t>
            </a:r>
            <a:r>
              <a:rPr lang="hu-H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kvantifikált</a:t>
            </a:r>
            <a:r>
              <a:rPr lang="hu-H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állításokból) levont következtetés</a:t>
            </a:r>
            <a:r>
              <a:rPr lang="hu-HU" sz="28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hu-HU" sz="2800" dirty="0" smtClean="0"/>
              <a:t>A </a:t>
            </a:r>
            <a:r>
              <a:rPr lang="hu-HU" sz="2800" dirty="0" err="1" smtClean="0"/>
              <a:t>kvantifikáció</a:t>
            </a:r>
            <a:r>
              <a:rPr lang="hu-HU" sz="2800" dirty="0" smtClean="0"/>
              <a:t> </a:t>
            </a:r>
            <a:r>
              <a:rPr lang="hu-HU" sz="2800" dirty="0" err="1" smtClean="0"/>
              <a:t>a</a:t>
            </a:r>
            <a:r>
              <a:rPr lang="hu-HU" sz="2800" dirty="0" smtClean="0"/>
              <a:t> klasszikus logika következtetési sémát nem érinti.</a:t>
            </a:r>
          </a:p>
          <a:p>
            <a:pPr>
              <a:spcBef>
                <a:spcPts val="0"/>
              </a:spcBef>
            </a:pPr>
            <a:r>
              <a:rPr lang="hu-HU" sz="2800" dirty="0" smtClean="0"/>
              <a:t>A fuzzy kvantorok egymáshoz való viszonyát szorzatukkal oldják fel. </a:t>
            </a:r>
            <a:r>
              <a:rPr lang="hu-HU" sz="2800" dirty="0" smtClean="0">
                <a:solidFill>
                  <a:srgbClr val="FF0000"/>
                </a:solidFill>
              </a:rPr>
              <a:t>Kvantorok szorzatának </a:t>
            </a:r>
            <a:r>
              <a:rPr lang="hu-HU" sz="2800" dirty="0" smtClean="0"/>
              <a:t>jelölésére a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</a:t>
            </a:r>
            <a:r>
              <a:rPr lang="hu-HU" sz="2800" dirty="0" smtClean="0">
                <a:sym typeface="Symbol"/>
              </a:rPr>
              <a:t> szimbólumot használjuk.</a:t>
            </a:r>
          </a:p>
          <a:p>
            <a:pPr algn="ctr">
              <a:spcBef>
                <a:spcPts val="0"/>
              </a:spcBef>
              <a:buNone/>
            </a:pPr>
            <a:r>
              <a:rPr lang="hu-HU" sz="2800" dirty="0" smtClean="0">
                <a:solidFill>
                  <a:srgbClr val="00B050"/>
                </a:solidFill>
                <a:sym typeface="Symbol"/>
              </a:rPr>
              <a:t>„</a:t>
            </a:r>
            <a:r>
              <a:rPr lang="hu-HU" sz="2800" i="1" dirty="0" smtClean="0">
                <a:solidFill>
                  <a:srgbClr val="00B050"/>
                </a:solidFill>
                <a:sym typeface="Symbol"/>
              </a:rPr>
              <a:t>A legtöbb gyerek iskolás.</a:t>
            </a:r>
          </a:p>
          <a:p>
            <a:pPr algn="ctr">
              <a:spcBef>
                <a:spcPts val="0"/>
              </a:spcBef>
              <a:buNone/>
            </a:pPr>
            <a:r>
              <a:rPr lang="hu-HU" sz="2800" i="1" dirty="0" smtClean="0">
                <a:solidFill>
                  <a:srgbClr val="00B050"/>
                </a:solidFill>
                <a:sym typeface="Symbol"/>
              </a:rPr>
              <a:t>Az iskolások több mint fele lány.</a:t>
            </a:r>
          </a:p>
          <a:p>
            <a:pPr algn="ctr">
              <a:spcBef>
                <a:spcPts val="0"/>
              </a:spcBef>
              <a:buNone/>
            </a:pPr>
            <a:r>
              <a:rPr lang="hu-HU" sz="2800" i="1" dirty="0" smtClean="0">
                <a:solidFill>
                  <a:srgbClr val="00B050"/>
                </a:solidFill>
                <a:sym typeface="Symbol"/>
              </a:rPr>
              <a:t>Tehát a gyerekek többsége </a:t>
            </a:r>
            <a:r>
              <a:rPr lang="hu-HU" sz="2800" i="1" dirty="0" err="1" smtClean="0">
                <a:solidFill>
                  <a:srgbClr val="00B050"/>
                </a:solidFill>
                <a:sym typeface="Symbol"/>
              </a:rPr>
              <a:t>iskoláslány</a:t>
            </a:r>
            <a:r>
              <a:rPr lang="hu-HU" sz="2800" i="1" dirty="0" smtClean="0">
                <a:solidFill>
                  <a:srgbClr val="00B050"/>
                </a:solidFill>
                <a:sym typeface="Symbol"/>
              </a:rPr>
              <a:t>.</a:t>
            </a:r>
            <a:r>
              <a:rPr lang="hu-HU" sz="2800" dirty="0" smtClean="0">
                <a:solidFill>
                  <a:srgbClr val="00B050"/>
                </a:solidFill>
                <a:sym typeface="Symbol"/>
              </a:rPr>
              <a:t>”</a:t>
            </a:r>
          </a:p>
          <a:p>
            <a:pPr algn="ctr">
              <a:spcBef>
                <a:spcPts val="0"/>
              </a:spcBef>
              <a:buNone/>
            </a:pPr>
            <a:r>
              <a:rPr lang="hu-HU" sz="2800" b="1" dirty="0" smtClean="0">
                <a:solidFill>
                  <a:srgbClr val="FF0000"/>
                </a:solidFill>
              </a:rPr>
              <a:t>{</a:t>
            </a:r>
            <a:r>
              <a:rPr lang="hu-HU" sz="2800" b="1" i="1" dirty="0" smtClean="0">
                <a:solidFill>
                  <a:srgbClr val="FF0000"/>
                </a:solidFill>
              </a:rPr>
              <a:t>Q</a:t>
            </a:r>
            <a:r>
              <a:rPr lang="hu-HU" sz="2800" b="1" baseline="-25000" dirty="0" smtClean="0">
                <a:solidFill>
                  <a:srgbClr val="FF0000"/>
                </a:solidFill>
              </a:rPr>
              <a:t>1</a:t>
            </a:r>
            <a:r>
              <a:rPr lang="hu-HU" sz="2800" b="1" dirty="0" smtClean="0">
                <a:solidFill>
                  <a:srgbClr val="FF0000"/>
                </a:solidFill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 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G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), </a:t>
            </a:r>
            <a:r>
              <a:rPr lang="hu-HU" sz="2800" b="1" i="1" dirty="0" smtClean="0">
                <a:solidFill>
                  <a:srgbClr val="FF0000"/>
                </a:solidFill>
              </a:rPr>
              <a:t>Q</a:t>
            </a:r>
            <a:r>
              <a:rPr lang="hu-HU" sz="2800" b="1" baseline="-25000" dirty="0" smtClean="0">
                <a:solidFill>
                  <a:srgbClr val="FF0000"/>
                </a:solidFill>
              </a:rPr>
              <a:t>2</a:t>
            </a:r>
            <a:r>
              <a:rPr lang="hu-HU" sz="2800" b="1" dirty="0" smtClean="0">
                <a:solidFill>
                  <a:srgbClr val="FF0000"/>
                </a:solidFill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</a:rPr>
              <a:t>G</a:t>
            </a:r>
            <a:r>
              <a:rPr lang="hu-HU" sz="2800" b="1" dirty="0" smtClean="0">
                <a:solidFill>
                  <a:srgbClr val="FF0000"/>
                </a:solidFill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 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H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)}  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Q</a:t>
            </a:r>
            <a:r>
              <a:rPr lang="hu-HU" sz="2800" b="1" baseline="-25000" dirty="0" smtClean="0">
                <a:solidFill>
                  <a:srgbClr val="FF0000"/>
                </a:solidFill>
                <a:sym typeface="Symbol"/>
              </a:rPr>
              <a:t>1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  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Q</a:t>
            </a:r>
            <a:r>
              <a:rPr lang="hu-HU" sz="2800" b="1" baseline="-25000" dirty="0" smtClean="0">
                <a:solidFill>
                  <a:srgbClr val="FF0000"/>
                </a:solidFill>
                <a:sym typeface="Symbol"/>
              </a:rPr>
              <a:t>2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 (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  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H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)</a:t>
            </a:r>
            <a:endParaRPr lang="hu-HU" sz="2800" b="1" dirty="0" smtClean="0">
              <a:solidFill>
                <a:srgbClr val="FF0000"/>
              </a:solidFill>
            </a:endParaRPr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173</a:t>
            </a:fld>
            <a:endParaRPr lang="hu-HU"/>
          </a:p>
        </p:txBody>
      </p:sp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1560" y="122356"/>
            <a:ext cx="8208912" cy="714356"/>
          </a:xfrm>
        </p:spPr>
        <p:txBody>
          <a:bodyPr/>
          <a:lstStyle/>
          <a:p>
            <a:pPr algn="ctr"/>
            <a:r>
              <a:rPr lang="hu-HU" sz="4000" dirty="0" smtClean="0"/>
              <a:t>Pl. a JOGGYAKORLAT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85791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Fuzzy </a:t>
            </a:r>
            <a:r>
              <a:rPr lang="hu-HU" sz="2800" b="1" dirty="0" smtClean="0">
                <a:solidFill>
                  <a:srgbClr val="FF0000"/>
                </a:solidFill>
              </a:rPr>
              <a:t>vagy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lagosság </a:t>
            </a:r>
            <a:r>
              <a:rPr lang="hu-HU" sz="2800" b="1" dirty="0" smtClean="0"/>
              <a:t>:</a:t>
            </a:r>
          </a:p>
          <a:p>
            <a:pPr lvl="1">
              <a:spcBef>
                <a:spcPts val="0"/>
              </a:spcBef>
            </a:pPr>
            <a:r>
              <a:rPr lang="hu-HU" sz="2800" dirty="0" smtClean="0"/>
              <a:t>Több jogcímre alapozott követelés, a jogcímek egyike is elegendő volna, de külön-külön, önmagukban nem túl erősek. </a:t>
            </a:r>
          </a:p>
          <a:p>
            <a:pPr lvl="1">
              <a:spcBef>
                <a:spcPts val="0"/>
              </a:spcBef>
            </a:pPr>
            <a:r>
              <a:rPr lang="hu-HU" sz="2800" dirty="0" smtClean="0"/>
              <a:t>A legerősebb elem adja az értéket (a jogi doktrína álláspontja) vagy számolhatunk az egyes értékek </a:t>
            </a:r>
            <a:r>
              <a:rPr lang="hu-HU" sz="2800" i="1" dirty="0" smtClean="0"/>
              <a:t>összegével</a:t>
            </a:r>
            <a:r>
              <a:rPr lang="hu-HU" sz="2800" dirty="0" smtClean="0"/>
              <a:t> (joggyakorlat álláspontja)?</a:t>
            </a:r>
          </a:p>
          <a:p>
            <a:pPr>
              <a:spcBef>
                <a:spcPts val="0"/>
              </a:spcBef>
            </a:pP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Fuzzy „</a:t>
            </a:r>
            <a:r>
              <a:rPr lang="hu-HU" sz="2800" b="1" dirty="0" smtClean="0">
                <a:solidFill>
                  <a:srgbClr val="FF0000"/>
                </a:solidFill>
              </a:rPr>
              <a:t>és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-kapcsolat” </a:t>
            </a:r>
            <a:r>
              <a:rPr lang="hu-HU" sz="2800" b="1" dirty="0" smtClean="0"/>
              <a:t>:</a:t>
            </a:r>
          </a:p>
          <a:p>
            <a:pPr lvl="1">
              <a:spcBef>
                <a:spcPts val="0"/>
              </a:spcBef>
            </a:pPr>
            <a:r>
              <a:rPr lang="hu-HU" sz="2800" dirty="0" smtClean="0"/>
              <a:t>Különböző feltételeknek együttesen kell fennállniuk egy következtetés levonásához. </a:t>
            </a:r>
          </a:p>
          <a:p>
            <a:pPr lvl="1">
              <a:spcBef>
                <a:spcPts val="0"/>
              </a:spcBef>
            </a:pPr>
            <a:r>
              <a:rPr lang="hu-HU" sz="2800" dirty="0" smtClean="0"/>
              <a:t>A „leggyengébb láncszem” jelöli ki az egész kapcsolat értékét (jogi doktrína), vagy az elemek algebrai </a:t>
            </a:r>
            <a:r>
              <a:rPr lang="hu-HU" sz="2800" i="1" dirty="0" smtClean="0"/>
              <a:t>szorzata</a:t>
            </a:r>
            <a:r>
              <a:rPr lang="hu-HU" sz="2800" dirty="0" smtClean="0"/>
              <a:t> adja együttes értéküket (joggyakorlat)?</a:t>
            </a:r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174</a:t>
            </a:fld>
            <a:endParaRPr lang="hu-HU"/>
          </a:p>
        </p:txBody>
      </p:sp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Nem formális logika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5362" name="Dia számának hely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783AEAC-4E0F-4B58-B953-94AE96A5B3DD}" type="slidenum">
              <a:rPr lang="hu-HU"/>
              <a:pPr/>
              <a:t>175</a:t>
            </a:fld>
            <a:endParaRPr lang="hu-HU"/>
          </a:p>
        </p:txBody>
      </p:sp>
      <p:pic>
        <p:nvPicPr>
          <p:cNvPr id="15363" name="Kép 5" descr="logik-dialekti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1524000"/>
            <a:ext cx="6121400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Formális – nem formális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6386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3025"/>
            <a:r>
              <a:rPr lang="hu-HU" sz="3200" smtClean="0"/>
              <a:t>Formális logika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411480" lvl="1" indent="-342900" fontAlgn="auto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defRPr/>
            </a:pPr>
            <a:r>
              <a:rPr lang="hu-HU" sz="2800" dirty="0" smtClean="0"/>
              <a:t>A </a:t>
            </a:r>
            <a:r>
              <a:rPr lang="hu-HU" sz="2800" dirty="0" smtClean="0">
                <a:solidFill>
                  <a:schemeClr val="accent6"/>
                </a:solidFill>
              </a:rPr>
              <a:t>logikai vizsgálat </a:t>
            </a:r>
            <a:r>
              <a:rPr lang="hu-HU" sz="2800" dirty="0" smtClean="0"/>
              <a:t>tárgyát  </a:t>
            </a:r>
            <a:r>
              <a:rPr lang="hu-HU" sz="2800" dirty="0" smtClean="0">
                <a:solidFill>
                  <a:srgbClr val="FF0000"/>
                </a:solidFill>
              </a:rPr>
              <a:t>és</a:t>
            </a:r>
            <a:r>
              <a:rPr lang="hu-HU" sz="2800" dirty="0" smtClean="0"/>
              <a:t> a következtetések </a:t>
            </a:r>
            <a:r>
              <a:rPr lang="hu-HU" sz="2800" dirty="0" smtClean="0">
                <a:solidFill>
                  <a:schemeClr val="accent6"/>
                </a:solidFill>
              </a:rPr>
              <a:t>érvényességének</a:t>
            </a:r>
            <a:r>
              <a:rPr lang="hu-HU" sz="2800" dirty="0" smtClean="0"/>
              <a:t> alapját </a:t>
            </a:r>
            <a:r>
              <a:rPr lang="hu-HU" sz="2800" dirty="0" smtClean="0">
                <a:solidFill>
                  <a:srgbClr val="FF0000"/>
                </a:solidFill>
              </a:rPr>
              <a:t>kizárólag</a:t>
            </a:r>
            <a:r>
              <a:rPr lang="hu-HU" sz="2800" dirty="0" smtClean="0"/>
              <a:t> az állítások </a:t>
            </a:r>
            <a:r>
              <a:rPr lang="hu-HU" sz="2800" b="1" dirty="0" smtClean="0">
                <a:solidFill>
                  <a:schemeClr val="accent6"/>
                </a:solidFill>
              </a:rPr>
              <a:t>logikai szerkezete </a:t>
            </a:r>
            <a:r>
              <a:rPr lang="hu-HU" sz="2800" dirty="0" smtClean="0">
                <a:solidFill>
                  <a:srgbClr val="FF0000"/>
                </a:solidFill>
              </a:rPr>
              <a:t>és</a:t>
            </a:r>
            <a:r>
              <a:rPr lang="hu-HU" sz="2800" dirty="0" smtClean="0"/>
              <a:t> az azokban szereplő </a:t>
            </a:r>
            <a:r>
              <a:rPr lang="hu-HU" sz="2800" dirty="0" smtClean="0">
                <a:solidFill>
                  <a:schemeClr val="accent6"/>
                </a:solidFill>
              </a:rPr>
              <a:t>logikai szavak jelentése </a:t>
            </a:r>
            <a:r>
              <a:rPr lang="hu-HU" sz="2800" dirty="0" smtClean="0"/>
              <a:t>képezheti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hu-HU" dirty="0"/>
          </a:p>
        </p:txBody>
      </p:sp>
      <p:sp>
        <p:nvSpPr>
          <p:cNvPr id="16387" name="Szöveg helye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73025"/>
            <a:r>
              <a:rPr lang="hu-HU" sz="3200" smtClean="0"/>
              <a:t>Nem formális logika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>
                <a:solidFill>
                  <a:srgbClr val="FF0000"/>
                </a:solidFill>
              </a:rPr>
              <a:t>Nemcsak</a:t>
            </a:r>
            <a:r>
              <a:rPr lang="hu-HU" sz="2800" dirty="0" smtClean="0"/>
              <a:t> ezek, hanem – az </a:t>
            </a:r>
            <a:r>
              <a:rPr lang="hu-HU" sz="2800" dirty="0" err="1" smtClean="0"/>
              <a:t>intenzión</a:t>
            </a:r>
            <a:r>
              <a:rPr lang="hu-HU" sz="2800" dirty="0" smtClean="0"/>
              <a:t> is túlmenően – a nyelvi kifejezések </a:t>
            </a:r>
            <a:r>
              <a:rPr lang="hu-HU" sz="2800" b="1" dirty="0" smtClean="0">
                <a:solidFill>
                  <a:schemeClr val="accent6"/>
                </a:solidFill>
              </a:rPr>
              <a:t>jelentése</a:t>
            </a:r>
            <a:r>
              <a:rPr lang="hu-HU" sz="2800" dirty="0" smtClean="0"/>
              <a:t>, </a:t>
            </a:r>
            <a:r>
              <a:rPr lang="hu-HU" sz="2800" b="1" dirty="0" smtClean="0"/>
              <a:t>tartalma</a:t>
            </a:r>
            <a:r>
              <a:rPr lang="hu-HU" sz="2800" dirty="0" smtClean="0"/>
              <a:t> is. </a:t>
            </a:r>
          </a:p>
          <a:p>
            <a:pPr marL="411480" fontAlgn="auto">
              <a:spcAft>
                <a:spcPts val="0"/>
              </a:spcAft>
              <a:buClr>
                <a:schemeClr val="accent2"/>
              </a:buClr>
              <a:buFont typeface="Wingdings"/>
              <a:buChar char=""/>
              <a:defRPr/>
            </a:pPr>
            <a:r>
              <a:rPr lang="hu-HU" sz="2800" b="1" dirty="0" smtClean="0">
                <a:solidFill>
                  <a:schemeClr val="accent2"/>
                </a:solidFill>
                <a:sym typeface="Wingdings"/>
              </a:rPr>
              <a:t></a:t>
            </a:r>
            <a:r>
              <a:rPr lang="hu-HU" sz="2800" dirty="0" smtClean="0">
                <a:sym typeface="Wingdings"/>
              </a:rPr>
              <a:t> </a:t>
            </a:r>
            <a:r>
              <a:rPr lang="hu-HU" sz="2800" b="1" dirty="0" smtClean="0">
                <a:solidFill>
                  <a:schemeClr val="accent6"/>
                </a:solidFill>
                <a:sym typeface="Wingdings"/>
              </a:rPr>
              <a:t>nem formális logika</a:t>
            </a:r>
          </a:p>
          <a:p>
            <a:pPr marL="411480" fontAlgn="auto">
              <a:spcAft>
                <a:spcPts val="0"/>
              </a:spcAft>
              <a:buClr>
                <a:schemeClr val="accent2"/>
              </a:buClr>
              <a:buFont typeface="Wingdings"/>
              <a:buChar char=""/>
              <a:defRPr/>
            </a:pPr>
            <a:r>
              <a:rPr lang="hu-HU" sz="2800" b="1" dirty="0" smtClean="0">
                <a:solidFill>
                  <a:schemeClr val="accent2"/>
                </a:solidFill>
                <a:sym typeface="Wingdings"/>
              </a:rPr>
              <a:t></a:t>
            </a:r>
            <a:r>
              <a:rPr lang="hu-HU" sz="2800" dirty="0" smtClean="0">
                <a:sym typeface="Wingdings"/>
              </a:rPr>
              <a:t> </a:t>
            </a:r>
            <a:r>
              <a:rPr lang="hu-HU" sz="2800" b="1" dirty="0" smtClean="0">
                <a:solidFill>
                  <a:schemeClr val="accent6"/>
                </a:solidFill>
                <a:sym typeface="Wingdings"/>
              </a:rPr>
              <a:t>informális logika</a:t>
            </a:r>
          </a:p>
          <a:p>
            <a:pPr marL="411480" fontAlgn="auto">
              <a:spcAft>
                <a:spcPts val="0"/>
              </a:spcAft>
              <a:buClr>
                <a:schemeClr val="accent2"/>
              </a:buClr>
              <a:buFont typeface="Wingdings"/>
              <a:buChar char=""/>
              <a:defRPr/>
            </a:pPr>
            <a:r>
              <a:rPr lang="hu-HU" sz="2800" b="1" dirty="0" smtClean="0">
                <a:solidFill>
                  <a:schemeClr val="accent2"/>
                </a:solidFill>
                <a:sym typeface="Wingdings"/>
              </a:rPr>
              <a:t></a:t>
            </a:r>
            <a:r>
              <a:rPr lang="hu-HU" sz="2800" dirty="0" smtClean="0">
                <a:sym typeface="Wingdings"/>
              </a:rPr>
              <a:t> </a:t>
            </a:r>
            <a:r>
              <a:rPr lang="hu-HU" sz="2800" b="1" dirty="0" smtClean="0">
                <a:solidFill>
                  <a:schemeClr val="accent6"/>
                </a:solidFill>
                <a:sym typeface="Wingdings"/>
              </a:rPr>
              <a:t>materiális logika</a:t>
            </a:r>
            <a:endParaRPr lang="hu-HU" sz="2800" b="1" dirty="0">
              <a:solidFill>
                <a:schemeClr val="accent6"/>
              </a:solidFill>
            </a:endParaRPr>
          </a:p>
        </p:txBody>
      </p:sp>
      <p:sp>
        <p:nvSpPr>
          <p:cNvPr id="16390" name="Dia számának helye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A826CAC-B68A-4B43-B32E-EE9612AB8654}" type="slidenum">
              <a:rPr lang="hu-HU"/>
              <a:pPr/>
              <a:t>176</a:t>
            </a:fld>
            <a:endParaRPr lang="hu-HU"/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1. Nem monologikus logika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7410" name="Szöveg helye 2"/>
          <p:cNvSpPr>
            <a:spLocks noGrp="1"/>
          </p:cNvSpPr>
          <p:nvPr>
            <p:ph type="body" idx="1"/>
          </p:nvPr>
        </p:nvSpPr>
        <p:spPr>
          <a:xfrm>
            <a:off x="457200" y="1484313"/>
            <a:ext cx="4040188" cy="639762"/>
          </a:xfrm>
        </p:spPr>
        <p:txBody>
          <a:bodyPr/>
          <a:lstStyle/>
          <a:p>
            <a:pPr marL="73025" algn="ctr"/>
            <a:r>
              <a:rPr lang="hu-HU" sz="2800" smtClean="0"/>
              <a:t>Monologikus logika</a:t>
            </a:r>
          </a:p>
        </p:txBody>
      </p:sp>
      <p:sp>
        <p:nvSpPr>
          <p:cNvPr id="17412" name="Tartalom helye 4"/>
          <p:cNvSpPr>
            <a:spLocks noGrp="1"/>
          </p:cNvSpPr>
          <p:nvPr>
            <p:ph sz="half" idx="2"/>
          </p:nvPr>
        </p:nvSpPr>
        <p:spPr>
          <a:xfrm>
            <a:off x="457200" y="2205038"/>
            <a:ext cx="4040188" cy="3959225"/>
          </a:xfrm>
        </p:spPr>
        <p:txBody>
          <a:bodyPr/>
          <a:lstStyle/>
          <a:p>
            <a:r>
              <a:rPr lang="hu-HU" sz="2800" smtClean="0"/>
              <a:t>mono-logosz</a:t>
            </a:r>
          </a:p>
          <a:p>
            <a:r>
              <a:rPr lang="hu-HU" sz="2800" smtClean="0"/>
              <a:t>monológ</a:t>
            </a:r>
          </a:p>
          <a:p>
            <a:r>
              <a:rPr lang="hu-HU" sz="2800" smtClean="0"/>
              <a:t>„monologika”</a:t>
            </a:r>
          </a:p>
          <a:p>
            <a:r>
              <a:rPr lang="hu-HU" sz="2800" smtClean="0"/>
              <a:t>analitika</a:t>
            </a:r>
          </a:p>
          <a:p>
            <a:r>
              <a:rPr lang="hu-HU" sz="2800" smtClean="0"/>
              <a:t>Arisztotelész</a:t>
            </a:r>
          </a:p>
        </p:txBody>
      </p:sp>
      <p:sp>
        <p:nvSpPr>
          <p:cNvPr id="17411" name="Szöveg helye 3"/>
          <p:cNvSpPr>
            <a:spLocks noGrp="1"/>
          </p:cNvSpPr>
          <p:nvPr>
            <p:ph type="body" sz="quarter" idx="3"/>
          </p:nvPr>
        </p:nvSpPr>
        <p:spPr>
          <a:xfrm>
            <a:off x="4645025" y="1484313"/>
            <a:ext cx="4041775" cy="639762"/>
          </a:xfrm>
        </p:spPr>
        <p:txBody>
          <a:bodyPr/>
          <a:lstStyle/>
          <a:p>
            <a:pPr marL="73025" algn="ctr"/>
            <a:r>
              <a:rPr lang="hu-HU" sz="2800" smtClean="0"/>
              <a:t>Non-monologikus logika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205038"/>
            <a:ext cx="4041775" cy="4176712"/>
          </a:xfrm>
        </p:spPr>
        <p:txBody>
          <a:bodyPr>
            <a:normAutofit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dia-logosz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dialógus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dialogika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dialektika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Szókratész</a:t>
            </a:r>
          </a:p>
          <a:p>
            <a:pPr marL="411480" fontAlgn="auto">
              <a:spcAft>
                <a:spcPts val="0"/>
              </a:spcAft>
              <a:buClr>
                <a:schemeClr val="accent2"/>
              </a:buClr>
              <a:buFont typeface="Wingdings"/>
              <a:buChar char=""/>
              <a:defRPr/>
            </a:pPr>
            <a:r>
              <a:rPr lang="hu-HU" sz="2800" b="1" dirty="0" smtClean="0">
                <a:solidFill>
                  <a:schemeClr val="accent2"/>
                </a:solidFill>
                <a:sym typeface="Wingdings"/>
              </a:rPr>
              <a:t></a:t>
            </a:r>
            <a:r>
              <a:rPr lang="hu-HU" sz="2800" dirty="0" smtClean="0">
                <a:sym typeface="Wingdings"/>
              </a:rPr>
              <a:t> </a:t>
            </a:r>
            <a:r>
              <a:rPr lang="hu-HU" sz="2800" b="1" dirty="0" smtClean="0">
                <a:solidFill>
                  <a:schemeClr val="accent6"/>
                </a:solidFill>
              </a:rPr>
              <a:t>diskurzus</a:t>
            </a:r>
            <a:endParaRPr lang="hu-HU" sz="2800" b="1" dirty="0" smtClean="0">
              <a:solidFill>
                <a:schemeClr val="accent6"/>
              </a:solidFill>
              <a:sym typeface="Wingdings"/>
            </a:endParaRPr>
          </a:p>
          <a:p>
            <a:pPr marL="411480" fontAlgn="auto">
              <a:spcAft>
                <a:spcPts val="0"/>
              </a:spcAft>
              <a:buClr>
                <a:schemeClr val="accent2"/>
              </a:buClr>
              <a:buFont typeface="Wingdings"/>
              <a:buChar char=""/>
              <a:defRPr/>
            </a:pPr>
            <a:r>
              <a:rPr lang="hu-HU" sz="2800" b="1" dirty="0" smtClean="0">
                <a:solidFill>
                  <a:schemeClr val="accent2"/>
                </a:solidFill>
                <a:sym typeface="Wingdings"/>
              </a:rPr>
              <a:t></a:t>
            </a:r>
            <a:r>
              <a:rPr lang="hu-HU" sz="2800" dirty="0" smtClean="0">
                <a:sym typeface="Wingdings"/>
              </a:rPr>
              <a:t> </a:t>
            </a:r>
            <a:r>
              <a:rPr lang="hu-HU" sz="2800" b="1" dirty="0" smtClean="0">
                <a:solidFill>
                  <a:schemeClr val="accent6"/>
                </a:solidFill>
                <a:sym typeface="Wingdings"/>
              </a:rPr>
              <a:t>érvelés</a:t>
            </a:r>
          </a:p>
          <a:p>
            <a:pPr marL="411480" fontAlgn="auto">
              <a:spcAft>
                <a:spcPts val="0"/>
              </a:spcAft>
              <a:buClr>
                <a:schemeClr val="accent2"/>
              </a:buClr>
              <a:buFont typeface="Wingdings"/>
              <a:buChar char=""/>
              <a:defRPr/>
            </a:pPr>
            <a:r>
              <a:rPr lang="hu-HU" sz="2800" b="1" dirty="0" smtClean="0">
                <a:solidFill>
                  <a:schemeClr val="accent2"/>
                </a:solidFill>
                <a:sym typeface="Wingdings"/>
              </a:rPr>
              <a:t></a:t>
            </a:r>
            <a:r>
              <a:rPr lang="hu-HU" sz="2800" dirty="0" smtClean="0">
                <a:sym typeface="Wingdings"/>
              </a:rPr>
              <a:t> </a:t>
            </a:r>
            <a:r>
              <a:rPr lang="hu-HU" sz="2800" b="1" dirty="0" smtClean="0">
                <a:solidFill>
                  <a:schemeClr val="accent6"/>
                </a:solidFill>
                <a:sym typeface="Wingdings"/>
              </a:rPr>
              <a:t>vita</a:t>
            </a:r>
            <a:endParaRPr lang="hu-HU" sz="2800" b="1" dirty="0">
              <a:solidFill>
                <a:schemeClr val="accent6"/>
              </a:solidFill>
            </a:endParaRPr>
          </a:p>
        </p:txBody>
      </p:sp>
      <p:sp>
        <p:nvSpPr>
          <p:cNvPr id="17414" name="Dia számának helye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04B1DD3-0B70-4661-9DFD-8B396151D2FB}" type="slidenum">
              <a:rPr lang="hu-HU"/>
              <a:pPr/>
              <a:t>177</a:t>
            </a:fld>
            <a:endParaRPr lang="hu-HU"/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5650" y="338138"/>
            <a:ext cx="7931150" cy="64293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Dialektika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46188"/>
            <a:ext cx="8229600" cy="5278437"/>
          </a:xfrm>
        </p:spPr>
        <p:txBody>
          <a:bodyPr>
            <a:normAutofit/>
          </a:bodyPr>
          <a:lstStyle/>
          <a:p>
            <a:pPr marL="411480" fontAlgn="auto">
              <a:spcAft>
                <a:spcPts val="0"/>
              </a:spcAft>
              <a:buClr>
                <a:schemeClr val="tx1"/>
              </a:buClr>
              <a:buFont typeface="Wingdings"/>
              <a:buChar char=""/>
              <a:defRPr/>
            </a:pPr>
            <a:r>
              <a:rPr lang="hu-HU" sz="2800" b="1" dirty="0" smtClean="0">
                <a:solidFill>
                  <a:schemeClr val="accent2"/>
                </a:solidFill>
              </a:rPr>
              <a:t>Bizonyító következtetések </a:t>
            </a:r>
            <a:r>
              <a:rPr lang="hu-HU" sz="2800" b="1" dirty="0" smtClean="0"/>
              <a:t>feltételei</a:t>
            </a:r>
            <a:r>
              <a:rPr lang="hu-HU" sz="2800" dirty="0" smtClean="0"/>
              <a:t>:</a:t>
            </a:r>
            <a:br>
              <a:rPr lang="hu-HU" sz="2800" dirty="0" smtClean="0"/>
            </a:br>
            <a:r>
              <a:rPr lang="hu-HU" sz="2800" dirty="0" smtClean="0">
                <a:solidFill>
                  <a:schemeClr val="accent2"/>
                </a:solidFill>
              </a:rPr>
              <a:t>1.</a:t>
            </a:r>
            <a:r>
              <a:rPr lang="hu-HU" sz="2800" dirty="0" smtClean="0"/>
              <a:t> igazként elfogadott </a:t>
            </a:r>
            <a:r>
              <a:rPr lang="hu-HU" sz="2800" dirty="0" smtClean="0">
                <a:solidFill>
                  <a:schemeClr val="accent6"/>
                </a:solidFill>
              </a:rPr>
              <a:t>premisszák</a:t>
            </a:r>
            <a:r>
              <a:rPr lang="hu-HU" sz="2800" dirty="0" smtClean="0"/>
              <a:t>,</a:t>
            </a:r>
            <a:br>
              <a:rPr lang="hu-HU" sz="2800" dirty="0" smtClean="0"/>
            </a:br>
            <a:r>
              <a:rPr lang="hu-HU" sz="2800" dirty="0" smtClean="0">
                <a:solidFill>
                  <a:schemeClr val="accent2"/>
                </a:solidFill>
              </a:rPr>
              <a:t>2.</a:t>
            </a:r>
            <a:r>
              <a:rPr lang="hu-HU" sz="2800" dirty="0" smtClean="0"/>
              <a:t> érvényesként elfogadott </a:t>
            </a:r>
            <a:r>
              <a:rPr lang="hu-HU" sz="2800" dirty="0" smtClean="0">
                <a:solidFill>
                  <a:schemeClr val="accent6"/>
                </a:solidFill>
              </a:rPr>
              <a:t>logikai rendszer</a:t>
            </a:r>
            <a:r>
              <a:rPr lang="hu-HU" sz="2800" dirty="0" smtClean="0"/>
              <a:t>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Ezek megvitatása </a:t>
            </a:r>
            <a:r>
              <a:rPr lang="hu-HU" sz="2800" b="1" dirty="0" smtClean="0"/>
              <a:t>a logikai rendszeren kívül</a:t>
            </a:r>
            <a:r>
              <a:rPr lang="hu-HU" sz="2800" dirty="0" smtClean="0"/>
              <a:t>.</a:t>
            </a:r>
            <a:br>
              <a:rPr lang="hu-HU" sz="2800" dirty="0" smtClean="0"/>
            </a:br>
            <a:r>
              <a:rPr lang="hu-HU" sz="2800" b="1" dirty="0" smtClean="0">
                <a:solidFill>
                  <a:schemeClr val="accent6"/>
                </a:solidFill>
              </a:rPr>
              <a:t>Eszköze a</a:t>
            </a:r>
            <a:r>
              <a:rPr lang="hu-HU" sz="2800" dirty="0" smtClean="0">
                <a:solidFill>
                  <a:schemeClr val="accent6"/>
                </a:solidFill>
              </a:rPr>
              <a:t> </a:t>
            </a:r>
            <a:r>
              <a:rPr lang="hu-HU" sz="2800" b="1" dirty="0" smtClean="0">
                <a:solidFill>
                  <a:schemeClr val="accent6"/>
                </a:solidFill>
              </a:rPr>
              <a:t>dialektika </a:t>
            </a:r>
            <a:r>
              <a:rPr lang="hu-HU" sz="2800" b="1" dirty="0" smtClean="0"/>
              <a:t>(= materiális logika).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b="1" dirty="0" smtClean="0"/>
              <a:t>A </a:t>
            </a:r>
            <a:r>
              <a:rPr lang="hu-HU" sz="2800" b="1" dirty="0" smtClean="0">
                <a:solidFill>
                  <a:schemeClr val="accent2"/>
                </a:solidFill>
              </a:rPr>
              <a:t>dialektika</a:t>
            </a:r>
            <a:r>
              <a:rPr lang="hu-HU" sz="2800" b="1" dirty="0" smtClean="0"/>
              <a:t> módszerei</a:t>
            </a:r>
            <a:r>
              <a:rPr lang="hu-HU" sz="2800" dirty="0" smtClean="0"/>
              <a:t>: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reductio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 ad absurdum</a:t>
            </a:r>
            <a:r>
              <a:rPr lang="hu-HU" sz="2800" i="1" dirty="0" smtClean="0"/>
              <a:t>:</a:t>
            </a:r>
            <a:r>
              <a:rPr lang="hu-HU" sz="2800" dirty="0" smtClean="0"/>
              <a:t> a „józan ész” számára való elfogadhatatlan következmény kimutatása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reductio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 ad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impossibile</a:t>
            </a:r>
            <a:r>
              <a:rPr lang="hu-HU" sz="2800" dirty="0" smtClean="0"/>
              <a:t>: a premisszának a lehetetlen vagy ellentmondó konklúzión keresztül való cáfolása: </a:t>
            </a:r>
            <a:r>
              <a:rPr lang="hu-HU" sz="2800" b="1" dirty="0" smtClean="0">
                <a:solidFill>
                  <a:srgbClr val="FF0000"/>
                </a:solidFill>
              </a:rPr>
              <a:t>{ </a:t>
            </a:r>
            <a:r>
              <a:rPr lang="hu-HU" sz="2800" b="1" i="1" dirty="0" smtClean="0">
                <a:solidFill>
                  <a:srgbClr val="FF0000"/>
                </a:solidFill>
              </a:rPr>
              <a:t>p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</a:t>
            </a:r>
            <a:r>
              <a:rPr lang="hu-HU" sz="2800" b="1" i="1" dirty="0" smtClean="0">
                <a:solidFill>
                  <a:srgbClr val="FF0000"/>
                </a:solidFill>
              </a:rPr>
              <a:t>q</a:t>
            </a:r>
            <a:r>
              <a:rPr lang="hu-HU" sz="2800" b="1" dirty="0" smtClean="0">
                <a:solidFill>
                  <a:srgbClr val="FF0000"/>
                </a:solidFill>
              </a:rPr>
              <a:t>; 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</a:t>
            </a:r>
            <a:r>
              <a:rPr lang="hu-HU" sz="2800" b="1" i="1" dirty="0" err="1" smtClean="0">
                <a:solidFill>
                  <a:srgbClr val="FF0000"/>
                </a:solidFill>
              </a:rPr>
              <a:t>q</a:t>
            </a:r>
            <a:r>
              <a:rPr lang="hu-HU" sz="2800" b="1" i="1" dirty="0" smtClean="0">
                <a:solidFill>
                  <a:srgbClr val="FF0000"/>
                </a:solidFill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</a:rPr>
              <a:t>} 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</a:t>
            </a:r>
            <a:r>
              <a:rPr lang="hu-HU" sz="2800" b="1" dirty="0" smtClean="0">
                <a:solidFill>
                  <a:srgbClr val="FF0000"/>
                </a:solidFill>
              </a:rPr>
              <a:t> 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</a:t>
            </a:r>
            <a:r>
              <a:rPr lang="hu-HU" sz="2800" b="1" i="1" dirty="0" smtClean="0">
                <a:solidFill>
                  <a:srgbClr val="FF0000"/>
                </a:solidFill>
              </a:rPr>
              <a:t>p</a:t>
            </a:r>
            <a:endParaRPr lang="hu-HU" sz="2800" dirty="0" smtClean="0">
              <a:solidFill>
                <a:srgbClr val="FF0000"/>
              </a:solidFill>
            </a:endParaRPr>
          </a:p>
        </p:txBody>
      </p:sp>
      <p:sp>
        <p:nvSpPr>
          <p:cNvPr id="18435" name="Dia számának hely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6A5ECA3-873C-4079-9728-5B65519C39A6}" type="slidenum">
              <a:rPr lang="hu-HU"/>
              <a:pPr/>
              <a:t>178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65113"/>
            <a:ext cx="8229600" cy="64293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Dialektika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616575"/>
          </a:xfrm>
        </p:spPr>
        <p:txBody>
          <a:bodyPr>
            <a:normAutofit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b="1" dirty="0" smtClean="0"/>
              <a:t>A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bizonytalan premisszákból való következtetés </a:t>
            </a:r>
            <a:r>
              <a:rPr lang="hu-HU" sz="2800" b="1" dirty="0" smtClean="0"/>
              <a:t/>
            </a:r>
            <a:br>
              <a:rPr lang="hu-HU" sz="2800" b="1" dirty="0" smtClean="0"/>
            </a:br>
            <a:r>
              <a:rPr lang="hu-HU" sz="2800" dirty="0" smtClean="0"/>
              <a:t>– majd az </a:t>
            </a:r>
            <a:r>
              <a:rPr lang="hu-HU" sz="2800" b="1" i="1" dirty="0" smtClean="0">
                <a:solidFill>
                  <a:srgbClr val="FF0000"/>
                </a:solidFill>
              </a:rPr>
              <a:t>érvényes érvelés</a:t>
            </a:r>
            <a:r>
              <a:rPr lang="hu-HU" sz="2800" b="1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/>
              <a:t>tudománya.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Az érvelés nem </a:t>
            </a:r>
            <a:r>
              <a:rPr lang="hu-HU" sz="2800" i="1" dirty="0" smtClean="0"/>
              <a:t>igaz</a:t>
            </a:r>
            <a:r>
              <a:rPr lang="hu-HU" sz="2800" dirty="0" smtClean="0"/>
              <a:t> állításokból, hanem „általánosan elfogadott </a:t>
            </a:r>
            <a:r>
              <a:rPr lang="hu-HU" sz="2800" dirty="0" smtClean="0">
                <a:solidFill>
                  <a:srgbClr val="FF0000"/>
                </a:solidFill>
              </a:rPr>
              <a:t>véleményekből</a:t>
            </a:r>
            <a:r>
              <a:rPr lang="hu-HU" sz="2800" dirty="0" smtClean="0"/>
              <a:t>” indul ki. </a:t>
            </a:r>
          </a:p>
        </p:txBody>
      </p:sp>
      <p:sp>
        <p:nvSpPr>
          <p:cNvPr id="19459" name="Dia számának helye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05FF644-F7BC-4007-AC38-A46DD870DA4D}" type="slidenum">
              <a:rPr lang="hu-HU"/>
              <a:pPr/>
              <a:t>179</a:t>
            </a:fld>
            <a:endParaRPr lang="hu-HU"/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852738"/>
            <a:ext cx="82391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Egyenes összekötő nyíllal 5"/>
          <p:cNvCxnSpPr/>
          <p:nvPr/>
        </p:nvCxnSpPr>
        <p:spPr>
          <a:xfrm rot="16200000" flipH="1">
            <a:off x="3059832" y="2060848"/>
            <a:ext cx="2664296" cy="2232248"/>
          </a:xfrm>
          <a:prstGeom prst="straightConnector1">
            <a:avLst/>
          </a:prstGeom>
          <a:ln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2.2.2. Hermeneutika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3568" y="1784350"/>
            <a:ext cx="8003232" cy="4572000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Az építőkövekből összeálló igaz/hamis </a:t>
            </a:r>
            <a:r>
              <a:rPr lang="hu-HU" b="1" dirty="0" smtClean="0"/>
              <a:t>mondat</a:t>
            </a:r>
          </a:p>
          <a:p>
            <a:r>
              <a:rPr lang="hu-HU" b="1" dirty="0" smtClean="0"/>
              <a:t>„Hermész” </a:t>
            </a:r>
            <a:r>
              <a:rPr lang="hu-HU" b="1" dirty="0" smtClean="0">
                <a:sym typeface="Symbol" pitchFamily="18" charset="2"/>
              </a:rPr>
              <a:t></a:t>
            </a:r>
            <a:r>
              <a:rPr lang="hu-HU" dirty="0" smtClean="0">
                <a:sym typeface="Symbol" pitchFamily="18" charset="2"/>
              </a:rPr>
              <a:t> jel </a:t>
            </a:r>
            <a:r>
              <a:rPr lang="hu-HU" b="1" dirty="0" smtClean="0">
                <a:sym typeface="Symbol" pitchFamily="18" charset="2"/>
              </a:rPr>
              <a:t></a:t>
            </a:r>
            <a:r>
              <a:rPr lang="hu-HU" dirty="0" smtClean="0">
                <a:sym typeface="Symbol" pitchFamily="18" charset="2"/>
              </a:rPr>
              <a:t>  jelentés </a:t>
            </a:r>
            <a:r>
              <a:rPr lang="hu-HU" b="1" dirty="0" smtClean="0">
                <a:sym typeface="Symbol" pitchFamily="18" charset="2"/>
              </a:rPr>
              <a:t></a:t>
            </a:r>
            <a:r>
              <a:rPr lang="hu-HU" dirty="0" smtClean="0">
                <a:sym typeface="Symbol" pitchFamily="18" charset="2"/>
              </a:rPr>
              <a:t>  megértés</a:t>
            </a:r>
          </a:p>
          <a:p>
            <a:r>
              <a:rPr lang="hu-HU" b="1" dirty="0" smtClean="0">
                <a:sym typeface="Symbol" pitchFamily="18" charset="2"/>
              </a:rPr>
              <a:t> szemantika</a:t>
            </a:r>
          </a:p>
          <a:p>
            <a:r>
              <a:rPr lang="hu-HU" b="1" dirty="0" smtClean="0">
                <a:sym typeface="Symbol" pitchFamily="18" charset="2"/>
              </a:rPr>
              <a:t> </a:t>
            </a:r>
            <a:r>
              <a:rPr lang="hu-HU" dirty="0" smtClean="0">
                <a:sym typeface="Symbol"/>
              </a:rPr>
              <a:t>Arisztotelész logikája</a:t>
            </a:r>
            <a:r>
              <a:rPr lang="hu-HU" dirty="0" smtClean="0">
                <a:sym typeface="Symbol" pitchFamily="18" charset="2"/>
              </a:rPr>
              <a:t> = </a:t>
            </a:r>
            <a:r>
              <a:rPr lang="hu-HU" b="1" dirty="0" err="1" smtClean="0">
                <a:solidFill>
                  <a:srgbClr val="00B050"/>
                </a:solidFill>
                <a:sym typeface="Symbol" pitchFamily="18" charset="2"/>
              </a:rPr>
              <a:t>alethikus</a:t>
            </a:r>
            <a:r>
              <a:rPr lang="hu-HU" b="1" dirty="0" smtClean="0">
                <a:solidFill>
                  <a:srgbClr val="00B050"/>
                </a:solidFill>
                <a:sym typeface="Symbol" pitchFamily="18" charset="2"/>
              </a:rPr>
              <a:t> </a:t>
            </a:r>
            <a:r>
              <a:rPr lang="hu-HU" b="1" dirty="0" smtClean="0">
                <a:sym typeface="Symbol" pitchFamily="18" charset="2"/>
              </a:rPr>
              <a:t>+ 						</a:t>
            </a:r>
            <a:r>
              <a:rPr lang="hu-HU" b="1" dirty="0" smtClean="0">
                <a:solidFill>
                  <a:srgbClr val="00B050"/>
                </a:solidFill>
                <a:sym typeface="Symbol" pitchFamily="18" charset="2"/>
              </a:rPr>
              <a:t>kétértékű</a:t>
            </a:r>
            <a:r>
              <a:rPr lang="hu-HU" b="1" dirty="0" smtClean="0">
                <a:sym typeface="Symbol" pitchFamily="18" charset="2"/>
              </a:rPr>
              <a:t> </a:t>
            </a:r>
            <a:r>
              <a:rPr lang="hu-HU" dirty="0" smtClean="0">
                <a:sym typeface="Symbol" pitchFamily="18" charset="2"/>
              </a:rPr>
              <a:t>logika</a:t>
            </a:r>
          </a:p>
          <a:p>
            <a:r>
              <a:rPr lang="hu-HU" b="1" dirty="0" smtClean="0"/>
              <a:t>Az állítás </a:t>
            </a:r>
            <a:r>
              <a:rPr lang="hu-HU" dirty="0" smtClean="0"/>
              <a:t>lehet :</a:t>
            </a:r>
          </a:p>
          <a:p>
            <a:pPr lvl="1"/>
            <a:r>
              <a:rPr lang="hu-HU" b="1" dirty="0" smtClean="0">
                <a:solidFill>
                  <a:schemeClr val="accent2"/>
                </a:solidFill>
              </a:rPr>
              <a:t>Szinguláris – Partikuláris – Univerzális </a:t>
            </a:r>
          </a:p>
          <a:p>
            <a:pPr lvl="1"/>
            <a:r>
              <a:rPr lang="hu-HU" b="1" dirty="0" err="1" smtClean="0">
                <a:solidFill>
                  <a:schemeClr val="accent2"/>
                </a:solidFill>
              </a:rPr>
              <a:t>Kontrárius</a:t>
            </a:r>
            <a:r>
              <a:rPr lang="hu-HU" b="1" dirty="0" smtClean="0">
                <a:solidFill>
                  <a:schemeClr val="accent2"/>
                </a:solidFill>
              </a:rPr>
              <a:t> – </a:t>
            </a:r>
            <a:r>
              <a:rPr lang="hu-HU" b="1" dirty="0" err="1" smtClean="0">
                <a:solidFill>
                  <a:schemeClr val="accent2"/>
                </a:solidFill>
              </a:rPr>
              <a:t>Kontradiktórius</a:t>
            </a:r>
            <a:endParaRPr lang="hu-HU" b="1" dirty="0" smtClean="0">
              <a:solidFill>
                <a:schemeClr val="accent2"/>
              </a:solidFill>
            </a:endParaRPr>
          </a:p>
          <a:p>
            <a:pPr lvl="1"/>
            <a:r>
              <a:rPr lang="hu-HU" b="1" dirty="0" smtClean="0">
                <a:solidFill>
                  <a:schemeClr val="accent2"/>
                </a:solidFill>
              </a:rPr>
              <a:t>Modális </a:t>
            </a:r>
            <a:endParaRPr lang="hu-HU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Dialektikus szillogizmus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4400" y="1484313"/>
            <a:ext cx="7772400" cy="4572000"/>
          </a:xfrm>
        </p:spPr>
        <p:txBody>
          <a:bodyPr>
            <a:normAutofit lnSpcReduction="1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b="1" dirty="0" smtClean="0">
                <a:solidFill>
                  <a:schemeClr val="accent6"/>
                </a:solidFill>
              </a:rPr>
              <a:t>Arisztotelész: </a:t>
            </a:r>
            <a:r>
              <a:rPr lang="hu-HU" b="1" dirty="0" err="1" smtClean="0">
                <a:solidFill>
                  <a:schemeClr val="accent6"/>
                </a:solidFill>
              </a:rPr>
              <a:t>Topika</a:t>
            </a:r>
            <a:r>
              <a:rPr lang="hu-HU" b="1" dirty="0" smtClean="0">
                <a:solidFill>
                  <a:schemeClr val="accent6"/>
                </a:solidFill>
              </a:rPr>
              <a:t> </a:t>
            </a:r>
            <a:r>
              <a:rPr lang="hu-HU" dirty="0" smtClean="0"/>
              <a:t>(</a:t>
            </a:r>
            <a:r>
              <a:rPr lang="hu-HU" dirty="0" smtClean="0">
                <a:sym typeface="Wingdings"/>
              </a:rPr>
              <a:t> platóni dialektika)</a:t>
            </a:r>
            <a:endParaRPr lang="hu-HU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dirty="0" smtClean="0"/>
              <a:t>A premisszákból </a:t>
            </a:r>
            <a:r>
              <a:rPr lang="hu-HU" b="1" dirty="0" smtClean="0">
                <a:solidFill>
                  <a:schemeClr val="accent2"/>
                </a:solidFill>
              </a:rPr>
              <a:t>szükségszerűen</a:t>
            </a:r>
            <a:r>
              <a:rPr lang="hu-HU" dirty="0" smtClean="0"/>
              <a:t> következő konklúzió – </a:t>
            </a:r>
            <a:r>
              <a:rPr lang="hu-HU" dirty="0" smtClean="0">
                <a:solidFill>
                  <a:srgbClr val="FF0000"/>
                </a:solidFill>
              </a:rPr>
              <a:t>de</a:t>
            </a:r>
            <a:r>
              <a:rPr lang="hu-HU" dirty="0" smtClean="0"/>
              <a:t> a premisszák nem igazak, csak igazként elfogadottak: </a:t>
            </a:r>
            <a:r>
              <a:rPr lang="hu-HU" b="1" dirty="0" smtClean="0">
                <a:solidFill>
                  <a:schemeClr val="accent2"/>
                </a:solidFill>
              </a:rPr>
              <a:t>valószínűek</a:t>
            </a:r>
            <a:r>
              <a:rPr lang="hu-HU" dirty="0" smtClean="0"/>
              <a:t>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dirty="0" smtClean="0"/>
              <a:t>A következtetés alapjául szolgáló 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állítás</a:t>
            </a:r>
            <a:r>
              <a:rPr lang="hu-HU" dirty="0" smtClean="0"/>
              <a:t> itt : </a:t>
            </a:r>
            <a:r>
              <a:rPr lang="hu-HU" b="1" dirty="0" smtClean="0">
                <a:solidFill>
                  <a:schemeClr val="accent2"/>
                </a:solidFill>
              </a:rPr>
              <a:t>vitatétel</a:t>
            </a:r>
            <a:r>
              <a:rPr lang="hu-HU" dirty="0" smtClean="0"/>
              <a:t> </a:t>
            </a:r>
            <a:r>
              <a:rPr lang="hu-HU" i="1" dirty="0" smtClean="0"/>
              <a:t>(toposz)</a:t>
            </a:r>
            <a:r>
              <a:rPr lang="hu-HU" dirty="0" smtClean="0"/>
              <a:t>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dirty="0" smtClean="0"/>
              <a:t>A cél: az igaz, </a:t>
            </a:r>
            <a:r>
              <a:rPr lang="hu-HU" b="1" dirty="0" smtClean="0">
                <a:solidFill>
                  <a:schemeClr val="accent2"/>
                </a:solidFill>
              </a:rPr>
              <a:t>a helyes meglelése </a:t>
            </a:r>
            <a:r>
              <a:rPr lang="hu-HU" dirty="0" smtClean="0"/>
              <a:t>vita során.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dirty="0" smtClean="0"/>
              <a:t>A következtetés: „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gyenge szillogizmus</a:t>
            </a:r>
            <a:r>
              <a:rPr lang="hu-HU" dirty="0" smtClean="0"/>
              <a:t>”</a:t>
            </a:r>
            <a:endParaRPr lang="hu-HU" dirty="0"/>
          </a:p>
        </p:txBody>
      </p:sp>
      <p:sp>
        <p:nvSpPr>
          <p:cNvPr id="20483" name="Dia számának hely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E9C6EBA-61A4-420B-86EA-F5C25E8560CF}" type="slidenum">
              <a:rPr lang="hu-HU"/>
              <a:pPr/>
              <a:t>180</a:t>
            </a:fld>
            <a:endParaRPr lang="hu-HU"/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7143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Dialektika és JOGGYAKORLAT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90550" y="1290638"/>
            <a:ext cx="8229600" cy="5162550"/>
          </a:xfrm>
        </p:spPr>
        <p:txBody>
          <a:bodyPr>
            <a:normAutofit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formális logika</a:t>
            </a:r>
            <a:r>
              <a:rPr lang="hu-HU" sz="2800" dirty="0" smtClean="0">
                <a:sym typeface="Wingdings" pitchFamily="2" charset="2"/>
              </a:rPr>
              <a:t></a:t>
            </a:r>
            <a:r>
              <a:rPr lang="hu-HU" sz="2800" dirty="0" smtClean="0"/>
              <a:t> nyelv </a:t>
            </a:r>
            <a:r>
              <a:rPr lang="hu-HU" sz="2800" dirty="0" smtClean="0">
                <a:sym typeface="Wingdings" pitchFamily="2" charset="2"/>
              </a:rPr>
              <a:t> </a:t>
            </a:r>
            <a:r>
              <a:rPr lang="hu-HU" sz="2800" dirty="0" smtClean="0"/>
              <a:t> gyakorlat </a:t>
            </a:r>
            <a:br>
              <a:rPr lang="hu-HU" sz="2800" dirty="0" smtClean="0"/>
            </a:br>
            <a:r>
              <a:rPr lang="hu-HU" sz="2800" dirty="0" smtClean="0">
                <a:sym typeface="Symbol"/>
              </a:rPr>
              <a:t> </a:t>
            </a:r>
            <a:r>
              <a:rPr lang="hu-HU" sz="2800" dirty="0" smtClean="0"/>
              <a:t>nyelvfilozófia, gyakorlati filozófia, életfilozófia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A tudás, az „igazság” természete az, ami </a:t>
            </a:r>
            <a:r>
              <a:rPr lang="hu-HU" sz="2800" b="1" dirty="0" err="1" smtClean="0">
                <a:solidFill>
                  <a:schemeClr val="accent2"/>
                </a:solidFill>
              </a:rPr>
              <a:t>dialogikus</a:t>
            </a:r>
            <a:r>
              <a:rPr lang="hu-HU" sz="2800" dirty="0" smtClean="0"/>
              <a:t>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b="1" dirty="0" smtClean="0"/>
              <a:t>A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 jogi „logosz” </a:t>
            </a:r>
            <a:r>
              <a:rPr lang="hu-HU" sz="2800" dirty="0" smtClean="0"/>
              <a:t>is </a:t>
            </a:r>
            <a:r>
              <a:rPr lang="hu-HU" sz="2800" i="1" dirty="0" smtClean="0"/>
              <a:t>két fél dialógusából </a:t>
            </a:r>
            <a:r>
              <a:rPr lang="hu-HU" sz="2800" dirty="0" smtClean="0"/>
              <a:t>bontakozik: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sz="2800" b="1" dirty="0" smtClean="0"/>
              <a:t>A tét: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a konklúzió 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</a:rPr>
              <a:t>elfogadhatósága</a:t>
            </a:r>
            <a:r>
              <a:rPr lang="hu-HU" sz="2800" i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sz="2800" b="1" dirty="0" smtClean="0"/>
              <a:t>Az eszköz: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a premisszák 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</a:rPr>
              <a:t>megváltoztatása 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sz="2800" b="1" dirty="0" smtClean="0"/>
              <a:t>A premisszák státusza: 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</a:rPr>
              <a:t>állítás, álláspont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sz="2800" b="1" dirty="0" smtClean="0"/>
              <a:t>A mérce: 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</a:rPr>
              <a:t>érvényesség + helyessége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sz="2800" b="1" dirty="0" smtClean="0"/>
              <a:t>A keret: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</a:rPr>
              <a:t>jogvita</a:t>
            </a:r>
          </a:p>
        </p:txBody>
      </p:sp>
      <p:sp>
        <p:nvSpPr>
          <p:cNvPr id="21507" name="Dia számának hely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2221397-B1B3-404F-BFB4-8CCD6B3B6740}" type="slidenum">
              <a:rPr lang="hu-HU"/>
              <a:pPr/>
              <a:t>181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Dialogika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90550" y="1000125"/>
            <a:ext cx="8229600" cy="5857875"/>
          </a:xfrm>
        </p:spPr>
        <p:txBody>
          <a:bodyPr>
            <a:normAutofit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b="1" dirty="0" smtClean="0"/>
              <a:t>A </a:t>
            </a:r>
            <a:r>
              <a:rPr lang="hu-HU" sz="2800" b="1" dirty="0" err="1" smtClean="0"/>
              <a:t>dialogikus</a:t>
            </a:r>
            <a:r>
              <a:rPr lang="hu-HU" sz="2800" b="1" dirty="0" smtClean="0"/>
              <a:t> logika </a:t>
            </a:r>
            <a:r>
              <a:rPr lang="hu-HU" sz="2800" b="1" i="1" dirty="0" err="1" smtClean="0">
                <a:solidFill>
                  <a:schemeClr val="accent2"/>
                </a:solidFill>
              </a:rPr>
              <a:t>diskurzív</a:t>
            </a:r>
            <a:r>
              <a:rPr lang="hu-HU" sz="2800" b="1" i="1" dirty="0" smtClean="0">
                <a:solidFill>
                  <a:schemeClr val="accent2"/>
                </a:solidFill>
              </a:rPr>
              <a:t> </a:t>
            </a:r>
            <a:r>
              <a:rPr lang="hu-HU" sz="2800" b="1" i="1" dirty="0" err="1" smtClean="0">
                <a:solidFill>
                  <a:schemeClr val="accent2"/>
                </a:solidFill>
              </a:rPr>
              <a:t>logika</a:t>
            </a:r>
            <a:r>
              <a:rPr lang="hu-HU" sz="2800" b="1" dirty="0" smtClean="0"/>
              <a:t>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A </a:t>
            </a:r>
            <a:r>
              <a:rPr lang="hu-HU" sz="2800" b="1" i="1" dirty="0" smtClean="0">
                <a:solidFill>
                  <a:schemeClr val="accent2"/>
                </a:solidFill>
              </a:rPr>
              <a:t>dialektika általánosítása </a:t>
            </a:r>
            <a:r>
              <a:rPr lang="hu-HU" sz="2800" dirty="0" smtClean="0"/>
              <a:t>természetes nyelvi diskurzusokra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Következtetések megalapozása </a:t>
            </a:r>
            <a:r>
              <a:rPr lang="hu-HU" sz="2800" dirty="0" smtClean="0"/>
              <a:t>: </a:t>
            </a:r>
          </a:p>
          <a:p>
            <a:pPr marL="912114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hu-HU" sz="2800" b="1" dirty="0" smtClean="0">
                <a:solidFill>
                  <a:schemeClr val="accent2"/>
                </a:solidFill>
              </a:rPr>
              <a:t>monologikus</a:t>
            </a:r>
            <a:r>
              <a:rPr lang="hu-HU" sz="2800" dirty="0" smtClean="0"/>
              <a:t> formális sémák</a:t>
            </a:r>
          </a:p>
          <a:p>
            <a:pPr marL="912114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hu-HU" sz="2800" dirty="0" smtClean="0"/>
              <a:t>az állítások tartalmának </a:t>
            </a:r>
            <a:r>
              <a:rPr lang="hu-HU" sz="2800" b="1" dirty="0" err="1" smtClean="0">
                <a:solidFill>
                  <a:schemeClr val="accent2"/>
                </a:solidFill>
              </a:rPr>
              <a:t>dialogikus</a:t>
            </a:r>
            <a:r>
              <a:rPr lang="hu-HU" sz="2800" dirty="0" smtClean="0"/>
              <a:t> vizsgálata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b="1" dirty="0" smtClean="0"/>
              <a:t>A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premisszák felállítása </a:t>
            </a:r>
            <a:r>
              <a:rPr lang="hu-HU" sz="2800" b="1" dirty="0" smtClean="0"/>
              <a:t>nem a formális, hanem a </a:t>
            </a:r>
            <a:r>
              <a:rPr lang="hu-HU" sz="2800" b="1" dirty="0" err="1" smtClean="0"/>
              <a:t>dialogikus</a:t>
            </a:r>
            <a:r>
              <a:rPr lang="hu-HU" sz="2800" b="1" dirty="0" smtClean="0"/>
              <a:t> logika szerint történik.</a:t>
            </a:r>
            <a:endParaRPr lang="hu-HU" sz="2800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Ha már megvan a felső tétel és az alsó tétel, akkor semmi akadálya a </a:t>
            </a:r>
            <a:r>
              <a:rPr lang="hu-HU" sz="2800" dirty="0" err="1" smtClean="0"/>
              <a:t>szillogisztikus</a:t>
            </a:r>
            <a:r>
              <a:rPr lang="hu-HU" sz="2800" dirty="0" smtClean="0"/>
              <a:t> következtetés levonásának. </a:t>
            </a:r>
            <a:endParaRPr lang="hu-HU" sz="2800" b="1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hu-HU" sz="2400" dirty="0" smtClean="0"/>
          </a:p>
        </p:txBody>
      </p:sp>
      <p:sp>
        <p:nvSpPr>
          <p:cNvPr id="22531" name="Dia számának hely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9B7E66C-4A9B-40F0-86E4-AD57CA5D8B42}" type="slidenum">
              <a:rPr lang="hu-HU"/>
              <a:pPr/>
              <a:t>182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4213" y="266700"/>
            <a:ext cx="8002587" cy="78581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Kérdéslogika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17613"/>
            <a:ext cx="8229600" cy="5307012"/>
          </a:xfrm>
        </p:spPr>
        <p:txBody>
          <a:bodyPr>
            <a:normAutofit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A dialógus = </a:t>
            </a:r>
            <a:r>
              <a:rPr lang="hu-HU" sz="2800" b="1" dirty="0" smtClean="0"/>
              <a:t>a </a:t>
            </a:r>
            <a:r>
              <a:rPr lang="hu-HU" sz="2800" b="1" dirty="0" smtClean="0">
                <a:solidFill>
                  <a:srgbClr val="00B050"/>
                </a:solidFill>
              </a:rPr>
              <a:t>kérdés–felelet</a:t>
            </a:r>
            <a:r>
              <a:rPr lang="hu-HU" sz="2800" b="1" dirty="0" smtClean="0"/>
              <a:t> dinamikája</a:t>
            </a:r>
            <a:r>
              <a:rPr lang="hu-HU" sz="2800" dirty="0" smtClean="0"/>
              <a:t>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Egy kérdés </a:t>
            </a:r>
            <a:r>
              <a:rPr lang="hu-HU" sz="2800" b="1" dirty="0" smtClean="0">
                <a:solidFill>
                  <a:srgbClr val="FF0000"/>
                </a:solidFill>
              </a:rPr>
              <a:t>nem lehet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igaz vagy hamis </a:t>
            </a:r>
            <a:endParaRPr lang="hu-HU" sz="2800" dirty="0" smtClean="0">
              <a:solidFill>
                <a:schemeClr val="tx2">
                  <a:lumMod val="50000"/>
                </a:schemeClr>
              </a:solidFill>
              <a:sym typeface="Symbol"/>
            </a:endParaRP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hu-HU" sz="2800" dirty="0" smtClean="0">
                <a:sym typeface="Symbol"/>
              </a:rPr>
              <a:t>	</a:t>
            </a:r>
            <a:r>
              <a:rPr lang="hu-HU" sz="2800" dirty="0" smtClean="0">
                <a:sym typeface="Wingdings"/>
              </a:rPr>
              <a:t> </a:t>
            </a:r>
            <a:r>
              <a:rPr lang="hu-HU" sz="2800" dirty="0" smtClean="0">
                <a:sym typeface="Symbol"/>
              </a:rPr>
              <a:t>sem az </a:t>
            </a:r>
            <a:r>
              <a:rPr lang="hu-HU" sz="2800" dirty="0" err="1" smtClean="0">
                <a:sym typeface="Symbol"/>
              </a:rPr>
              <a:t>alethikus</a:t>
            </a:r>
            <a:r>
              <a:rPr lang="hu-HU" sz="2800" dirty="0" smtClean="0">
                <a:sym typeface="Symbol"/>
              </a:rPr>
              <a:t>, sem a formális logika.</a:t>
            </a:r>
            <a:endParaRPr lang="hu-HU" sz="2800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A </a:t>
            </a:r>
            <a:r>
              <a:rPr lang="hu-HU" sz="2800" b="1" dirty="0" smtClean="0">
                <a:solidFill>
                  <a:srgbClr val="FF0000"/>
                </a:solidFill>
              </a:rPr>
              <a:t>kijelentés</a:t>
            </a:r>
            <a:r>
              <a:rPr lang="hu-HU" sz="2800" dirty="0" smtClean="0"/>
              <a:t> (állítás) ott kezdődik, ahol a </a:t>
            </a:r>
            <a:r>
              <a:rPr lang="hu-HU" sz="2800" b="1" dirty="0" smtClean="0">
                <a:solidFill>
                  <a:srgbClr val="FF0000"/>
                </a:solidFill>
              </a:rPr>
              <a:t>kérdés</a:t>
            </a:r>
            <a:r>
              <a:rPr lang="hu-HU" sz="2800" dirty="0" smtClean="0"/>
              <a:t> véget ér: </a:t>
            </a:r>
            <a:r>
              <a:rPr lang="hu-HU" sz="2800" b="1" dirty="0" smtClean="0"/>
              <a:t>az állítások</a:t>
            </a:r>
            <a:r>
              <a:rPr lang="hu-HU" sz="2800" dirty="0" smtClean="0"/>
              <a:t> kérdésekre adott </a:t>
            </a:r>
            <a:r>
              <a:rPr lang="hu-HU" sz="2800" dirty="0" smtClean="0">
                <a:solidFill>
                  <a:srgbClr val="FF0000"/>
                </a:solidFill>
              </a:rPr>
              <a:t>válaszok</a:t>
            </a:r>
            <a:r>
              <a:rPr lang="hu-HU" sz="2800" dirty="0" smtClean="0"/>
              <a:t>, melyek </a:t>
            </a:r>
            <a:r>
              <a:rPr lang="hu-HU" sz="2800" b="1" dirty="0" smtClean="0">
                <a:solidFill>
                  <a:srgbClr val="FF0000"/>
                </a:solidFill>
              </a:rPr>
              <a:t>igazsága</a:t>
            </a:r>
            <a:r>
              <a:rPr lang="hu-HU" sz="2800" b="1" dirty="0" smtClean="0"/>
              <a:t> csak a kérdésekhez viszonyítva értelmezhető</a:t>
            </a:r>
            <a:r>
              <a:rPr lang="hu-HU" sz="2800" dirty="0" smtClean="0"/>
              <a:t>, vizsgálható.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A jogban</a:t>
            </a:r>
            <a:r>
              <a:rPr lang="hu-HU" sz="2800" b="1" dirty="0" smtClean="0">
                <a:solidFill>
                  <a:srgbClr val="00B050"/>
                </a:solidFill>
              </a:rPr>
              <a:t>: a jogszabályok elvontan megfogalmazott lehetséges </a:t>
            </a:r>
            <a:r>
              <a:rPr lang="hu-HU" sz="2800" b="1" dirty="0" smtClean="0">
                <a:solidFill>
                  <a:srgbClr val="FF0000"/>
                </a:solidFill>
              </a:rPr>
              <a:t>válaszok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hu-HU" sz="2800" b="1" dirty="0" smtClean="0">
                <a:solidFill>
                  <a:srgbClr val="00B050"/>
                </a:solidFill>
              </a:rPr>
              <a:t>– 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hu-HU" sz="2800" b="1" dirty="0" smtClean="0">
                <a:sym typeface="Wingdings"/>
              </a:rPr>
              <a:t> </a:t>
            </a:r>
            <a:r>
              <a:rPr lang="hu-HU" sz="2800" b="1" dirty="0" smtClean="0"/>
              <a:t>a feladat: </a:t>
            </a:r>
            <a:r>
              <a:rPr lang="hu-HU" sz="2800" b="1" dirty="0" smtClean="0">
                <a:solidFill>
                  <a:srgbClr val="00B050"/>
                </a:solidFill>
              </a:rPr>
              <a:t>a nekik megfelelő </a:t>
            </a:r>
            <a:r>
              <a:rPr lang="hu-HU" sz="2800" b="1" dirty="0" smtClean="0">
                <a:solidFill>
                  <a:srgbClr val="FF0000"/>
                </a:solidFill>
              </a:rPr>
              <a:t>kérdések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hu-HU" sz="2800" b="1" dirty="0" smtClean="0">
                <a:solidFill>
                  <a:srgbClr val="00B050"/>
                </a:solidFill>
              </a:rPr>
              <a:t>megfogalmazása a konkrét esetekben.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hu-HU" sz="2400" dirty="0" smtClean="0"/>
          </a:p>
        </p:txBody>
      </p:sp>
      <p:sp>
        <p:nvSpPr>
          <p:cNvPr id="23555" name="Dia számának hely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9888FC6-F72A-4F12-9D60-DD2E20398C79}" type="slidenum">
              <a:rPr lang="hu-HU"/>
              <a:pPr/>
              <a:t>183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87338"/>
            <a:ext cx="8229600" cy="9096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Kérdés – válasz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111750"/>
          </a:xfrm>
        </p:spPr>
        <p:txBody>
          <a:bodyPr>
            <a:normAutofit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Az </a:t>
            </a:r>
            <a:r>
              <a:rPr lang="hu-HU" sz="2800" b="1" dirty="0" smtClean="0">
                <a:solidFill>
                  <a:srgbClr val="FF0000"/>
                </a:solidFill>
              </a:rPr>
              <a:t>állítás</a:t>
            </a:r>
            <a:r>
              <a:rPr lang="hu-HU" sz="2800" dirty="0" smtClean="0"/>
              <a:t> nyelvi kifejeződése a </a:t>
            </a:r>
            <a:r>
              <a:rPr lang="hu-HU" sz="2800" b="1" dirty="0" smtClean="0">
                <a:solidFill>
                  <a:srgbClr val="00B050"/>
                </a:solidFill>
              </a:rPr>
              <a:t>kijelentő mondat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A </a:t>
            </a:r>
            <a:r>
              <a:rPr lang="hu-HU" sz="2800" b="1" dirty="0" smtClean="0">
                <a:solidFill>
                  <a:srgbClr val="FF0000"/>
                </a:solidFill>
              </a:rPr>
              <a:t>kérdés</a:t>
            </a:r>
            <a:r>
              <a:rPr lang="hu-HU" sz="2800" dirty="0" smtClean="0"/>
              <a:t> nyelvi kifejeződése </a:t>
            </a:r>
            <a:r>
              <a:rPr lang="hu-HU" sz="2800" b="1" dirty="0" smtClean="0"/>
              <a:t>a </a:t>
            </a:r>
            <a:r>
              <a:rPr lang="hu-HU" sz="2800" b="1" dirty="0" smtClean="0">
                <a:solidFill>
                  <a:srgbClr val="00B050"/>
                </a:solidFill>
              </a:rPr>
              <a:t>kérdő mondat</a:t>
            </a:r>
            <a:endParaRPr lang="hu-HU" sz="2800" dirty="0" smtClean="0">
              <a:solidFill>
                <a:srgbClr val="00B050"/>
              </a:solidFill>
            </a:endParaRP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A </a:t>
            </a:r>
            <a:r>
              <a:rPr lang="hu-HU" sz="2800" b="1" dirty="0" smtClean="0"/>
              <a:t>kérdés egy </a:t>
            </a:r>
            <a:r>
              <a:rPr lang="hu-HU" sz="2800" b="1" i="1" dirty="0" smtClean="0">
                <a:solidFill>
                  <a:srgbClr val="FF0000"/>
                </a:solidFill>
              </a:rPr>
              <a:t>hiányos állítás</a:t>
            </a:r>
            <a:r>
              <a:rPr lang="hu-HU" sz="2800" i="1" dirty="0" smtClean="0"/>
              <a:t>,</a:t>
            </a:r>
            <a:r>
              <a:rPr lang="hu-HU" sz="2800" dirty="0" smtClean="0"/>
              <a:t> amely a hiányzó elem — a </a:t>
            </a:r>
            <a:r>
              <a:rPr lang="hu-HU" sz="2800" b="1" i="1" dirty="0" err="1" smtClean="0">
                <a:solidFill>
                  <a:srgbClr val="00B050"/>
                </a:solidFill>
              </a:rPr>
              <a:t>datum</a:t>
            </a:r>
            <a:r>
              <a:rPr lang="hu-HU" sz="2800" b="1" i="1" dirty="0" smtClean="0">
                <a:solidFill>
                  <a:srgbClr val="00B050"/>
                </a:solidFill>
              </a:rPr>
              <a:t> </a:t>
            </a:r>
            <a:r>
              <a:rPr lang="hu-HU" sz="2800" b="1" i="1" dirty="0" err="1" smtClean="0">
                <a:solidFill>
                  <a:srgbClr val="00B050"/>
                </a:solidFill>
              </a:rPr>
              <a:t>questionis</a:t>
            </a:r>
            <a:r>
              <a:rPr lang="hu-HU" sz="2800" b="1" dirty="0" smtClean="0">
                <a:solidFill>
                  <a:srgbClr val="00B050"/>
                </a:solidFill>
              </a:rPr>
              <a:t> </a:t>
            </a:r>
            <a:r>
              <a:rPr lang="hu-HU" sz="2800" dirty="0" smtClean="0"/>
              <a:t>— beillesztésével nyeri el </a:t>
            </a:r>
            <a:r>
              <a:rPr lang="hu-HU" sz="2800" dirty="0" smtClean="0">
                <a:solidFill>
                  <a:srgbClr val="FF0000"/>
                </a:solidFill>
              </a:rPr>
              <a:t>igazságértékét</a:t>
            </a:r>
            <a:r>
              <a:rPr lang="hu-HU" sz="2800" dirty="0" smtClean="0"/>
              <a:t>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dirty="0" smtClean="0"/>
              <a:t>Nem csak az </a:t>
            </a:r>
            <a:r>
              <a:rPr lang="hu-HU" sz="2800" i="1" dirty="0" smtClean="0"/>
              <a:t>igaz</a:t>
            </a:r>
            <a:r>
              <a:rPr lang="hu-HU" sz="2800" dirty="0" smtClean="0"/>
              <a:t> válasz felel meg a kérdésnek! 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hu-HU" sz="2800" b="1" dirty="0" smtClean="0"/>
              <a:t>	</a:t>
            </a:r>
            <a:r>
              <a:rPr lang="hu-HU" sz="2800" b="1" dirty="0" smtClean="0">
                <a:solidFill>
                  <a:srgbClr val="00B050"/>
                </a:solidFill>
              </a:rPr>
              <a:t>Az igazság problémája fennmarad!</a:t>
            </a:r>
            <a:endParaRPr lang="hu-HU" sz="2800" dirty="0" smtClean="0">
              <a:solidFill>
                <a:srgbClr val="00B050"/>
              </a:solidFill>
            </a:endParaRP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Megfelelőség</a:t>
            </a:r>
            <a:r>
              <a:rPr lang="hu-HU" sz="2800" dirty="0" smtClean="0"/>
              <a:t>  </a:t>
            </a:r>
            <a:r>
              <a:rPr lang="hu-HU" sz="2800" b="1" dirty="0" smtClean="0"/>
              <a:t>: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 a kérdés és a válasz </a:t>
            </a:r>
            <a:r>
              <a:rPr lang="hu-HU" sz="2800" dirty="0" smtClean="0"/>
              <a:t>logikai szerkezetének viszonya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Igazság</a:t>
            </a:r>
            <a:r>
              <a:rPr lang="hu-HU" sz="2800" dirty="0" smtClean="0"/>
              <a:t> </a:t>
            </a:r>
            <a:r>
              <a:rPr lang="hu-HU" sz="2800" b="1" dirty="0" smtClean="0"/>
              <a:t>:</a:t>
            </a:r>
            <a:r>
              <a:rPr lang="hu-HU" sz="2800" dirty="0" smtClean="0"/>
              <a:t>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a válasz és a valóság </a:t>
            </a:r>
            <a:r>
              <a:rPr lang="hu-HU" sz="2800" dirty="0" smtClean="0"/>
              <a:t>közötti viszony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hu-HU" sz="2400" dirty="0" smtClean="0"/>
          </a:p>
        </p:txBody>
      </p:sp>
      <p:sp>
        <p:nvSpPr>
          <p:cNvPr id="24579" name="Dia számának hely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996D4FF-9134-4AAF-9D5D-270484DBEFF8}" type="slidenum">
              <a:rPr lang="hu-HU"/>
              <a:pPr/>
              <a:t>184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19113" y="338138"/>
            <a:ext cx="8229600" cy="7143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Kérdések típusai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05425"/>
          </a:xfrm>
        </p:spPr>
        <p:txBody>
          <a:bodyPr>
            <a:noAutofit/>
          </a:bodyPr>
          <a:lstStyle/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hu-HU" sz="2800" b="1" i="1" dirty="0" smtClean="0">
                <a:solidFill>
                  <a:srgbClr val="00B050"/>
                </a:solidFill>
              </a:rPr>
              <a:t>Típusok</a:t>
            </a:r>
            <a:r>
              <a:rPr lang="hu-HU" sz="2800" b="1" i="1" dirty="0" smtClean="0"/>
              <a:t> </a:t>
            </a:r>
            <a:r>
              <a:rPr lang="hu-HU" sz="2800" dirty="0" smtClean="0"/>
              <a:t>a kérdések </a:t>
            </a:r>
            <a:r>
              <a:rPr lang="hu-HU" sz="2800" dirty="0" smtClean="0">
                <a:solidFill>
                  <a:srgbClr val="00B050"/>
                </a:solidFill>
              </a:rPr>
              <a:t>logikai szerkezete</a:t>
            </a:r>
            <a:r>
              <a:rPr lang="hu-HU" sz="2800" b="1" i="1" dirty="0" smtClean="0">
                <a:solidFill>
                  <a:srgbClr val="00B050"/>
                </a:solidFill>
              </a:rPr>
              <a:t> </a:t>
            </a:r>
            <a:r>
              <a:rPr lang="hu-HU" sz="2800" dirty="0" smtClean="0"/>
              <a:t>szerint :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Eldöntendő kérdés </a:t>
            </a:r>
            <a:r>
              <a:rPr lang="hu-HU" sz="2800" b="1" dirty="0" smtClean="0"/>
              <a:t>: </a:t>
            </a:r>
            <a:r>
              <a:rPr lang="hu-HU" sz="2800" dirty="0" smtClean="0"/>
              <a:t>egy állítás (a bázismondat)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igazságértéke</a:t>
            </a:r>
            <a:r>
              <a:rPr lang="hu-HU" sz="2800" dirty="0" smtClean="0"/>
              <a:t> az igényelt információ.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Kiegészítendő kérdés </a:t>
            </a:r>
            <a:r>
              <a:rPr lang="hu-HU" sz="2800" b="1" dirty="0" smtClean="0"/>
              <a:t>: </a:t>
            </a:r>
            <a:r>
              <a:rPr lang="hu-HU" sz="2800" dirty="0" smtClean="0"/>
              <a:t>a bázismondat hiányzó elemének megadását, az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üres helyek </a:t>
            </a:r>
            <a:r>
              <a:rPr lang="hu-HU" sz="2800" dirty="0" smtClean="0"/>
              <a:t>kitöltését kéri.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Alternatív kérdés </a:t>
            </a:r>
            <a:r>
              <a:rPr lang="hu-HU" sz="2800" b="1" dirty="0" smtClean="0"/>
              <a:t>: </a:t>
            </a:r>
            <a:r>
              <a:rPr lang="hu-HU" sz="2800" dirty="0" smtClean="0"/>
              <a:t>két vagy több bázismondat közül az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igaz megjelölését </a:t>
            </a:r>
            <a:r>
              <a:rPr lang="hu-HU" sz="2800" dirty="0" smtClean="0"/>
              <a:t>kéri.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Miért-kérdés</a:t>
            </a:r>
            <a:r>
              <a:rPr lang="hu-HU" sz="2800" dirty="0" smtClean="0"/>
              <a:t>  </a:t>
            </a:r>
            <a:r>
              <a:rPr lang="hu-HU" sz="2800" b="1" dirty="0" smtClean="0"/>
              <a:t>:</a:t>
            </a:r>
            <a:r>
              <a:rPr lang="hu-HU" sz="2800" dirty="0" smtClean="0"/>
              <a:t>a bázismondat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igazolására</a:t>
            </a:r>
            <a:r>
              <a:rPr lang="hu-HU" sz="2800" dirty="0" smtClean="0"/>
              <a:t>, vagyis az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ok vagy a cél </a:t>
            </a:r>
            <a:r>
              <a:rPr lang="hu-HU" sz="2800" dirty="0" smtClean="0"/>
              <a:t>megjelölésére szólít fel.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Definíciós kérdés </a:t>
            </a:r>
            <a:r>
              <a:rPr lang="hu-HU" sz="2800" b="1" dirty="0" smtClean="0"/>
              <a:t>: </a:t>
            </a:r>
            <a:r>
              <a:rPr lang="hu-HU" sz="2800" dirty="0" smtClean="0"/>
              <a:t>egy (ismeretlen) szó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jelentése</a:t>
            </a:r>
            <a:r>
              <a:rPr lang="hu-HU" sz="2800" dirty="0" smtClean="0"/>
              <a:t>, definíciója után érdeklődik.</a:t>
            </a:r>
          </a:p>
        </p:txBody>
      </p:sp>
      <p:sp>
        <p:nvSpPr>
          <p:cNvPr id="25603" name="Dia számának hely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4E5F206C-B660-44DD-8AB8-B7E29B42D305}" type="slidenum">
              <a:rPr lang="hu-HU"/>
              <a:pPr/>
              <a:t>185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Kérdezési hibák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 smtClean="0"/>
              <a:t>Túl </a:t>
            </a:r>
            <a:r>
              <a:rPr lang="hu-HU" b="1" dirty="0" smtClean="0">
                <a:solidFill>
                  <a:schemeClr val="accent4"/>
                </a:solidFill>
              </a:rPr>
              <a:t>általános</a:t>
            </a:r>
            <a:r>
              <a:rPr lang="hu-HU" b="1" dirty="0" smtClean="0"/>
              <a:t> kérdés</a:t>
            </a:r>
          </a:p>
          <a:p>
            <a:r>
              <a:rPr lang="hu-HU" b="1" dirty="0" smtClean="0"/>
              <a:t>Túl </a:t>
            </a:r>
            <a:r>
              <a:rPr lang="hu-HU" b="1" dirty="0" smtClean="0">
                <a:solidFill>
                  <a:schemeClr val="accent6"/>
                </a:solidFill>
              </a:rPr>
              <a:t>komplex</a:t>
            </a:r>
            <a:r>
              <a:rPr lang="hu-HU" b="1" dirty="0" smtClean="0"/>
              <a:t> kérdés</a:t>
            </a:r>
          </a:p>
          <a:p>
            <a:r>
              <a:rPr lang="hu-HU" b="1" dirty="0" smtClean="0"/>
              <a:t>Túl </a:t>
            </a:r>
            <a:r>
              <a:rPr lang="hu-HU" b="1" dirty="0" smtClean="0">
                <a:solidFill>
                  <a:srgbClr val="00B050"/>
                </a:solidFill>
              </a:rPr>
              <a:t>leegyszerűsítő</a:t>
            </a:r>
            <a:r>
              <a:rPr lang="hu-HU" b="1" dirty="0" smtClean="0"/>
              <a:t> kérdés</a:t>
            </a:r>
          </a:p>
          <a:p>
            <a:r>
              <a:rPr lang="hu-HU" b="1" dirty="0" smtClean="0"/>
              <a:t>Bújtatott an </a:t>
            </a:r>
            <a:r>
              <a:rPr lang="hu-HU" b="1" dirty="0" smtClean="0">
                <a:solidFill>
                  <a:srgbClr val="0070C0"/>
                </a:solidFill>
              </a:rPr>
              <a:t>állító</a:t>
            </a:r>
            <a:r>
              <a:rPr lang="hu-HU" b="1" dirty="0" smtClean="0"/>
              <a:t> kérdés</a:t>
            </a:r>
          </a:p>
          <a:p>
            <a:r>
              <a:rPr lang="hu-HU" b="1" dirty="0" smtClean="0">
                <a:solidFill>
                  <a:srgbClr val="00B050"/>
                </a:solidFill>
              </a:rPr>
              <a:t>Sugalló</a:t>
            </a:r>
            <a:r>
              <a:rPr lang="hu-HU" b="1" dirty="0" smtClean="0"/>
              <a:t> kérdés</a:t>
            </a:r>
          </a:p>
          <a:p>
            <a:r>
              <a:rPr lang="hu-HU" b="1" dirty="0" smtClean="0">
                <a:solidFill>
                  <a:schemeClr val="accent5">
                    <a:lumMod val="75000"/>
                  </a:schemeClr>
                </a:solidFill>
              </a:rPr>
              <a:t>Látszólagos</a:t>
            </a:r>
            <a:r>
              <a:rPr lang="hu-HU" b="1" dirty="0" smtClean="0"/>
              <a:t> kérdés</a:t>
            </a:r>
            <a:endParaRPr lang="hu-HU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92ED0C-AE31-48F5-922D-F2D49A583E57}" type="slidenum">
              <a:rPr lang="hu-HU" smtClean="0"/>
              <a:pPr>
                <a:defRPr/>
              </a:pPr>
              <a:t>186</a:t>
            </a:fld>
            <a:endParaRPr lang="hu-HU"/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/>
              <a:t>Agonikus</a:t>
            </a:r>
            <a:r>
              <a:rPr lang="hu-HU" dirty="0" smtClean="0"/>
              <a:t> logika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smtClean="0"/>
              <a:t>„</a:t>
            </a:r>
            <a:r>
              <a:rPr lang="hu-HU" dirty="0" err="1" smtClean="0"/>
              <a:t>agón</a:t>
            </a:r>
            <a:r>
              <a:rPr lang="hu-HU" dirty="0" smtClean="0"/>
              <a:t>” = harc, viaskodás, játék, pereskedés</a:t>
            </a:r>
          </a:p>
          <a:p>
            <a:r>
              <a:rPr lang="hu-HU" dirty="0" smtClean="0"/>
              <a:t>Pozíciók: </a:t>
            </a:r>
            <a:r>
              <a:rPr lang="hu-HU" b="1" dirty="0" err="1" smtClean="0">
                <a:solidFill>
                  <a:srgbClr val="FF0000"/>
                </a:solidFill>
              </a:rPr>
              <a:t>P</a:t>
            </a:r>
            <a:r>
              <a:rPr lang="hu-HU" dirty="0" err="1" smtClean="0"/>
              <a:t>roponens</a:t>
            </a:r>
            <a:r>
              <a:rPr lang="hu-HU" dirty="0" smtClean="0"/>
              <a:t> </a:t>
            </a:r>
            <a:r>
              <a:rPr lang="hu-HU" dirty="0" smtClean="0">
                <a:sym typeface="Symbol"/>
              </a:rPr>
              <a:t> </a:t>
            </a:r>
            <a:r>
              <a:rPr lang="hu-HU" b="1" dirty="0" smtClean="0">
                <a:solidFill>
                  <a:srgbClr val="FF0000"/>
                </a:solidFill>
                <a:sym typeface="Symbol"/>
              </a:rPr>
              <a:t>O</a:t>
            </a:r>
            <a:r>
              <a:rPr lang="hu-HU" dirty="0" smtClean="0">
                <a:sym typeface="Symbol"/>
              </a:rPr>
              <a:t>pponens</a:t>
            </a:r>
          </a:p>
          <a:p>
            <a:r>
              <a:rPr lang="hu-HU" dirty="0" smtClean="0"/>
              <a:t>állítás – támadás – védekezés  –  </a:t>
            </a:r>
            <a:r>
              <a:rPr lang="hu-HU" b="1" dirty="0" smtClean="0">
                <a:solidFill>
                  <a:srgbClr val="FF0000"/>
                </a:solidFill>
              </a:rPr>
              <a:t>‘</a:t>
            </a:r>
            <a:r>
              <a:rPr lang="hu-HU" b="1" i="1" dirty="0" smtClean="0">
                <a:solidFill>
                  <a:srgbClr val="FF0000"/>
                </a:solidFill>
              </a:rPr>
              <a:t>p</a:t>
            </a:r>
            <a:r>
              <a:rPr lang="hu-HU" b="1" dirty="0" smtClean="0">
                <a:solidFill>
                  <a:srgbClr val="FF0000"/>
                </a:solidFill>
              </a:rPr>
              <a:t> – ?</a:t>
            </a:r>
            <a:r>
              <a:rPr lang="hu-HU" b="1" i="1" dirty="0" err="1" smtClean="0">
                <a:solidFill>
                  <a:srgbClr val="FF0000"/>
                </a:solidFill>
              </a:rPr>
              <a:t>p</a:t>
            </a:r>
            <a:r>
              <a:rPr lang="hu-HU" b="1" dirty="0" smtClean="0">
                <a:solidFill>
                  <a:srgbClr val="FF0000"/>
                </a:solidFill>
              </a:rPr>
              <a:t> – !</a:t>
            </a:r>
            <a:r>
              <a:rPr lang="hu-HU" b="1" i="1" dirty="0" err="1" smtClean="0">
                <a:solidFill>
                  <a:srgbClr val="FF0000"/>
                </a:solidFill>
              </a:rPr>
              <a:t>p</a:t>
            </a:r>
            <a:r>
              <a:rPr lang="hu-HU" b="1" dirty="0" smtClean="0">
                <a:solidFill>
                  <a:srgbClr val="FF0000"/>
                </a:solidFill>
              </a:rPr>
              <a:t>’ </a:t>
            </a:r>
          </a:p>
          <a:p>
            <a:r>
              <a:rPr lang="hu-HU" b="1" dirty="0" smtClean="0">
                <a:solidFill>
                  <a:srgbClr val="7030A0"/>
                </a:solidFill>
              </a:rPr>
              <a:t>Dialógus alapszabálya: </a:t>
            </a:r>
            <a:r>
              <a:rPr lang="hu-HU" dirty="0" smtClean="0"/>
              <a:t>elfogadni v. vitatni</a:t>
            </a:r>
          </a:p>
          <a:p>
            <a:r>
              <a:rPr lang="hu-HU" b="1" dirty="0" smtClean="0">
                <a:solidFill>
                  <a:srgbClr val="7030A0"/>
                </a:solidFill>
              </a:rPr>
              <a:t>Elemi szabályok szintjei:</a:t>
            </a:r>
          </a:p>
          <a:p>
            <a:pPr marL="666751" lvl="2" indent="-342900">
              <a:spcBef>
                <a:spcPts val="700"/>
              </a:spcBef>
              <a:buSzPct val="95000"/>
              <a:buFont typeface="Wingdings" pitchFamily="2" charset="2"/>
              <a:buChar char=""/>
            </a:pPr>
            <a:r>
              <a:rPr lang="hu-HU" dirty="0" smtClean="0">
                <a:solidFill>
                  <a:schemeClr val="accent2"/>
                </a:solidFill>
              </a:rPr>
              <a:t>Konstitutív – </a:t>
            </a:r>
            <a:r>
              <a:rPr lang="hu-HU" dirty="0" err="1" smtClean="0">
                <a:solidFill>
                  <a:schemeClr val="accent2"/>
                </a:solidFill>
              </a:rPr>
              <a:t>regulatív</a:t>
            </a:r>
            <a:r>
              <a:rPr lang="hu-HU" dirty="0" smtClean="0">
                <a:solidFill>
                  <a:schemeClr val="accent2"/>
                </a:solidFill>
              </a:rPr>
              <a:t> – stratégiai </a:t>
            </a:r>
          </a:p>
          <a:p>
            <a:r>
              <a:rPr lang="hu-HU" b="1" dirty="0" smtClean="0">
                <a:solidFill>
                  <a:srgbClr val="7030A0"/>
                </a:solidFill>
              </a:rPr>
              <a:t>Dialógus alapegysége: </a:t>
            </a:r>
          </a:p>
          <a:p>
            <a:pPr lvl="1"/>
            <a:r>
              <a:rPr lang="hu-HU" dirty="0" smtClean="0">
                <a:solidFill>
                  <a:schemeClr val="accent2"/>
                </a:solidFill>
              </a:rPr>
              <a:t>„Menet” = 	</a:t>
            </a:r>
            <a:r>
              <a:rPr lang="hu-HU" dirty="0" smtClean="0"/>
              <a:t>a támadástól </a:t>
            </a:r>
          </a:p>
          <a:p>
            <a:pPr lvl="1">
              <a:buNone/>
            </a:pPr>
            <a:r>
              <a:rPr lang="hu-HU" dirty="0" smtClean="0"/>
              <a:t>				a sikeres v. sikertelen védekezésig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92ED0C-AE31-48F5-922D-F2D49A583E57}" type="slidenum">
              <a:rPr lang="hu-HU" smtClean="0"/>
              <a:pPr>
                <a:defRPr/>
              </a:pPr>
              <a:t>187</a:t>
            </a:fld>
            <a:endParaRPr lang="hu-HU"/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/>
              <a:t>Argumentatív</a:t>
            </a:r>
            <a:r>
              <a:rPr lang="hu-HU" dirty="0" smtClean="0"/>
              <a:t> logika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Vélekedés – argumentáció – meggyőzés</a:t>
            </a:r>
          </a:p>
          <a:p>
            <a:r>
              <a:rPr lang="hu-HU" dirty="0" smtClean="0"/>
              <a:t>= az argumentáció logikája</a:t>
            </a:r>
          </a:p>
          <a:p>
            <a:pPr lvl="1"/>
            <a:r>
              <a:rPr lang="hu-HU" sz="2400" b="1" dirty="0" smtClean="0">
                <a:solidFill>
                  <a:schemeClr val="accent2"/>
                </a:solidFill>
                <a:sym typeface="Wingdings" pitchFamily="2" charset="2"/>
              </a:rPr>
              <a:t> természetes logika </a:t>
            </a:r>
            <a:r>
              <a:rPr lang="hu-HU" sz="2400" dirty="0" smtClean="0">
                <a:sym typeface="Wingdings" pitchFamily="2" charset="2"/>
              </a:rPr>
              <a:t>(természetes nyelv + logika)</a:t>
            </a:r>
          </a:p>
          <a:p>
            <a:pPr lvl="1"/>
            <a:r>
              <a:rPr lang="hu-HU" sz="2400" dirty="0" smtClean="0">
                <a:sym typeface="Wingdings" pitchFamily="2" charset="2"/>
              </a:rPr>
              <a:t>Következményreláció </a:t>
            </a:r>
            <a:r>
              <a:rPr lang="hu-HU" sz="2400" b="1" dirty="0" smtClean="0">
                <a:solidFill>
                  <a:schemeClr val="accent2"/>
                </a:solidFill>
                <a:sym typeface="Wingdings" pitchFamily="2" charset="2"/>
              </a:rPr>
              <a:t> indokolás-viszony</a:t>
            </a:r>
          </a:p>
          <a:p>
            <a:pPr lvl="1"/>
            <a:r>
              <a:rPr lang="hu-HU" sz="2400" dirty="0" err="1" smtClean="0"/>
              <a:t>intuicionista</a:t>
            </a:r>
            <a:r>
              <a:rPr lang="hu-HU" sz="2400" dirty="0" smtClean="0"/>
              <a:t> logika </a:t>
            </a:r>
            <a:r>
              <a:rPr lang="hu-HU" sz="2400" b="1" dirty="0" smtClean="0">
                <a:solidFill>
                  <a:schemeClr val="accent2"/>
                </a:solidFill>
                <a:sym typeface="Wingdings" pitchFamily="2" charset="2"/>
              </a:rPr>
              <a:t> 	</a:t>
            </a:r>
            <a:r>
              <a:rPr lang="hu-HU" sz="2400" b="1" dirty="0" smtClean="0">
                <a:solidFill>
                  <a:schemeClr val="accent2"/>
                </a:solidFill>
              </a:rPr>
              <a:t>konstruktív bizonyíthatóság</a:t>
            </a:r>
            <a:r>
              <a:rPr lang="hu-HU" sz="1400" b="1" dirty="0" smtClean="0">
                <a:solidFill>
                  <a:schemeClr val="accent2"/>
                </a:solidFill>
              </a:rPr>
              <a:t>			</a:t>
            </a:r>
            <a:r>
              <a:rPr lang="hu-HU" sz="2400" b="1" dirty="0" smtClean="0">
                <a:solidFill>
                  <a:schemeClr val="accent2"/>
                </a:solidFill>
              </a:rPr>
              <a:t> 	</a:t>
            </a:r>
            <a:r>
              <a:rPr lang="hu-HU" sz="2400" b="1" dirty="0" smtClean="0">
                <a:solidFill>
                  <a:schemeClr val="accent2"/>
                </a:solidFill>
                <a:sym typeface="Wingdings" pitchFamily="2" charset="2"/>
              </a:rPr>
              <a:t> </a:t>
            </a:r>
            <a:r>
              <a:rPr lang="hu-HU" sz="2400" b="1" dirty="0" smtClean="0">
                <a:solidFill>
                  <a:schemeClr val="accent2"/>
                </a:solidFill>
              </a:rPr>
              <a:t>pszichologizmus  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hu-HU" sz="3200" b="1" dirty="0" smtClean="0">
                <a:sym typeface="Wingdings" pitchFamily="2" charset="2"/>
              </a:rPr>
              <a:t></a:t>
            </a:r>
            <a:r>
              <a:rPr lang="hu-HU" sz="3200" b="1" dirty="0" smtClean="0">
                <a:solidFill>
                  <a:schemeClr val="accent2"/>
                </a:solidFill>
                <a:sym typeface="Wingdings" pitchFamily="2" charset="2"/>
              </a:rPr>
              <a:t> </a:t>
            </a:r>
            <a:r>
              <a:rPr lang="hu-HU" sz="3200" b="1" dirty="0" smtClean="0"/>
              <a:t>retorika</a:t>
            </a:r>
            <a:endParaRPr lang="hu-HU" sz="3200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92ED0C-AE31-48F5-922D-F2D49A583E57}" type="slidenum">
              <a:rPr lang="hu-HU" smtClean="0"/>
              <a:pPr>
                <a:defRPr/>
              </a:pPr>
              <a:t>188</a:t>
            </a:fld>
            <a:endParaRPr lang="hu-HU"/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7088" y="188913"/>
            <a:ext cx="7859712" cy="7397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hu-HU" smtClean="0"/>
              <a:t>Logica maior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8313" y="1125538"/>
            <a:ext cx="8229600" cy="50403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u-HU" sz="2800" b="1" i="1" smtClean="0">
                <a:solidFill>
                  <a:schemeClr val="accent2"/>
                </a:solidFill>
              </a:rPr>
              <a:t>Logica minor</a:t>
            </a:r>
            <a:r>
              <a:rPr lang="hu-HU" sz="2800" b="1" smtClean="0"/>
              <a:t> :</a:t>
            </a:r>
            <a:r>
              <a:rPr lang="hu-HU" sz="2800" smtClean="0"/>
              <a:t> A </a:t>
            </a:r>
            <a:r>
              <a:rPr lang="hu-HU" sz="2800" smtClean="0">
                <a:solidFill>
                  <a:schemeClr val="accent1"/>
                </a:solidFill>
              </a:rPr>
              <a:t>formális logika</a:t>
            </a:r>
            <a:r>
              <a:rPr lang="hu-HU" sz="2800" smtClean="0"/>
              <a:t> </a:t>
            </a:r>
            <a:r>
              <a:rPr lang="hu-HU" sz="2800" smtClean="0">
                <a:sym typeface="Wingdings" pitchFamily="2" charset="2"/>
              </a:rPr>
              <a:t></a:t>
            </a:r>
            <a:r>
              <a:rPr lang="hu-HU" sz="2800" smtClean="0"/>
              <a:t> a </a:t>
            </a:r>
            <a:r>
              <a:rPr lang="hu-HU" sz="2800" i="1" smtClean="0"/>
              <a:t>deduktív következtetések</a:t>
            </a:r>
            <a:r>
              <a:rPr lang="hu-HU" sz="2800" smtClean="0"/>
              <a:t> érvényességének biztosítására alkalmas</a:t>
            </a:r>
          </a:p>
          <a:p>
            <a:pPr>
              <a:lnSpc>
                <a:spcPct val="90000"/>
              </a:lnSpc>
            </a:pPr>
            <a:r>
              <a:rPr lang="hu-HU" sz="2800" b="1" i="1" smtClean="0">
                <a:solidFill>
                  <a:schemeClr val="accent2"/>
                </a:solidFill>
              </a:rPr>
              <a:t>Logica maior</a:t>
            </a:r>
            <a:r>
              <a:rPr lang="hu-HU" sz="2800" b="1" smtClean="0"/>
              <a:t> :</a:t>
            </a:r>
            <a:r>
              <a:rPr lang="hu-HU" sz="2800" smtClean="0"/>
              <a:t> A </a:t>
            </a:r>
            <a:r>
              <a:rPr lang="hu-HU" sz="2800" smtClean="0">
                <a:solidFill>
                  <a:schemeClr val="accent1"/>
                </a:solidFill>
              </a:rPr>
              <a:t>nem-formális logika</a:t>
            </a:r>
            <a:r>
              <a:rPr lang="hu-HU" sz="2800" smtClean="0"/>
              <a:t> </a:t>
            </a:r>
            <a:r>
              <a:rPr lang="hu-HU" sz="2800" smtClean="0">
                <a:sym typeface="Wingdings" pitchFamily="2" charset="2"/>
              </a:rPr>
              <a:t></a:t>
            </a:r>
            <a:r>
              <a:rPr lang="hu-HU" sz="2800" smtClean="0"/>
              <a:t> </a:t>
            </a:r>
            <a:r>
              <a:rPr lang="hu-HU" sz="2800" b="1" smtClean="0"/>
              <a:t>nem tagadja</a:t>
            </a:r>
            <a:r>
              <a:rPr lang="hu-HU" sz="2800" smtClean="0"/>
              <a:t>, csupán </a:t>
            </a:r>
            <a:r>
              <a:rPr lang="hu-HU" sz="2800" b="1" smtClean="0"/>
              <a:t>elégtelennek nyilvánítja </a:t>
            </a:r>
            <a:r>
              <a:rPr lang="hu-HU" sz="2800" smtClean="0"/>
              <a:t>formális logika hatókörét, ahol a következtetésekhez nem levezetés útján jutnak el, hanem </a:t>
            </a:r>
            <a:r>
              <a:rPr lang="hu-HU" sz="2800" b="1" smtClean="0">
                <a:solidFill>
                  <a:schemeClr val="accent1"/>
                </a:solidFill>
              </a:rPr>
              <a:t>érvelés</a:t>
            </a:r>
            <a:r>
              <a:rPr lang="hu-HU" sz="2800" smtClean="0"/>
              <a:t>sel</a:t>
            </a:r>
          </a:p>
          <a:p>
            <a:pPr>
              <a:lnSpc>
                <a:spcPct val="90000"/>
              </a:lnSpc>
            </a:pPr>
            <a:r>
              <a:rPr lang="hu-HU" sz="2800" smtClean="0"/>
              <a:t>Az </a:t>
            </a:r>
            <a:r>
              <a:rPr lang="hu-HU" sz="2800" b="1" smtClean="0">
                <a:solidFill>
                  <a:schemeClr val="accent2"/>
                </a:solidFill>
              </a:rPr>
              <a:t>érvek</a:t>
            </a:r>
            <a:r>
              <a:rPr lang="hu-HU" sz="2800" smtClean="0"/>
              <a:t> </a:t>
            </a:r>
          </a:p>
          <a:p>
            <a:pPr marL="742950" lvl="1">
              <a:lnSpc>
                <a:spcPct val="90000"/>
              </a:lnSpc>
            </a:pPr>
            <a:r>
              <a:rPr lang="hu-HU" sz="2400" smtClean="0">
                <a:solidFill>
                  <a:schemeClr val="accent1"/>
                </a:solidFill>
              </a:rPr>
              <a:t>nem</a:t>
            </a:r>
            <a:r>
              <a:rPr lang="hu-HU" sz="2400" smtClean="0"/>
              <a:t> valamely </a:t>
            </a:r>
            <a:r>
              <a:rPr lang="hu-HU" sz="2400" smtClean="0">
                <a:solidFill>
                  <a:schemeClr val="accent1"/>
                </a:solidFill>
              </a:rPr>
              <a:t>formális-deduktív</a:t>
            </a:r>
            <a:r>
              <a:rPr lang="hu-HU" sz="2400" smtClean="0"/>
              <a:t> rendszer elemei, </a:t>
            </a:r>
          </a:p>
          <a:p>
            <a:pPr marL="742950" lvl="1">
              <a:lnSpc>
                <a:spcPct val="90000"/>
              </a:lnSpc>
            </a:pPr>
            <a:r>
              <a:rPr lang="hu-HU" sz="2400" smtClean="0">
                <a:solidFill>
                  <a:schemeClr val="accent1"/>
                </a:solidFill>
              </a:rPr>
              <a:t>nem</a:t>
            </a:r>
            <a:r>
              <a:rPr lang="hu-HU" sz="2400" smtClean="0"/>
              <a:t> is </a:t>
            </a:r>
            <a:r>
              <a:rPr lang="hu-HU" sz="2400" smtClean="0">
                <a:solidFill>
                  <a:schemeClr val="accent1"/>
                </a:solidFill>
              </a:rPr>
              <a:t>formális-mesterséges nyelven</a:t>
            </a:r>
            <a:r>
              <a:rPr lang="hu-HU" sz="2400" smtClean="0"/>
              <a:t> fogalmazódnak </a:t>
            </a:r>
          </a:p>
          <a:p>
            <a:pPr marL="742950" lvl="1">
              <a:lnSpc>
                <a:spcPct val="90000"/>
              </a:lnSpc>
            </a:pPr>
            <a:r>
              <a:rPr lang="hu-HU" sz="2400" smtClean="0"/>
              <a:t>eredményük </a:t>
            </a:r>
            <a:r>
              <a:rPr lang="hu-HU" sz="2400" smtClean="0">
                <a:solidFill>
                  <a:schemeClr val="accent1"/>
                </a:solidFill>
              </a:rPr>
              <a:t>sem</a:t>
            </a:r>
            <a:r>
              <a:rPr lang="hu-HU" sz="2400" smtClean="0"/>
              <a:t> puszta </a:t>
            </a:r>
            <a:r>
              <a:rPr lang="hu-HU" sz="2400" smtClean="0">
                <a:solidFill>
                  <a:schemeClr val="accent1"/>
                </a:solidFill>
              </a:rPr>
              <a:t>demonstráció</a:t>
            </a:r>
            <a:r>
              <a:rPr lang="hu-HU" sz="2400" smtClean="0"/>
              <a:t>, hanem többé-kevésbé mindig magában foglalja a </a:t>
            </a:r>
            <a:r>
              <a:rPr lang="hu-HU" sz="2400" b="1" smtClean="0">
                <a:solidFill>
                  <a:schemeClr val="accent2"/>
                </a:solidFill>
              </a:rPr>
              <a:t>döntés</a:t>
            </a:r>
            <a:r>
              <a:rPr lang="hu-HU" sz="2400" smtClean="0"/>
              <a:t> mozzanatát</a:t>
            </a:r>
          </a:p>
        </p:txBody>
      </p:sp>
      <p:sp>
        <p:nvSpPr>
          <p:cNvPr id="29699" name="Dia számának hely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47B27304-03B0-496F-A692-AFE2D3A43736}" type="slidenum">
              <a:rPr lang="hu-HU"/>
              <a:pPr/>
              <a:t>189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2.2.3. </a:t>
            </a:r>
            <a:r>
              <a:rPr lang="hu-HU" smtClean="0"/>
              <a:t>Topika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„</a:t>
            </a:r>
            <a:r>
              <a:rPr lang="hu-HU" b="1" dirty="0" smtClean="0">
                <a:solidFill>
                  <a:srgbClr val="00B0F0"/>
                </a:solidFill>
              </a:rPr>
              <a:t>toposz</a:t>
            </a:r>
            <a:r>
              <a:rPr lang="hu-HU" dirty="0" smtClean="0"/>
              <a:t>” = hely </a:t>
            </a:r>
            <a:r>
              <a:rPr lang="hu-HU" b="1" dirty="0" smtClean="0">
                <a:sym typeface="Symbol" pitchFamily="18" charset="2"/>
              </a:rPr>
              <a:t> „közhely”</a:t>
            </a:r>
            <a:endParaRPr lang="hu-HU" dirty="0" smtClean="0"/>
          </a:p>
          <a:p>
            <a:r>
              <a:rPr lang="hu-HU" dirty="0" smtClean="0"/>
              <a:t>„a logikai bizonyítástechnika tankönyve”</a:t>
            </a:r>
          </a:p>
          <a:p>
            <a:r>
              <a:rPr lang="hu-HU" dirty="0" smtClean="0"/>
              <a:t>Az érvek </a:t>
            </a:r>
            <a:r>
              <a:rPr lang="hu-HU" dirty="0" smtClean="0">
                <a:solidFill>
                  <a:srgbClr val="00B050"/>
                </a:solidFill>
              </a:rPr>
              <a:t>kötelező erejének </a:t>
            </a:r>
            <a:r>
              <a:rPr lang="hu-HU" dirty="0" smtClean="0"/>
              <a:t>foka:</a:t>
            </a:r>
          </a:p>
          <a:p>
            <a:pPr lvl="1"/>
            <a:r>
              <a:rPr lang="hu-HU" b="1" dirty="0" smtClean="0">
                <a:solidFill>
                  <a:schemeClr val="accent2"/>
                </a:solidFill>
              </a:rPr>
              <a:t>Bizonyító</a:t>
            </a:r>
            <a:r>
              <a:rPr lang="hu-HU" dirty="0" smtClean="0"/>
              <a:t> </a:t>
            </a:r>
            <a:r>
              <a:rPr lang="hu-HU" b="1" dirty="0" smtClean="0">
                <a:sym typeface="Symbol" pitchFamily="18" charset="2"/>
              </a:rPr>
              <a:t> demonstráció  dedukció (területe: logika, matematika)</a:t>
            </a:r>
          </a:p>
          <a:p>
            <a:pPr lvl="1"/>
            <a:r>
              <a:rPr lang="hu-HU" b="1" dirty="0" smtClean="0">
                <a:solidFill>
                  <a:schemeClr val="accent2"/>
                </a:solidFill>
              </a:rPr>
              <a:t>Valószínűségi</a:t>
            </a:r>
            <a:r>
              <a:rPr lang="hu-HU" dirty="0" smtClean="0"/>
              <a:t> </a:t>
            </a:r>
            <a:r>
              <a:rPr lang="hu-HU" b="1" dirty="0" smtClean="0">
                <a:sym typeface="Symbol" pitchFamily="18" charset="2"/>
              </a:rPr>
              <a:t> érvelés  argumentáció (területe: dialektika)</a:t>
            </a:r>
          </a:p>
          <a:p>
            <a:pPr lvl="1"/>
            <a:r>
              <a:rPr lang="hu-HU" b="1" dirty="0" err="1" smtClean="0">
                <a:solidFill>
                  <a:schemeClr val="accent2"/>
                </a:solidFill>
                <a:sym typeface="Symbol" pitchFamily="18" charset="2"/>
              </a:rPr>
              <a:t>Erisztikus</a:t>
            </a:r>
            <a:r>
              <a:rPr lang="hu-HU" b="1" dirty="0" smtClean="0">
                <a:solidFill>
                  <a:schemeClr val="accent2"/>
                </a:solidFill>
                <a:sym typeface="Symbol" pitchFamily="18" charset="2"/>
              </a:rPr>
              <a:t> (=vitás)</a:t>
            </a:r>
            <a:r>
              <a:rPr lang="hu-HU" b="1" dirty="0" smtClean="0">
                <a:sym typeface="Symbol" pitchFamily="18" charset="2"/>
              </a:rPr>
              <a:t>  vitatkozás  látszólagos érv (területe: </a:t>
            </a:r>
            <a:r>
              <a:rPr lang="hu-HU" b="1" dirty="0" err="1" smtClean="0">
                <a:sym typeface="Symbol" pitchFamily="18" charset="2"/>
              </a:rPr>
              <a:t>erisztika</a:t>
            </a:r>
            <a:r>
              <a:rPr lang="hu-HU" b="1" dirty="0" smtClean="0">
                <a:sym typeface="Symbol" pitchFamily="18" charset="2"/>
              </a:rPr>
              <a:t>)</a:t>
            </a:r>
            <a:endParaRPr lang="hu-HU" dirty="0"/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8281987" cy="7397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hu-HU" smtClean="0"/>
              <a:t>Nem-formális logika és a jog</a:t>
            </a:r>
          </a:p>
        </p:txBody>
      </p:sp>
      <p:sp>
        <p:nvSpPr>
          <p:cNvPr id="30722" name="Tartalom helye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451475"/>
          </a:xfrm>
        </p:spPr>
        <p:txBody>
          <a:bodyPr/>
          <a:lstStyle/>
          <a:p>
            <a:r>
              <a:rPr lang="hu-HU" sz="2800" b="1" dirty="0" smtClean="0">
                <a:solidFill>
                  <a:schemeClr val="hlink"/>
                </a:solidFill>
              </a:rPr>
              <a:t>Klasszikus logika</a:t>
            </a:r>
            <a:r>
              <a:rPr lang="hu-HU" sz="2800" b="1" dirty="0" smtClean="0"/>
              <a:t> : </a:t>
            </a:r>
            <a:r>
              <a:rPr lang="hu-HU" sz="2800" dirty="0" smtClean="0"/>
              <a:t>egy következtetés vagy </a:t>
            </a:r>
            <a:r>
              <a:rPr lang="hu-HU" sz="2800" b="1" dirty="0" smtClean="0"/>
              <a:t>érvényes</a:t>
            </a:r>
            <a:r>
              <a:rPr lang="hu-HU" sz="2800" dirty="0" smtClean="0"/>
              <a:t>, vagy </a:t>
            </a:r>
            <a:r>
              <a:rPr lang="hu-HU" sz="2800" b="1" dirty="0" smtClean="0"/>
              <a:t>érvénytelen</a:t>
            </a:r>
            <a:r>
              <a:rPr lang="hu-HU" sz="2800" dirty="0" smtClean="0"/>
              <a:t> (ellentmondásos).</a:t>
            </a:r>
          </a:p>
          <a:p>
            <a:r>
              <a:rPr lang="hu-HU" sz="2800" b="1" dirty="0" smtClean="0">
                <a:solidFill>
                  <a:schemeClr val="hlink"/>
                </a:solidFill>
              </a:rPr>
              <a:t>Nem-formális logika</a:t>
            </a:r>
            <a:r>
              <a:rPr lang="hu-HU" sz="2800" b="1" dirty="0" smtClean="0"/>
              <a:t> : </a:t>
            </a:r>
            <a:r>
              <a:rPr lang="hu-HU" sz="2800" i="1" dirty="0" smtClean="0"/>
              <a:t>megenged egy harmadikat is</a:t>
            </a:r>
            <a:r>
              <a:rPr lang="hu-HU" sz="2800" dirty="0" smtClean="0"/>
              <a:t> </a:t>
            </a:r>
            <a:r>
              <a:rPr lang="hu-HU" sz="2800" dirty="0" smtClean="0">
                <a:sym typeface="Wingdings" pitchFamily="2" charset="2"/>
              </a:rPr>
              <a:t></a:t>
            </a:r>
            <a:r>
              <a:rPr lang="hu-HU" sz="2800" dirty="0" smtClean="0"/>
              <a:t> </a:t>
            </a:r>
            <a:r>
              <a:rPr lang="hu-HU" sz="2800" b="1" dirty="0" smtClean="0">
                <a:solidFill>
                  <a:schemeClr val="accent1"/>
                </a:solidFill>
              </a:rPr>
              <a:t>kontingens</a:t>
            </a:r>
            <a:r>
              <a:rPr lang="hu-HU" sz="2800" dirty="0" smtClean="0">
                <a:solidFill>
                  <a:schemeClr val="accent1"/>
                </a:solidFill>
              </a:rPr>
              <a:t> következtetés</a:t>
            </a:r>
            <a:r>
              <a:rPr lang="hu-HU" sz="2800" dirty="0" smtClean="0"/>
              <a:t> = </a:t>
            </a:r>
            <a:r>
              <a:rPr lang="hu-HU" sz="2800" b="1" dirty="0" smtClean="0">
                <a:solidFill>
                  <a:schemeClr val="accent1"/>
                </a:solidFill>
              </a:rPr>
              <a:t>érvelés</a:t>
            </a:r>
            <a:r>
              <a:rPr lang="hu-HU" sz="2800" dirty="0" smtClean="0"/>
              <a:t>.</a:t>
            </a:r>
          </a:p>
          <a:p>
            <a:pPr>
              <a:buFont typeface="Wingdings" pitchFamily="2" charset="2"/>
              <a:buNone/>
            </a:pPr>
            <a:r>
              <a:rPr lang="hu-HU" sz="2800" dirty="0" smtClean="0"/>
              <a:t> 	</a:t>
            </a:r>
            <a:r>
              <a:rPr lang="hu-HU" sz="2800" b="1" dirty="0" smtClean="0">
                <a:solidFill>
                  <a:srgbClr val="FF0000"/>
                </a:solidFill>
              </a:rPr>
              <a:t>A nem-formális logika legjellegzetesebb területe éppen a </a:t>
            </a:r>
            <a:r>
              <a:rPr lang="hu-HU" sz="2800" b="1" dirty="0" smtClean="0">
                <a:solidFill>
                  <a:schemeClr val="accent1"/>
                </a:solidFill>
              </a:rPr>
              <a:t>jog</a:t>
            </a:r>
            <a:r>
              <a:rPr lang="hu-HU" sz="2800" b="1" dirty="0" smtClean="0">
                <a:solidFill>
                  <a:srgbClr val="FF0000"/>
                </a:solidFill>
              </a:rPr>
              <a:t> szférája</a:t>
            </a:r>
            <a:r>
              <a:rPr lang="hu-HU" sz="2800" dirty="0" smtClean="0"/>
              <a:t>: sokan a materiális (a nem-formális) logikát a </a:t>
            </a:r>
            <a:r>
              <a:rPr lang="hu-HU" sz="2800" i="1" dirty="0" smtClean="0"/>
              <a:t>jogi logikával </a:t>
            </a:r>
            <a:r>
              <a:rPr lang="hu-HU" sz="2800" dirty="0" smtClean="0"/>
              <a:t>azonosítják.</a:t>
            </a:r>
          </a:p>
          <a:p>
            <a:r>
              <a:rPr lang="hu-HU" sz="2800" dirty="0" smtClean="0"/>
              <a:t>A jog kívül ide tartoznak a </a:t>
            </a:r>
            <a:r>
              <a:rPr lang="hu-HU" sz="2800" b="1" dirty="0" smtClean="0">
                <a:solidFill>
                  <a:schemeClr val="accent2"/>
                </a:solidFill>
              </a:rPr>
              <a:t>gyakorlati élet</a:t>
            </a:r>
            <a:r>
              <a:rPr lang="hu-HU" sz="2800" dirty="0" smtClean="0"/>
              <a:t> azon szférái, ahol a következtetéseket érvekkel kell alátámasztani: a morális, politikai, esztétikai, gyakorlati stb. állásfoglalások és döntések. </a:t>
            </a:r>
          </a:p>
        </p:txBody>
      </p:sp>
      <p:sp>
        <p:nvSpPr>
          <p:cNvPr id="30723" name="Dia számának hely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C94CCE3-A4FD-41C4-972C-D62C202B8589}" type="slidenum">
              <a:rPr lang="hu-HU"/>
              <a:pPr/>
              <a:t>190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„A madarak tudnak repülni”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96855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hu-HU" dirty="0" smtClean="0"/>
              <a:t>A pingvin madár</a:t>
            </a:r>
          </a:p>
          <a:p>
            <a:pPr algn="ctr">
              <a:buNone/>
            </a:pPr>
            <a:endParaRPr lang="hu-HU" dirty="0" smtClean="0"/>
          </a:p>
          <a:p>
            <a:pPr algn="ctr">
              <a:buNone/>
            </a:pPr>
            <a:endParaRPr lang="hu-HU" dirty="0" smtClean="0"/>
          </a:p>
          <a:p>
            <a:pPr algn="ctr">
              <a:buNone/>
            </a:pPr>
            <a:endParaRPr lang="hu-HU" dirty="0" smtClean="0"/>
          </a:p>
          <a:p>
            <a:pPr algn="ctr">
              <a:buNone/>
            </a:pPr>
            <a:endParaRPr lang="hu-HU" dirty="0" smtClean="0"/>
          </a:p>
          <a:p>
            <a:pPr algn="ctr">
              <a:buNone/>
            </a:pPr>
            <a:endParaRPr lang="hu-HU" dirty="0" smtClean="0"/>
          </a:p>
          <a:p>
            <a:pPr algn="ctr">
              <a:buNone/>
            </a:pPr>
            <a:endParaRPr lang="hu-HU" dirty="0" smtClean="0"/>
          </a:p>
          <a:p>
            <a:pPr algn="ctr">
              <a:buNone/>
            </a:pPr>
            <a:r>
              <a:rPr lang="hu-HU" sz="7200" b="1" dirty="0" smtClean="0">
                <a:solidFill>
                  <a:srgbClr val="FF0000"/>
                </a:solidFill>
              </a:rPr>
              <a:t>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92ED0C-AE31-48F5-922D-F2D49A583E57}" type="slidenum">
              <a:rPr lang="hu-HU" smtClean="0"/>
              <a:pPr>
                <a:defRPr/>
              </a:pPr>
              <a:t>191</a:t>
            </a:fld>
            <a:endParaRPr lang="hu-HU"/>
          </a:p>
        </p:txBody>
      </p:sp>
      <p:pic>
        <p:nvPicPr>
          <p:cNvPr id="5" name="Kép 4" descr="pingvin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060848"/>
            <a:ext cx="5150776" cy="3100590"/>
          </a:xfrm>
          <a:prstGeom prst="rect">
            <a:avLst/>
          </a:prstGeom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2. Nem </a:t>
            </a:r>
            <a:r>
              <a:rPr lang="hu-HU" dirty="0" err="1" smtClean="0">
                <a:solidFill>
                  <a:schemeClr val="tx2">
                    <a:satMod val="200000"/>
                  </a:schemeClr>
                </a:solidFill>
              </a:rPr>
              <a:t>monotonikus</a:t>
            </a: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 logika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7410" name="Szöveg helye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4040188" cy="639762"/>
          </a:xfrm>
        </p:spPr>
        <p:txBody>
          <a:bodyPr/>
          <a:lstStyle/>
          <a:p>
            <a:pPr marL="73025" algn="ctr"/>
            <a:r>
              <a:rPr lang="hu-HU" sz="2800" dirty="0" err="1" smtClean="0"/>
              <a:t>Monotonikus</a:t>
            </a:r>
            <a:endParaRPr lang="hu-HU" sz="2800" dirty="0" smtClean="0"/>
          </a:p>
        </p:txBody>
      </p:sp>
      <p:sp>
        <p:nvSpPr>
          <p:cNvPr id="17411" name="Szöveg helye 3"/>
          <p:cNvSpPr>
            <a:spLocks noGrp="1"/>
          </p:cNvSpPr>
          <p:nvPr>
            <p:ph type="body" sz="quarter" idx="3"/>
          </p:nvPr>
        </p:nvSpPr>
        <p:spPr>
          <a:xfrm>
            <a:off x="4645025" y="1340768"/>
            <a:ext cx="4041775" cy="639762"/>
          </a:xfrm>
        </p:spPr>
        <p:txBody>
          <a:bodyPr/>
          <a:lstStyle/>
          <a:p>
            <a:pPr marL="73025" algn="ctr"/>
            <a:r>
              <a:rPr lang="hu-HU" sz="2800" dirty="0" err="1" smtClean="0"/>
              <a:t>Non-monotonikus</a:t>
            </a:r>
            <a:endParaRPr lang="hu-HU" sz="2800" dirty="0" smtClean="0"/>
          </a:p>
        </p:txBody>
      </p:sp>
      <p:sp>
        <p:nvSpPr>
          <p:cNvPr id="17414" name="Dia számának helye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04B1DD3-0B70-4661-9DFD-8B396151D2FB}" type="slidenum">
              <a:rPr lang="hu-HU"/>
              <a:pPr/>
              <a:t>192</a:t>
            </a:fld>
            <a:endParaRPr lang="hu-HU"/>
          </a:p>
        </p:txBody>
      </p:sp>
      <p:sp>
        <p:nvSpPr>
          <p:cNvPr id="12" name="Tartalom helye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sz="2800" b="1" dirty="0" smtClean="0"/>
              <a:t>Függvény</a:t>
            </a:r>
          </a:p>
          <a:p>
            <a:pPr>
              <a:buNone/>
            </a:pPr>
            <a:r>
              <a:rPr lang="hu-HU" sz="2800" dirty="0" smtClean="0"/>
              <a:t>	</a:t>
            </a:r>
            <a:r>
              <a:rPr lang="hu-HU" sz="2800" dirty="0" smtClean="0">
                <a:sym typeface="Symbol"/>
              </a:rPr>
              <a:t> értéke </a:t>
            </a:r>
            <a:r>
              <a:rPr lang="hu-HU" sz="2800" dirty="0" smtClean="0"/>
              <a:t>nem marad meg</a:t>
            </a:r>
          </a:p>
          <a:p>
            <a:pPr>
              <a:buNone/>
            </a:pPr>
            <a:r>
              <a:rPr lang="hu-HU" sz="2800" dirty="0" smtClean="0"/>
              <a:t>	</a:t>
            </a:r>
            <a:r>
              <a:rPr lang="hu-HU" sz="2800" b="1" dirty="0" smtClean="0">
                <a:solidFill>
                  <a:schemeClr val="accent4"/>
                </a:solidFill>
              </a:rPr>
              <a:t>szakadás, ugrás </a:t>
            </a:r>
            <a:r>
              <a:rPr lang="hu-HU" sz="2800" dirty="0" smtClean="0"/>
              <a:t>következhet be</a:t>
            </a:r>
          </a:p>
          <a:p>
            <a:pPr lvl="1">
              <a:buNone/>
            </a:pPr>
            <a:r>
              <a:rPr lang="hu-HU" sz="2800" spc="-1500" dirty="0" err="1" smtClean="0">
                <a:solidFill>
                  <a:srgbClr val="00B050"/>
                </a:solidFill>
              </a:rPr>
              <a:t>So</a:t>
            </a:r>
            <a:endParaRPr lang="hu-HU" sz="2800" spc="-1500" dirty="0" smtClean="0">
              <a:solidFill>
                <a:srgbClr val="00B050"/>
              </a:solidFill>
            </a:endParaRPr>
          </a:p>
          <a:p>
            <a:pPr lvl="1">
              <a:buNone/>
            </a:pPr>
            <a:r>
              <a:rPr lang="hu-HU" sz="2800" spc="-1500" dirty="0" smtClean="0">
                <a:solidFill>
                  <a:srgbClr val="00B050"/>
                </a:solidFill>
              </a:rPr>
              <a:t>o</a:t>
            </a:r>
            <a:r>
              <a:rPr lang="hu-HU" sz="2400" spc="-1500" dirty="0" smtClean="0">
                <a:solidFill>
                  <a:srgbClr val="00B050"/>
                </a:solidFill>
              </a:rPr>
              <a:t>   </a:t>
            </a:r>
          </a:p>
          <a:p>
            <a:r>
              <a:rPr lang="hu-HU" sz="3400" b="1" dirty="0" smtClean="0"/>
              <a:t>Logika</a:t>
            </a:r>
          </a:p>
          <a:p>
            <a:pPr>
              <a:buNone/>
            </a:pPr>
            <a:r>
              <a:rPr lang="hu-HU" sz="2800" dirty="0" smtClean="0"/>
              <a:t>	</a:t>
            </a:r>
          </a:p>
          <a:p>
            <a:pPr>
              <a:buNone/>
            </a:pPr>
            <a:r>
              <a:rPr lang="hu-HU" sz="3100" dirty="0" smtClean="0"/>
              <a:t>a konklúzió igazságértéke megváltozhat („elvileg”, „általában” igaz)</a:t>
            </a:r>
          </a:p>
          <a:p>
            <a:pPr marL="411480" fontAlgn="auto">
              <a:spcAft>
                <a:spcPts val="0"/>
              </a:spcAft>
              <a:buNone/>
              <a:defRPr/>
            </a:pPr>
            <a:r>
              <a:rPr lang="hu-HU" sz="3100" b="1" dirty="0" smtClean="0">
                <a:solidFill>
                  <a:srgbClr val="00B050"/>
                </a:solidFill>
                <a:sym typeface="Wingdings"/>
              </a:rPr>
              <a:t></a:t>
            </a:r>
            <a:r>
              <a:rPr lang="hu-HU" sz="3100" dirty="0" smtClean="0">
                <a:sym typeface="Wingdings"/>
              </a:rPr>
              <a:t> </a:t>
            </a:r>
            <a:r>
              <a:rPr lang="hu-HU" sz="3100" dirty="0" smtClean="0">
                <a:solidFill>
                  <a:srgbClr val="FF0000"/>
                </a:solidFill>
                <a:sym typeface="Wingdings"/>
              </a:rPr>
              <a:t>kivéve</a:t>
            </a:r>
            <a:r>
              <a:rPr lang="hu-HU" sz="3100" dirty="0" smtClean="0">
                <a:solidFill>
                  <a:srgbClr val="00B050"/>
                </a:solidFill>
                <a:sym typeface="Wingdings"/>
              </a:rPr>
              <a:t>, ha </a:t>
            </a:r>
            <a:r>
              <a:rPr lang="hu-HU" sz="3100" dirty="0" err="1" smtClean="0">
                <a:solidFill>
                  <a:srgbClr val="00B050"/>
                </a:solidFill>
                <a:sym typeface="Wingdings"/>
              </a:rPr>
              <a:t>Tweety</a:t>
            </a:r>
            <a:r>
              <a:rPr lang="hu-HU" sz="3100" dirty="0" smtClean="0">
                <a:solidFill>
                  <a:srgbClr val="00B050"/>
                </a:solidFill>
                <a:sym typeface="Wingdings"/>
              </a:rPr>
              <a:t> pingvin</a:t>
            </a:r>
            <a:endParaRPr lang="hu-HU" sz="3100" dirty="0" smtClean="0">
              <a:solidFill>
                <a:srgbClr val="00B050"/>
              </a:solidFill>
            </a:endParaRPr>
          </a:p>
          <a:p>
            <a:pPr marL="411480" fontAlgn="auto">
              <a:spcAft>
                <a:spcPts val="0"/>
              </a:spcAft>
              <a:buNone/>
              <a:defRPr/>
            </a:pPr>
            <a:endParaRPr lang="hu-HU" dirty="0" smtClean="0"/>
          </a:p>
        </p:txBody>
      </p:sp>
      <p:sp>
        <p:nvSpPr>
          <p:cNvPr id="14" name="Tartalom helye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hu-HU" sz="2800" b="1" dirty="0" smtClean="0"/>
              <a:t>Függvény</a:t>
            </a:r>
          </a:p>
          <a:p>
            <a:pPr>
              <a:buNone/>
            </a:pPr>
            <a:r>
              <a:rPr lang="hu-HU" sz="2800" dirty="0" smtClean="0"/>
              <a:t>	</a:t>
            </a:r>
            <a:r>
              <a:rPr lang="hu-HU" dirty="0" smtClean="0"/>
              <a:t>az input értékének növelése folytonosan </a:t>
            </a:r>
            <a:r>
              <a:rPr lang="hu-HU" b="1" dirty="0" smtClean="0">
                <a:solidFill>
                  <a:schemeClr val="accent4"/>
                </a:solidFill>
              </a:rPr>
              <a:t>növeli</a:t>
            </a:r>
            <a:r>
              <a:rPr lang="hu-HU" dirty="0" smtClean="0"/>
              <a:t> vagy </a:t>
            </a:r>
            <a:r>
              <a:rPr lang="hu-HU" b="1" dirty="0" smtClean="0">
                <a:solidFill>
                  <a:schemeClr val="accent4"/>
                </a:solidFill>
              </a:rPr>
              <a:t>csökkenti</a:t>
            </a:r>
            <a:r>
              <a:rPr lang="hu-HU" dirty="0" smtClean="0"/>
              <a:t> az output értékét</a:t>
            </a:r>
          </a:p>
          <a:p>
            <a:r>
              <a:rPr lang="hu-HU" sz="2800" b="1" dirty="0" smtClean="0"/>
              <a:t>Logika</a:t>
            </a:r>
          </a:p>
          <a:p>
            <a:pPr>
              <a:buNone/>
            </a:pPr>
            <a:r>
              <a:rPr lang="hu-HU" sz="2800" dirty="0" smtClean="0"/>
              <a:t>	</a:t>
            </a:r>
            <a:r>
              <a:rPr lang="hu-HU" dirty="0" smtClean="0"/>
              <a:t>igazságmegőrző konklúzió</a:t>
            </a:r>
          </a:p>
          <a:p>
            <a:pPr>
              <a:buClr>
                <a:srgbClr val="00B050"/>
              </a:buClr>
            </a:pPr>
            <a:r>
              <a:rPr lang="hu-HU" dirty="0" smtClean="0">
                <a:solidFill>
                  <a:srgbClr val="00B050"/>
                </a:solidFill>
              </a:rPr>
              <a:t>Pl.: A madarak tudnak repülni; </a:t>
            </a:r>
            <a:r>
              <a:rPr lang="hu-HU" dirty="0" err="1" smtClean="0">
                <a:solidFill>
                  <a:srgbClr val="00B050"/>
                </a:solidFill>
              </a:rPr>
              <a:t>Tweety</a:t>
            </a:r>
            <a:r>
              <a:rPr lang="hu-HU" dirty="0" smtClean="0">
                <a:solidFill>
                  <a:srgbClr val="00B050"/>
                </a:solidFill>
              </a:rPr>
              <a:t> egy madár; </a:t>
            </a:r>
            <a:r>
              <a:rPr lang="hu-HU" dirty="0" smtClean="0">
                <a:solidFill>
                  <a:srgbClr val="00B050"/>
                </a:solidFill>
                <a:sym typeface="Wingdings"/>
              </a:rPr>
              <a:t> tehát </a:t>
            </a:r>
            <a:r>
              <a:rPr lang="hu-HU" dirty="0" err="1" smtClean="0">
                <a:solidFill>
                  <a:srgbClr val="00B050"/>
                </a:solidFill>
              </a:rPr>
              <a:t>Tweety</a:t>
            </a:r>
            <a:r>
              <a:rPr lang="hu-HU" dirty="0" smtClean="0">
                <a:solidFill>
                  <a:srgbClr val="00B050"/>
                </a:solidFill>
              </a:rPr>
              <a:t> tud repülni</a:t>
            </a:r>
          </a:p>
          <a:p>
            <a:pPr>
              <a:buNone/>
            </a:pPr>
            <a:endParaRPr lang="hu-HU" sz="2800" dirty="0" smtClean="0"/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A premisszák problémája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Ha </a:t>
            </a:r>
            <a:r>
              <a:rPr lang="hu-HU" dirty="0" smtClean="0">
                <a:solidFill>
                  <a:schemeClr val="accent2"/>
                </a:solidFill>
              </a:rPr>
              <a:t>meghatározatlanok</a:t>
            </a:r>
            <a:r>
              <a:rPr lang="hu-HU" dirty="0" smtClean="0"/>
              <a:t> v. </a:t>
            </a:r>
            <a:r>
              <a:rPr lang="hu-HU" dirty="0" smtClean="0">
                <a:solidFill>
                  <a:schemeClr val="accent2"/>
                </a:solidFill>
              </a:rPr>
              <a:t>inkonzisztensek</a:t>
            </a:r>
          </a:p>
          <a:p>
            <a:r>
              <a:rPr lang="hu-HU" dirty="0" err="1" smtClean="0"/>
              <a:t>Inkonziszencia</a:t>
            </a:r>
            <a:r>
              <a:rPr lang="hu-HU" dirty="0" smtClean="0"/>
              <a:t> következménye: „robbanás”</a:t>
            </a:r>
          </a:p>
          <a:p>
            <a:r>
              <a:rPr lang="hu-HU" dirty="0" err="1" smtClean="0"/>
              <a:t>Inkonziszencia</a:t>
            </a:r>
            <a:r>
              <a:rPr lang="hu-HU" dirty="0" smtClean="0"/>
              <a:t> kezelése</a:t>
            </a:r>
          </a:p>
          <a:p>
            <a:pPr marL="968375" lvl="1" indent="-514350">
              <a:buFont typeface="+mj-lt"/>
              <a:buAutoNum type="arabicPeriod"/>
            </a:pPr>
            <a:r>
              <a:rPr lang="hu-HU" dirty="0" smtClean="0"/>
              <a:t>Inkonzisztencia </a:t>
            </a:r>
            <a:r>
              <a:rPr lang="hu-HU" dirty="0" smtClean="0">
                <a:solidFill>
                  <a:schemeClr val="accent6"/>
                </a:solidFill>
              </a:rPr>
              <a:t>felszámolása</a:t>
            </a:r>
            <a:r>
              <a:rPr lang="hu-HU" dirty="0" smtClean="0"/>
              <a:t> („</a:t>
            </a:r>
            <a:r>
              <a:rPr lang="hu-HU" dirty="0" err="1" smtClean="0"/>
              <a:t>belief</a:t>
            </a:r>
            <a:r>
              <a:rPr lang="hu-HU" dirty="0" smtClean="0"/>
              <a:t> </a:t>
            </a:r>
            <a:r>
              <a:rPr lang="hu-HU" dirty="0" err="1" smtClean="0"/>
              <a:t>revision</a:t>
            </a:r>
            <a:r>
              <a:rPr lang="hu-HU" dirty="0" smtClean="0"/>
              <a:t>”)</a:t>
            </a:r>
          </a:p>
          <a:p>
            <a:pPr marL="968375" lvl="1" indent="-514350">
              <a:buFont typeface="+mj-lt"/>
              <a:buAutoNum type="arabicPeriod"/>
            </a:pPr>
            <a:r>
              <a:rPr lang="hu-HU" dirty="0" smtClean="0">
                <a:solidFill>
                  <a:schemeClr val="accent6"/>
                </a:solidFill>
              </a:rPr>
              <a:t>Együttélés</a:t>
            </a:r>
            <a:r>
              <a:rPr lang="hu-HU" dirty="0" smtClean="0"/>
              <a:t> inkonzisztenciával („</a:t>
            </a:r>
            <a:r>
              <a:rPr lang="hu-HU" dirty="0" err="1" smtClean="0"/>
              <a:t>tertium</a:t>
            </a:r>
            <a:r>
              <a:rPr lang="hu-HU" dirty="0" smtClean="0"/>
              <a:t> </a:t>
            </a:r>
            <a:r>
              <a:rPr lang="hu-HU" dirty="0" err="1" smtClean="0"/>
              <a:t>datur</a:t>
            </a:r>
            <a:r>
              <a:rPr lang="hu-HU" dirty="0" smtClean="0"/>
              <a:t>”)</a:t>
            </a:r>
          </a:p>
          <a:p>
            <a:pPr marL="968375" lvl="1" indent="-514350">
              <a:buFont typeface="+mj-lt"/>
              <a:buAutoNum type="arabicPeriod"/>
            </a:pPr>
            <a:r>
              <a:rPr lang="hu-HU" dirty="0" smtClean="0">
                <a:solidFill>
                  <a:schemeClr val="accent6"/>
                </a:solidFill>
              </a:rPr>
              <a:t>Következtetés</a:t>
            </a:r>
            <a:r>
              <a:rPr lang="hu-HU" dirty="0" smtClean="0"/>
              <a:t> inkonzisztens premisszából </a:t>
            </a:r>
            <a:r>
              <a:rPr lang="hu-HU" sz="2400" b="1" dirty="0" smtClean="0">
                <a:solidFill>
                  <a:schemeClr val="accent2"/>
                </a:solidFill>
                <a:sym typeface="Wingdings" pitchFamily="2" charset="2"/>
              </a:rPr>
              <a:t></a:t>
            </a:r>
            <a:endParaRPr lang="hu-HU" b="1" dirty="0" smtClean="0">
              <a:solidFill>
                <a:schemeClr val="accent2"/>
              </a:solidFill>
            </a:endParaRPr>
          </a:p>
          <a:p>
            <a:r>
              <a:rPr lang="hu-HU" sz="3200" b="1" dirty="0" smtClean="0">
                <a:solidFill>
                  <a:schemeClr val="accent2"/>
                </a:solidFill>
                <a:sym typeface="Wingdings" pitchFamily="2" charset="2"/>
              </a:rPr>
              <a:t> nem </a:t>
            </a:r>
            <a:r>
              <a:rPr lang="hu-HU" sz="3200" b="1" dirty="0" err="1" smtClean="0">
                <a:solidFill>
                  <a:schemeClr val="accent2"/>
                </a:solidFill>
                <a:sym typeface="Wingdings" pitchFamily="2" charset="2"/>
              </a:rPr>
              <a:t>monotonikus</a:t>
            </a:r>
            <a:r>
              <a:rPr lang="hu-HU" sz="3200" b="1" dirty="0" smtClean="0">
                <a:solidFill>
                  <a:schemeClr val="accent2"/>
                </a:solidFill>
                <a:sym typeface="Wingdings" pitchFamily="2" charset="2"/>
              </a:rPr>
              <a:t> logikai rendszerek:</a:t>
            </a:r>
          </a:p>
          <a:p>
            <a:r>
              <a:rPr lang="hu-HU" sz="3200" b="1" dirty="0" err="1" smtClean="0">
                <a:solidFill>
                  <a:schemeClr val="accent2"/>
                </a:solidFill>
                <a:sym typeface="Wingdings" pitchFamily="2" charset="2"/>
              </a:rPr>
              <a:t>default</a:t>
            </a:r>
            <a:r>
              <a:rPr lang="hu-HU" sz="3200" b="1" dirty="0" smtClean="0">
                <a:solidFill>
                  <a:schemeClr val="accent2"/>
                </a:solidFill>
                <a:sym typeface="Wingdings" pitchFamily="2" charset="2"/>
              </a:rPr>
              <a:t> </a:t>
            </a:r>
            <a:r>
              <a:rPr lang="hu-HU" sz="3200" b="1" dirty="0" err="1" smtClean="0">
                <a:solidFill>
                  <a:schemeClr val="accent2"/>
                </a:solidFill>
                <a:sym typeface="Wingdings" pitchFamily="2" charset="2"/>
              </a:rPr>
              <a:t>logic</a:t>
            </a:r>
            <a:r>
              <a:rPr lang="hu-HU" sz="3200" b="1" dirty="0" smtClean="0">
                <a:solidFill>
                  <a:schemeClr val="accent2"/>
                </a:solidFill>
                <a:sym typeface="Wingdings" pitchFamily="2" charset="2"/>
              </a:rPr>
              <a:t> – </a:t>
            </a:r>
            <a:r>
              <a:rPr lang="hu-HU" sz="3200" b="1" dirty="0" err="1" smtClean="0">
                <a:solidFill>
                  <a:schemeClr val="accent2"/>
                </a:solidFill>
                <a:sym typeface="Wingdings" pitchFamily="2" charset="2"/>
              </a:rPr>
              <a:t>defeasible</a:t>
            </a:r>
            <a:r>
              <a:rPr lang="hu-HU" sz="3200" b="1" dirty="0" smtClean="0">
                <a:solidFill>
                  <a:schemeClr val="accent2"/>
                </a:solidFill>
                <a:sym typeface="Wingdings" pitchFamily="2" charset="2"/>
              </a:rPr>
              <a:t> </a:t>
            </a:r>
            <a:r>
              <a:rPr lang="hu-HU" sz="3200" b="1" dirty="0" err="1" smtClean="0">
                <a:solidFill>
                  <a:schemeClr val="accent2"/>
                </a:solidFill>
                <a:sym typeface="Wingdings" pitchFamily="2" charset="2"/>
              </a:rPr>
              <a:t>logic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92ED0C-AE31-48F5-922D-F2D49A583E57}" type="slidenum">
              <a:rPr lang="hu-HU" smtClean="0"/>
              <a:pPr>
                <a:defRPr/>
              </a:pPr>
              <a:t>193</a:t>
            </a:fld>
            <a:endParaRPr lang="hu-HU"/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Esendő </a:t>
            </a:r>
            <a:r>
              <a:rPr lang="hu-HU" i="1" dirty="0" smtClean="0"/>
              <a:t>(</a:t>
            </a:r>
            <a:r>
              <a:rPr lang="hu-HU" i="1" dirty="0" err="1" smtClean="0"/>
              <a:t>defeasible</a:t>
            </a:r>
            <a:r>
              <a:rPr lang="hu-HU" i="1" dirty="0" smtClean="0"/>
              <a:t>) </a:t>
            </a:r>
            <a:r>
              <a:rPr lang="hu-HU" dirty="0" smtClean="0"/>
              <a:t>logika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4400" y="1556792"/>
            <a:ext cx="7772400" cy="4896544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Hiányos/ellentmondásos 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premisszák</a:t>
            </a:r>
          </a:p>
          <a:p>
            <a:r>
              <a:rPr lang="hu-HU" dirty="0" smtClean="0"/>
              <a:t>Hiányok kitöltése esendő szabályokkal</a:t>
            </a:r>
          </a:p>
          <a:p>
            <a:r>
              <a:rPr lang="hu-HU" dirty="0" smtClean="0"/>
              <a:t>A 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szabályok</a:t>
            </a:r>
            <a:r>
              <a:rPr lang="hu-HU" dirty="0" smtClean="0"/>
              <a:t> is hiányosak/ellentmondásosak</a:t>
            </a:r>
          </a:p>
          <a:p>
            <a:r>
              <a:rPr lang="hu-HU" dirty="0" smtClean="0"/>
              <a:t>Szükség van 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meta-szabályok</a:t>
            </a:r>
            <a:r>
              <a:rPr lang="hu-HU" dirty="0" smtClean="0"/>
              <a:t>ra</a:t>
            </a:r>
          </a:p>
          <a:p>
            <a:r>
              <a:rPr lang="hu-HU" dirty="0" smtClean="0">
                <a:solidFill>
                  <a:srgbClr val="00B050"/>
                </a:solidFill>
              </a:rPr>
              <a:t>A következtetés bizonyossága felfüggesztve</a:t>
            </a:r>
          </a:p>
          <a:p>
            <a:r>
              <a:rPr lang="hu-HU" b="1" dirty="0" smtClean="0"/>
              <a:t>Esendő logika elemei :</a:t>
            </a:r>
          </a:p>
          <a:p>
            <a:pPr lvl="1"/>
            <a:r>
              <a:rPr lang="hu-HU" dirty="0" smtClean="0">
                <a:solidFill>
                  <a:schemeClr val="accent2"/>
                </a:solidFill>
              </a:rPr>
              <a:t>Tényekből álló premisszahalmaz = </a:t>
            </a:r>
            <a:r>
              <a:rPr lang="hu-HU" i="1" dirty="0" smtClean="0"/>
              <a:t>(</a:t>
            </a:r>
            <a:r>
              <a:rPr lang="hu-HU" i="1" dirty="0" err="1" smtClean="0"/>
              <a:t>facts</a:t>
            </a:r>
            <a:r>
              <a:rPr lang="hu-HU" i="1" dirty="0" smtClean="0"/>
              <a:t> : </a:t>
            </a:r>
            <a:r>
              <a:rPr lang="hu-HU" b="1" i="1" dirty="0" smtClean="0">
                <a:solidFill>
                  <a:srgbClr val="FF0000"/>
                </a:solidFill>
              </a:rPr>
              <a:t>F</a:t>
            </a:r>
            <a:r>
              <a:rPr lang="hu-HU" i="1" dirty="0" smtClean="0"/>
              <a:t>)</a:t>
            </a:r>
          </a:p>
          <a:p>
            <a:pPr lvl="1"/>
            <a:r>
              <a:rPr lang="hu-HU" dirty="0" smtClean="0">
                <a:solidFill>
                  <a:schemeClr val="accent2"/>
                </a:solidFill>
              </a:rPr>
              <a:t>Következtetési szabályok halmaza </a:t>
            </a:r>
            <a:r>
              <a:rPr lang="hu-HU" i="1" dirty="0" smtClean="0"/>
              <a:t>(</a:t>
            </a:r>
            <a:r>
              <a:rPr lang="hu-HU" i="1" dirty="0" err="1" smtClean="0"/>
              <a:t>rules</a:t>
            </a:r>
            <a:r>
              <a:rPr lang="hu-HU" i="1" dirty="0" smtClean="0"/>
              <a:t> : </a:t>
            </a:r>
            <a:r>
              <a:rPr lang="hu-HU" b="1" i="1" dirty="0" smtClean="0">
                <a:solidFill>
                  <a:srgbClr val="FF0000"/>
                </a:solidFill>
              </a:rPr>
              <a:t>R</a:t>
            </a:r>
            <a:r>
              <a:rPr lang="hu-HU" i="1" dirty="0" smtClean="0"/>
              <a:t>)</a:t>
            </a:r>
          </a:p>
          <a:p>
            <a:pPr lvl="1"/>
            <a:r>
              <a:rPr lang="hu-HU" dirty="0" smtClean="0">
                <a:solidFill>
                  <a:schemeClr val="accent2"/>
                </a:solidFill>
              </a:rPr>
              <a:t>Szabályokat rangsoroló metaszabályok </a:t>
            </a:r>
            <a:r>
              <a:rPr lang="hu-HU" dirty="0" smtClean="0"/>
              <a:t>:   </a:t>
            </a:r>
            <a:r>
              <a:rPr lang="hu-HU" b="1" dirty="0" smtClean="0">
                <a:solidFill>
                  <a:srgbClr val="FF0000"/>
                </a:solidFill>
                <a:sym typeface="Symbol"/>
              </a:rPr>
              <a:t>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92ED0C-AE31-48F5-922D-F2D49A583E57}" type="slidenum">
              <a:rPr lang="hu-HU" smtClean="0"/>
              <a:pPr>
                <a:defRPr/>
              </a:pPr>
              <a:t>194</a:t>
            </a:fld>
            <a:endParaRPr lang="hu-HU"/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772400" cy="914400"/>
          </a:xfrm>
        </p:spPr>
        <p:txBody>
          <a:bodyPr/>
          <a:lstStyle/>
          <a:p>
            <a:pPr algn="ctr"/>
            <a:r>
              <a:rPr lang="hu-HU" dirty="0" smtClean="0"/>
              <a:t>A szabályok típusai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4400" y="1196752"/>
            <a:ext cx="7772400" cy="5400600"/>
          </a:xfrm>
        </p:spPr>
        <p:txBody>
          <a:bodyPr>
            <a:normAutofit fontScale="92500"/>
          </a:bodyPr>
          <a:lstStyle/>
          <a:p>
            <a:pPr lvl="1">
              <a:buNone/>
            </a:pPr>
            <a:r>
              <a:rPr lang="hu-HU" b="1" dirty="0" smtClean="0">
                <a:solidFill>
                  <a:schemeClr val="accent2"/>
                </a:solidFill>
              </a:rPr>
              <a:t>1.</a:t>
            </a:r>
            <a:r>
              <a:rPr lang="hu-HU" i="1" dirty="0" smtClean="0">
                <a:solidFill>
                  <a:schemeClr val="accent2"/>
                </a:solidFill>
              </a:rPr>
              <a:t> </a:t>
            </a:r>
            <a:r>
              <a:rPr lang="hu-HU" b="1" i="1" dirty="0" err="1" smtClean="0">
                <a:solidFill>
                  <a:schemeClr val="tx2">
                    <a:lumMod val="50000"/>
                  </a:schemeClr>
                </a:solidFill>
              </a:rPr>
              <a:t>sztrikt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 („abszolút”) szabály</a:t>
            </a:r>
            <a:r>
              <a:rPr lang="hu-HU" dirty="0" smtClean="0"/>
              <a:t>; jelölése : </a:t>
            </a:r>
            <a:r>
              <a:rPr lang="hu-HU" b="1" i="1" dirty="0" smtClean="0">
                <a:solidFill>
                  <a:srgbClr val="FF0000"/>
                </a:solidFill>
              </a:rPr>
              <a:t>A </a:t>
            </a:r>
            <a:r>
              <a:rPr lang="hu-HU" b="1" dirty="0" smtClean="0">
                <a:solidFill>
                  <a:srgbClr val="FF0000"/>
                </a:solidFill>
                <a:sym typeface="Wingdings 3"/>
              </a:rPr>
              <a:t></a:t>
            </a:r>
            <a:r>
              <a:rPr lang="hu-HU" b="1" i="1" dirty="0" smtClean="0">
                <a:solidFill>
                  <a:srgbClr val="FF0000"/>
                </a:solidFill>
              </a:rPr>
              <a:t> p  </a:t>
            </a:r>
            <a:r>
              <a:rPr lang="hu-HU" dirty="0" smtClean="0"/>
              <a:t>ahol  A = előtag (</a:t>
            </a:r>
            <a:r>
              <a:rPr lang="hu-HU" dirty="0" err="1" smtClean="0"/>
              <a:t>antecedent</a:t>
            </a:r>
            <a:r>
              <a:rPr lang="hu-HU" dirty="0" smtClean="0"/>
              <a:t>); p = konklúzió</a:t>
            </a:r>
          </a:p>
          <a:p>
            <a:pPr lvl="1">
              <a:buNone/>
            </a:pPr>
            <a:r>
              <a:rPr lang="hu-HU" dirty="0" smtClean="0"/>
              <a:t>	</a:t>
            </a:r>
            <a:r>
              <a:rPr lang="hu-HU" dirty="0" smtClean="0">
                <a:solidFill>
                  <a:srgbClr val="00B050"/>
                </a:solidFill>
              </a:rPr>
              <a:t> Pl.: „A pingvin madár” : </a:t>
            </a:r>
            <a:r>
              <a:rPr lang="hu-HU" i="1" dirty="0" smtClean="0">
                <a:solidFill>
                  <a:srgbClr val="00B050"/>
                </a:solidFill>
              </a:rPr>
              <a:t>pingvin</a:t>
            </a:r>
            <a:r>
              <a:rPr lang="hu-HU" dirty="0" smtClean="0">
                <a:solidFill>
                  <a:srgbClr val="00B050"/>
                </a:solidFill>
              </a:rPr>
              <a:t>(</a:t>
            </a:r>
            <a:r>
              <a:rPr lang="hu-HU" i="1" dirty="0" smtClean="0">
                <a:solidFill>
                  <a:srgbClr val="00B050"/>
                </a:solidFill>
              </a:rPr>
              <a:t>x</a:t>
            </a:r>
            <a:r>
              <a:rPr lang="hu-HU" dirty="0" smtClean="0">
                <a:solidFill>
                  <a:srgbClr val="00B050"/>
                </a:solidFill>
              </a:rPr>
              <a:t>)</a:t>
            </a:r>
            <a:r>
              <a:rPr lang="hu-HU" i="1" dirty="0" smtClean="0">
                <a:solidFill>
                  <a:srgbClr val="00B050"/>
                </a:solidFill>
              </a:rPr>
              <a:t> </a:t>
            </a:r>
            <a:r>
              <a:rPr lang="hu-HU" dirty="0" smtClean="0">
                <a:solidFill>
                  <a:srgbClr val="00B050"/>
                </a:solidFill>
                <a:sym typeface="Wingdings 3"/>
              </a:rPr>
              <a:t></a:t>
            </a:r>
            <a:r>
              <a:rPr lang="hu-HU" i="1" dirty="0" smtClean="0">
                <a:solidFill>
                  <a:srgbClr val="00B050"/>
                </a:solidFill>
              </a:rPr>
              <a:t> madár</a:t>
            </a:r>
            <a:r>
              <a:rPr lang="hu-HU" dirty="0" smtClean="0">
                <a:solidFill>
                  <a:srgbClr val="00B050"/>
                </a:solidFill>
              </a:rPr>
              <a:t>(</a:t>
            </a:r>
            <a:r>
              <a:rPr lang="hu-HU" i="1" dirty="0" smtClean="0">
                <a:solidFill>
                  <a:srgbClr val="00B050"/>
                </a:solidFill>
              </a:rPr>
              <a:t>x</a:t>
            </a:r>
            <a:r>
              <a:rPr lang="hu-HU" dirty="0" smtClean="0">
                <a:solidFill>
                  <a:srgbClr val="00B050"/>
                </a:solidFill>
              </a:rPr>
              <a:t>) </a:t>
            </a:r>
          </a:p>
          <a:p>
            <a:pPr lvl="1">
              <a:buNone/>
            </a:pPr>
            <a:r>
              <a:rPr lang="hu-HU" b="1" dirty="0" smtClean="0">
                <a:solidFill>
                  <a:schemeClr val="accent2"/>
                </a:solidFill>
              </a:rPr>
              <a:t>2.</a:t>
            </a:r>
            <a:r>
              <a:rPr lang="hu-HU" i="1" dirty="0" smtClean="0"/>
              <a:t> </a:t>
            </a:r>
            <a:r>
              <a:rPr lang="hu-HU" b="1" i="1" dirty="0" smtClean="0">
                <a:solidFill>
                  <a:schemeClr val="tx2">
                    <a:lumMod val="50000"/>
                  </a:schemeClr>
                </a:solidFill>
              </a:rPr>
              <a:t>esendő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 szabály; </a:t>
            </a:r>
            <a:r>
              <a:rPr lang="hu-HU" dirty="0" smtClean="0"/>
              <a:t>jelölése : </a:t>
            </a:r>
            <a:r>
              <a:rPr lang="hu-HU" b="1" i="1" dirty="0" smtClean="0">
                <a:solidFill>
                  <a:srgbClr val="FF0000"/>
                </a:solidFill>
              </a:rPr>
              <a:t>A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smtClean="0">
                <a:solidFill>
                  <a:srgbClr val="FF0000"/>
                </a:solidFill>
                <a:sym typeface="Wingdings 3"/>
              </a:rPr>
              <a:t>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i="1" dirty="0" smtClean="0">
                <a:solidFill>
                  <a:srgbClr val="FF0000"/>
                </a:solidFill>
              </a:rPr>
              <a:t>p </a:t>
            </a:r>
          </a:p>
          <a:p>
            <a:pPr lvl="1">
              <a:buNone/>
            </a:pPr>
            <a:r>
              <a:rPr lang="hu-HU" dirty="0" smtClean="0"/>
              <a:t>	Sem premissza, sem konklúzió nem bizonyossági </a:t>
            </a:r>
          </a:p>
          <a:p>
            <a:pPr lvl="1">
              <a:buNone/>
            </a:pPr>
            <a:r>
              <a:rPr lang="hu-HU" dirty="0" smtClean="0"/>
              <a:t>	</a:t>
            </a:r>
            <a:r>
              <a:rPr lang="hu-HU" dirty="0" smtClean="0">
                <a:solidFill>
                  <a:srgbClr val="00B050"/>
                </a:solidFill>
              </a:rPr>
              <a:t>Pl.: „A madarak repülnek” : </a:t>
            </a:r>
            <a:r>
              <a:rPr lang="hu-HU" i="1" dirty="0" smtClean="0">
                <a:solidFill>
                  <a:srgbClr val="00B050"/>
                </a:solidFill>
              </a:rPr>
              <a:t>madár</a:t>
            </a:r>
            <a:r>
              <a:rPr lang="hu-HU" dirty="0" smtClean="0">
                <a:solidFill>
                  <a:srgbClr val="00B050"/>
                </a:solidFill>
              </a:rPr>
              <a:t>(</a:t>
            </a:r>
            <a:r>
              <a:rPr lang="hu-HU" i="1" dirty="0" smtClean="0">
                <a:solidFill>
                  <a:srgbClr val="00B050"/>
                </a:solidFill>
              </a:rPr>
              <a:t>x</a:t>
            </a:r>
            <a:r>
              <a:rPr lang="hu-HU" dirty="0" smtClean="0">
                <a:solidFill>
                  <a:srgbClr val="00B050"/>
                </a:solidFill>
              </a:rPr>
              <a:t>)</a:t>
            </a:r>
            <a:r>
              <a:rPr lang="hu-HU" b="1" dirty="0" smtClean="0">
                <a:solidFill>
                  <a:srgbClr val="00B050"/>
                </a:solidFill>
              </a:rPr>
              <a:t> </a:t>
            </a:r>
            <a:r>
              <a:rPr lang="hu-HU" b="1" dirty="0" smtClean="0">
                <a:solidFill>
                  <a:srgbClr val="00B050"/>
                </a:solidFill>
                <a:sym typeface="Wingdings 3"/>
              </a:rPr>
              <a:t></a:t>
            </a:r>
            <a:r>
              <a:rPr lang="hu-HU" i="1" dirty="0" smtClean="0">
                <a:solidFill>
                  <a:srgbClr val="00B050"/>
                </a:solidFill>
              </a:rPr>
              <a:t> repül</a:t>
            </a:r>
            <a:r>
              <a:rPr lang="hu-HU" dirty="0" smtClean="0">
                <a:solidFill>
                  <a:srgbClr val="00B050"/>
                </a:solidFill>
              </a:rPr>
              <a:t>(</a:t>
            </a:r>
            <a:r>
              <a:rPr lang="hu-HU" i="1" dirty="0" smtClean="0">
                <a:solidFill>
                  <a:srgbClr val="00B050"/>
                </a:solidFill>
              </a:rPr>
              <a:t>x</a:t>
            </a:r>
            <a:r>
              <a:rPr lang="hu-HU" dirty="0" smtClean="0">
                <a:solidFill>
                  <a:srgbClr val="00B050"/>
                </a:solidFill>
              </a:rPr>
              <a:t>)</a:t>
            </a:r>
          </a:p>
          <a:p>
            <a:pPr lvl="1">
              <a:buNone/>
            </a:pPr>
            <a:r>
              <a:rPr lang="hu-HU" b="1" dirty="0" smtClean="0">
                <a:solidFill>
                  <a:schemeClr val="accent2"/>
                </a:solidFill>
              </a:rPr>
              <a:t>3.</a:t>
            </a:r>
            <a:r>
              <a:rPr lang="hu-HU" i="1" dirty="0" smtClean="0">
                <a:solidFill>
                  <a:schemeClr val="accent2"/>
                </a:solidFill>
              </a:rPr>
              <a:t> </a:t>
            </a:r>
            <a:r>
              <a:rPr lang="hu-HU" b="1" i="1" dirty="0" smtClean="0">
                <a:solidFill>
                  <a:schemeClr val="tx2">
                    <a:lumMod val="50000"/>
                  </a:schemeClr>
                </a:solidFill>
              </a:rPr>
              <a:t>érvénytelenítő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 szabály </a:t>
            </a:r>
            <a:r>
              <a:rPr lang="hu-HU" i="1" dirty="0" smtClean="0"/>
              <a:t>(</a:t>
            </a:r>
            <a:r>
              <a:rPr lang="hu-HU" i="1" dirty="0" err="1" smtClean="0"/>
              <a:t>defeater</a:t>
            </a:r>
            <a:r>
              <a:rPr lang="hu-HU" i="1" dirty="0" smtClean="0"/>
              <a:t>):</a:t>
            </a:r>
            <a:r>
              <a:rPr lang="hu-HU" dirty="0" smtClean="0"/>
              <a:t> </a:t>
            </a:r>
            <a:r>
              <a:rPr lang="hu-HU" b="1" i="1" dirty="0" smtClean="0">
                <a:solidFill>
                  <a:srgbClr val="FF0000"/>
                </a:solidFill>
              </a:rPr>
              <a:t>A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spc="-1000" dirty="0" smtClean="0">
                <a:solidFill>
                  <a:srgbClr val="FF0000"/>
                </a:solidFill>
                <a:sym typeface="Symbol"/>
              </a:rPr>
              <a:t></a:t>
            </a:r>
            <a:r>
              <a:rPr lang="hu-HU" b="1" spc="-1000" dirty="0" smtClean="0">
                <a:solidFill>
                  <a:srgbClr val="FF0000"/>
                </a:solidFill>
                <a:sym typeface="Webdings"/>
              </a:rPr>
              <a:t>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i="1" dirty="0" smtClean="0">
                <a:solidFill>
                  <a:srgbClr val="FF0000"/>
                </a:solidFill>
              </a:rPr>
              <a:t>p</a:t>
            </a:r>
          </a:p>
          <a:p>
            <a:pPr lvl="1">
              <a:buNone/>
            </a:pPr>
            <a:r>
              <a:rPr lang="hu-HU" dirty="0" smtClean="0"/>
              <a:t>	Az esendő szabály felülírása kivétellel</a:t>
            </a:r>
          </a:p>
          <a:p>
            <a:pPr lvl="1">
              <a:buNone/>
            </a:pPr>
            <a:r>
              <a:rPr lang="hu-HU" dirty="0" smtClean="0"/>
              <a:t>	</a:t>
            </a:r>
            <a:r>
              <a:rPr lang="hu-HU" dirty="0" smtClean="0">
                <a:solidFill>
                  <a:srgbClr val="00B050"/>
                </a:solidFill>
              </a:rPr>
              <a:t>Pl.: „Ha nehéz, nem repül” </a:t>
            </a:r>
            <a:r>
              <a:rPr lang="hu-HU" i="1" dirty="0" smtClean="0">
                <a:solidFill>
                  <a:srgbClr val="00B050"/>
                </a:solidFill>
              </a:rPr>
              <a:t>nehéz</a:t>
            </a:r>
            <a:r>
              <a:rPr lang="hu-HU" dirty="0" smtClean="0">
                <a:solidFill>
                  <a:srgbClr val="00B050"/>
                </a:solidFill>
              </a:rPr>
              <a:t>(</a:t>
            </a:r>
            <a:r>
              <a:rPr lang="hu-HU" i="1" dirty="0" smtClean="0">
                <a:solidFill>
                  <a:srgbClr val="00B050"/>
                </a:solidFill>
              </a:rPr>
              <a:t>x</a:t>
            </a:r>
            <a:r>
              <a:rPr lang="hu-HU" dirty="0" smtClean="0">
                <a:solidFill>
                  <a:srgbClr val="00B050"/>
                </a:solidFill>
              </a:rPr>
              <a:t>)</a:t>
            </a:r>
            <a:r>
              <a:rPr lang="hu-HU" i="1" dirty="0" smtClean="0">
                <a:solidFill>
                  <a:srgbClr val="00B050"/>
                </a:solidFill>
              </a:rPr>
              <a:t> </a:t>
            </a:r>
            <a:r>
              <a:rPr lang="hu-HU" b="1" spc="-1000" dirty="0" smtClean="0">
                <a:solidFill>
                  <a:srgbClr val="00B050"/>
                </a:solidFill>
                <a:sym typeface="Symbol"/>
              </a:rPr>
              <a:t></a:t>
            </a:r>
            <a:r>
              <a:rPr lang="hu-HU" b="1" spc="-1000" dirty="0" smtClean="0">
                <a:solidFill>
                  <a:srgbClr val="00B050"/>
                </a:solidFill>
                <a:sym typeface="Webdings"/>
              </a:rPr>
              <a:t></a:t>
            </a:r>
            <a:r>
              <a:rPr lang="hu-HU" b="1" dirty="0" smtClean="0">
                <a:solidFill>
                  <a:srgbClr val="00B050"/>
                </a:solidFill>
              </a:rPr>
              <a:t>  </a:t>
            </a:r>
            <a:r>
              <a:rPr lang="hu-HU" i="1" dirty="0" smtClean="0">
                <a:solidFill>
                  <a:srgbClr val="00B050"/>
                </a:solidFill>
              </a:rPr>
              <a:t>repül</a:t>
            </a:r>
            <a:r>
              <a:rPr lang="hu-HU" dirty="0" smtClean="0">
                <a:solidFill>
                  <a:srgbClr val="00B050"/>
                </a:solidFill>
              </a:rPr>
              <a:t>(</a:t>
            </a:r>
            <a:r>
              <a:rPr lang="hu-HU" i="1" dirty="0" smtClean="0">
                <a:solidFill>
                  <a:srgbClr val="00B050"/>
                </a:solidFill>
              </a:rPr>
              <a:t>x</a:t>
            </a:r>
            <a:r>
              <a:rPr lang="hu-HU" dirty="0" smtClean="0">
                <a:solidFill>
                  <a:srgbClr val="00B050"/>
                </a:solidFill>
              </a:rPr>
              <a:t>) </a:t>
            </a:r>
            <a:endParaRPr lang="hu-HU" b="1" i="1" dirty="0" smtClean="0">
              <a:solidFill>
                <a:srgbClr val="00B050"/>
              </a:solidFill>
            </a:endParaRPr>
          </a:p>
          <a:p>
            <a:pPr lvl="1">
              <a:buNone/>
            </a:pPr>
            <a:r>
              <a:rPr lang="hu-HU" b="1" dirty="0" smtClean="0">
                <a:solidFill>
                  <a:schemeClr val="accent2"/>
                </a:solidFill>
              </a:rPr>
              <a:t>4.</a:t>
            </a:r>
            <a:r>
              <a:rPr lang="hu-HU" i="1" dirty="0" smtClean="0"/>
              <a:t> </a:t>
            </a:r>
            <a:r>
              <a:rPr lang="hu-HU" b="1" i="1" dirty="0" err="1" smtClean="0">
                <a:solidFill>
                  <a:schemeClr val="tx2">
                    <a:lumMod val="50000"/>
                  </a:schemeClr>
                </a:solidFill>
              </a:rPr>
              <a:t>fölérendelő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 szabály</a:t>
            </a:r>
            <a:r>
              <a:rPr lang="hu-HU" dirty="0" smtClean="0"/>
              <a:t>; jelölése : </a:t>
            </a:r>
            <a:r>
              <a:rPr lang="hu-HU" b="1" i="1" dirty="0" smtClean="0">
                <a:solidFill>
                  <a:srgbClr val="FF0000"/>
                </a:solidFill>
              </a:rPr>
              <a:t>r</a:t>
            </a:r>
            <a:r>
              <a:rPr lang="hu-HU" b="1" i="1" baseline="-25000" dirty="0" smtClean="0">
                <a:solidFill>
                  <a:srgbClr val="FF0000"/>
                </a:solidFill>
              </a:rPr>
              <a:t>2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smtClean="0">
                <a:solidFill>
                  <a:srgbClr val="FF0000"/>
                </a:solidFill>
                <a:sym typeface="Symbol"/>
              </a:rPr>
              <a:t>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i="1" dirty="0" smtClean="0">
                <a:solidFill>
                  <a:srgbClr val="FF0000"/>
                </a:solidFill>
              </a:rPr>
              <a:t>r</a:t>
            </a:r>
            <a:r>
              <a:rPr lang="hu-HU" b="1" i="1" baseline="-25000" dirty="0" smtClean="0">
                <a:solidFill>
                  <a:srgbClr val="FF0000"/>
                </a:solidFill>
              </a:rPr>
              <a:t>1</a:t>
            </a:r>
          </a:p>
          <a:p>
            <a:pPr lvl="1">
              <a:buNone/>
            </a:pPr>
            <a:r>
              <a:rPr lang="hu-HU" dirty="0" smtClean="0"/>
              <a:t>	az alárendelt szabályt érvénytelenítése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92ED0C-AE31-48F5-922D-F2D49A583E57}" type="slidenum">
              <a:rPr lang="hu-HU" smtClean="0"/>
              <a:pPr>
                <a:defRPr/>
              </a:pPr>
              <a:t>195</a:t>
            </a:fld>
            <a:endParaRPr lang="hu-HU"/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Pl. </a:t>
            </a:r>
            <a:r>
              <a:rPr lang="hu-HU" i="1" dirty="0" smtClean="0">
                <a:solidFill>
                  <a:srgbClr val="00B050"/>
                </a:solidFill>
              </a:rPr>
              <a:t>r</a:t>
            </a:r>
            <a:r>
              <a:rPr lang="hu-HU" i="1" baseline="-25000" dirty="0" smtClean="0">
                <a:solidFill>
                  <a:srgbClr val="00B050"/>
                </a:solidFill>
              </a:rPr>
              <a:t>4  </a:t>
            </a:r>
            <a:r>
              <a:rPr lang="hu-HU" b="1" dirty="0" smtClean="0">
                <a:solidFill>
                  <a:srgbClr val="00B050"/>
                </a:solidFill>
                <a:sym typeface="Symbol"/>
              </a:rPr>
              <a:t></a:t>
            </a:r>
            <a:r>
              <a:rPr lang="hu-HU" i="1" baseline="-25000" dirty="0" smtClean="0">
                <a:solidFill>
                  <a:srgbClr val="00B050"/>
                </a:solidFill>
              </a:rPr>
              <a:t> </a:t>
            </a:r>
            <a:r>
              <a:rPr lang="hu-HU" i="1" dirty="0" smtClean="0">
                <a:solidFill>
                  <a:srgbClr val="00B050"/>
                </a:solidFill>
              </a:rPr>
              <a:t>r</a:t>
            </a:r>
            <a:r>
              <a:rPr lang="hu-HU" i="1" baseline="-25000" dirty="0" smtClean="0">
                <a:solidFill>
                  <a:srgbClr val="00B050"/>
                </a:solidFill>
              </a:rPr>
              <a:t>3</a:t>
            </a:r>
            <a:r>
              <a:rPr lang="hu-HU" dirty="0" smtClean="0"/>
              <a:t>,</a:t>
            </a:r>
            <a:r>
              <a:rPr lang="hu-HU" i="1" baseline="-25000" dirty="0" smtClean="0"/>
              <a:t>  </a:t>
            </a:r>
            <a:r>
              <a:rPr lang="hu-HU" i="1" dirty="0" err="1" smtClean="0">
                <a:solidFill>
                  <a:schemeClr val="accent4"/>
                </a:solidFill>
              </a:rPr>
              <a:t>r</a:t>
            </a:r>
            <a:r>
              <a:rPr lang="hu-HU" i="1" baseline="-25000" dirty="0" err="1" smtClean="0">
                <a:solidFill>
                  <a:schemeClr val="accent4"/>
                </a:solidFill>
              </a:rPr>
              <a:t>3</a:t>
            </a:r>
            <a:r>
              <a:rPr lang="hu-HU" i="1" baseline="-25000" dirty="0" smtClean="0">
                <a:solidFill>
                  <a:schemeClr val="accent4"/>
                </a:solidFill>
              </a:rPr>
              <a:t> </a:t>
            </a:r>
            <a:r>
              <a:rPr lang="hu-HU" b="1" dirty="0" smtClean="0">
                <a:solidFill>
                  <a:schemeClr val="accent4"/>
                </a:solidFill>
                <a:sym typeface="Symbol"/>
              </a:rPr>
              <a:t></a:t>
            </a:r>
            <a:r>
              <a:rPr lang="hu-HU" i="1" baseline="-25000" dirty="0" smtClean="0">
                <a:solidFill>
                  <a:schemeClr val="accent4"/>
                </a:solidFill>
              </a:rPr>
              <a:t>  </a:t>
            </a:r>
            <a:r>
              <a:rPr lang="hu-HU" i="1" dirty="0" smtClean="0">
                <a:solidFill>
                  <a:schemeClr val="accent4"/>
                </a:solidFill>
              </a:rPr>
              <a:t>r</a:t>
            </a:r>
            <a:r>
              <a:rPr lang="hu-HU" i="1" baseline="-25000" dirty="0" smtClean="0">
                <a:solidFill>
                  <a:schemeClr val="accent4"/>
                </a:solidFill>
              </a:rPr>
              <a:t>2</a:t>
            </a:r>
            <a:r>
              <a:rPr lang="hu-HU" dirty="0" smtClean="0"/>
              <a:t>,</a:t>
            </a:r>
            <a:r>
              <a:rPr lang="hu-HU" i="1" baseline="-25000" dirty="0" smtClean="0"/>
              <a:t>  </a:t>
            </a:r>
            <a:r>
              <a:rPr lang="hu-HU" i="1" dirty="0" err="1" smtClean="0">
                <a:solidFill>
                  <a:schemeClr val="accent6"/>
                </a:solidFill>
              </a:rPr>
              <a:t>r</a:t>
            </a:r>
            <a:r>
              <a:rPr lang="hu-HU" i="1" baseline="-25000" dirty="0" err="1" smtClean="0">
                <a:solidFill>
                  <a:schemeClr val="accent6"/>
                </a:solidFill>
              </a:rPr>
              <a:t>2</a:t>
            </a:r>
            <a:r>
              <a:rPr lang="hu-HU" i="1" baseline="-25000" dirty="0" smtClean="0">
                <a:solidFill>
                  <a:schemeClr val="accent6"/>
                </a:solidFill>
              </a:rPr>
              <a:t>  </a:t>
            </a:r>
            <a:r>
              <a:rPr lang="hu-HU" b="1" dirty="0" smtClean="0">
                <a:solidFill>
                  <a:schemeClr val="accent6"/>
                </a:solidFill>
                <a:sym typeface="Symbol"/>
              </a:rPr>
              <a:t></a:t>
            </a:r>
            <a:r>
              <a:rPr lang="hu-HU" i="1" baseline="-25000" dirty="0" smtClean="0">
                <a:solidFill>
                  <a:schemeClr val="accent6"/>
                </a:solidFill>
              </a:rPr>
              <a:t> </a:t>
            </a:r>
            <a:r>
              <a:rPr lang="hu-HU" i="1" dirty="0" smtClean="0">
                <a:solidFill>
                  <a:schemeClr val="accent6"/>
                </a:solidFill>
              </a:rPr>
              <a:t>r</a:t>
            </a:r>
            <a:r>
              <a:rPr lang="hu-HU" i="1" baseline="-25000" dirty="0" smtClean="0">
                <a:solidFill>
                  <a:schemeClr val="accent6"/>
                </a:solidFill>
              </a:rPr>
              <a:t>1</a:t>
            </a:r>
            <a:endParaRPr lang="hu-HU" dirty="0">
              <a:solidFill>
                <a:schemeClr val="accent6"/>
              </a:solidFill>
            </a:endParaRP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</p:nvPr>
        </p:nvGraphicFramePr>
        <p:xfrm>
          <a:off x="914400" y="1628801"/>
          <a:ext cx="7772400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87206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hu-HU" sz="28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SZABÁLY</a:t>
                      </a:r>
                      <a:endParaRPr lang="hu-HU" sz="2800" dirty="0">
                        <a:solidFill>
                          <a:srgbClr val="FFFF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hu-HU" sz="28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MAGYARÁZAT</a:t>
                      </a:r>
                      <a:endParaRPr lang="hu-HU" sz="2800" dirty="0">
                        <a:solidFill>
                          <a:srgbClr val="FFFF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97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800" i="1" dirty="0">
                          <a:latin typeface="+mn-lt"/>
                          <a:ea typeface="Times New Roman"/>
                        </a:rPr>
                        <a:t>r</a:t>
                      </a:r>
                      <a:r>
                        <a:rPr lang="hu-HU" sz="2800" i="1" baseline="-25000" dirty="0">
                          <a:latin typeface="+mn-lt"/>
                          <a:ea typeface="Times New Roman"/>
                        </a:rPr>
                        <a:t>1</a:t>
                      </a:r>
                      <a:r>
                        <a:rPr lang="hu-HU" sz="2800" dirty="0">
                          <a:latin typeface="+mn-lt"/>
                          <a:ea typeface="Times New Roman"/>
                        </a:rPr>
                        <a:t> :</a:t>
                      </a:r>
                      <a:r>
                        <a:rPr lang="hu-HU" sz="2800" b="1" dirty="0">
                          <a:latin typeface="+mn-lt"/>
                          <a:ea typeface="Times New Roman"/>
                        </a:rPr>
                        <a:t>          </a:t>
                      </a:r>
                      <a:r>
                        <a:rPr lang="hu-HU" sz="2800" b="1" dirty="0" smtClean="0">
                          <a:latin typeface="+mn-lt"/>
                          <a:ea typeface="Times New Roman"/>
                        </a:rPr>
                        <a:t>            </a:t>
                      </a:r>
                      <a:r>
                        <a:rPr lang="hu-HU" sz="2800" b="1" dirty="0" smtClean="0">
                          <a:latin typeface="+mn-lt"/>
                          <a:ea typeface="Times New Roman"/>
                          <a:sym typeface="Wingdings 3"/>
                        </a:rPr>
                        <a:t></a:t>
                      </a:r>
                      <a:r>
                        <a:rPr lang="hu-HU" sz="2800" b="1" dirty="0" smtClean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hu-HU" sz="2800" i="1" dirty="0" smtClean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hu-HU" sz="2800" i="0" dirty="0" smtClean="0">
                          <a:latin typeface="+mn-lt"/>
                          <a:ea typeface="Times New Roman"/>
                          <a:sym typeface="Symbol"/>
                        </a:rPr>
                        <a:t> </a:t>
                      </a:r>
                      <a:r>
                        <a:rPr lang="hu-HU" sz="2800" i="0" dirty="0" smtClean="0">
                          <a:latin typeface="+mn-lt"/>
                          <a:ea typeface="Times New Roman"/>
                        </a:rPr>
                        <a:t>bűnös</a:t>
                      </a:r>
                      <a:endParaRPr lang="hu-HU" sz="2800" i="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8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</a:rPr>
                        <a:t>Az ártatlanság vélelme</a:t>
                      </a:r>
                    </a:p>
                  </a:txBody>
                  <a:tcPr marL="68580" marR="68580" marT="0" marB="0"/>
                </a:tc>
              </a:tr>
              <a:tr h="9186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800" i="1" dirty="0">
                          <a:latin typeface="+mn-lt"/>
                          <a:ea typeface="Times New Roman"/>
                        </a:rPr>
                        <a:t>r</a:t>
                      </a:r>
                      <a:r>
                        <a:rPr lang="hu-HU" sz="2800" i="1" baseline="-25000" dirty="0">
                          <a:latin typeface="+mn-lt"/>
                          <a:ea typeface="Times New Roman"/>
                        </a:rPr>
                        <a:t>2</a:t>
                      </a:r>
                      <a:r>
                        <a:rPr lang="hu-HU" sz="2800" dirty="0">
                          <a:latin typeface="+mn-lt"/>
                          <a:ea typeface="Times New Roman"/>
                        </a:rPr>
                        <a:t> :</a:t>
                      </a:r>
                      <a:r>
                        <a:rPr lang="hu-HU" sz="2800" b="1" dirty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hu-HU" sz="2800" i="0" dirty="0">
                          <a:latin typeface="+mn-lt"/>
                          <a:ea typeface="Times New Roman"/>
                        </a:rPr>
                        <a:t>bizonyíték</a:t>
                      </a:r>
                      <a:r>
                        <a:rPr lang="hu-HU" sz="2800" b="1" i="0" dirty="0">
                          <a:latin typeface="+mn-lt"/>
                          <a:ea typeface="Times New Roman"/>
                        </a:rPr>
                        <a:t>  </a:t>
                      </a:r>
                      <a:r>
                        <a:rPr lang="hu-HU" sz="2800" b="1" i="0" dirty="0">
                          <a:latin typeface="+mn-lt"/>
                          <a:ea typeface="Times New Roman"/>
                          <a:sym typeface="Wingdings 3"/>
                        </a:rPr>
                        <a:t></a:t>
                      </a:r>
                      <a:r>
                        <a:rPr lang="hu-HU" sz="2800" b="1" i="0" dirty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hu-HU" sz="2800" i="0" dirty="0">
                          <a:latin typeface="+mn-lt"/>
                          <a:ea typeface="Times New Roman"/>
                        </a:rPr>
                        <a:t> bűnös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8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</a:rPr>
                        <a:t>A bűnösség bizonyítása</a:t>
                      </a:r>
                    </a:p>
                  </a:txBody>
                  <a:tcPr marL="68580" marR="68580" marT="0" marB="0"/>
                </a:tc>
              </a:tr>
              <a:tr h="10599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800" i="1" dirty="0">
                          <a:latin typeface="+mn-lt"/>
                          <a:ea typeface="Times New Roman"/>
                        </a:rPr>
                        <a:t>r</a:t>
                      </a:r>
                      <a:r>
                        <a:rPr lang="hu-HU" sz="2800" i="1" baseline="-25000" dirty="0">
                          <a:latin typeface="+mn-lt"/>
                          <a:ea typeface="Times New Roman"/>
                        </a:rPr>
                        <a:t>3</a:t>
                      </a:r>
                      <a:r>
                        <a:rPr lang="hu-HU" sz="2800" dirty="0">
                          <a:latin typeface="+mn-lt"/>
                          <a:ea typeface="Times New Roman"/>
                        </a:rPr>
                        <a:t> :</a:t>
                      </a:r>
                      <a:r>
                        <a:rPr lang="hu-HU" sz="2800" b="1" dirty="0">
                          <a:latin typeface="+mn-lt"/>
                          <a:ea typeface="Times New Roman"/>
                        </a:rPr>
                        <a:t>   </a:t>
                      </a:r>
                      <a:r>
                        <a:rPr lang="hu-HU" sz="2800" i="0" dirty="0" smtClean="0">
                          <a:latin typeface="+mn-lt"/>
                          <a:ea typeface="Times New Roman"/>
                          <a:sym typeface="Symbol"/>
                        </a:rPr>
                        <a:t> </a:t>
                      </a:r>
                      <a:r>
                        <a:rPr lang="hu-HU" sz="2800" i="0" dirty="0" smtClean="0">
                          <a:latin typeface="+mn-lt"/>
                          <a:ea typeface="Times New Roman"/>
                        </a:rPr>
                        <a:t>indíték</a:t>
                      </a:r>
                      <a:r>
                        <a:rPr lang="hu-HU" sz="2800" b="1" i="0" dirty="0" smtClean="0">
                          <a:latin typeface="+mn-lt"/>
                          <a:ea typeface="Times New Roman"/>
                        </a:rPr>
                        <a:t>  </a:t>
                      </a:r>
                      <a:r>
                        <a:rPr lang="hu-HU" sz="2800" i="0" dirty="0" smtClean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hu-HU" sz="2800" i="0" spc="-400" dirty="0" smtClean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hu-HU" sz="2800" spc="-1000" baseline="0" dirty="0">
                          <a:latin typeface="+mn-lt"/>
                          <a:ea typeface="Times New Roman"/>
                          <a:sym typeface="Symbol"/>
                        </a:rPr>
                        <a:t></a:t>
                      </a:r>
                      <a:r>
                        <a:rPr lang="hu-HU" sz="2800" spc="-1000" baseline="0" dirty="0">
                          <a:latin typeface="+mn-lt"/>
                          <a:ea typeface="Times New Roman"/>
                          <a:sym typeface="Webdings"/>
                        </a:rPr>
                        <a:t></a:t>
                      </a:r>
                      <a:r>
                        <a:rPr lang="hu-HU" sz="2800" i="1" dirty="0">
                          <a:latin typeface="+mn-lt"/>
                          <a:ea typeface="Times New Roman"/>
                        </a:rPr>
                        <a:t>   </a:t>
                      </a:r>
                      <a:r>
                        <a:rPr lang="hu-HU" sz="2800" i="0" dirty="0">
                          <a:latin typeface="+mn-lt"/>
                          <a:ea typeface="Times New Roman"/>
                        </a:rPr>
                        <a:t>bűnös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8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</a:rPr>
                        <a:t>Az indíték hiánya az ártatlanságra utal</a:t>
                      </a:r>
                    </a:p>
                  </a:txBody>
                  <a:tcPr marL="68580" marR="68580" marT="0" marB="0"/>
                </a:tc>
              </a:tr>
              <a:tr h="7165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800" i="1" dirty="0">
                          <a:latin typeface="+mn-lt"/>
                          <a:ea typeface="Times New Roman"/>
                        </a:rPr>
                        <a:t>r</a:t>
                      </a:r>
                      <a:r>
                        <a:rPr lang="hu-HU" sz="2800" i="1" baseline="-25000" dirty="0">
                          <a:latin typeface="+mn-lt"/>
                          <a:ea typeface="Times New Roman"/>
                        </a:rPr>
                        <a:t>4</a:t>
                      </a:r>
                      <a:r>
                        <a:rPr lang="hu-HU" sz="2800" dirty="0">
                          <a:latin typeface="+mn-lt"/>
                          <a:ea typeface="Times New Roman"/>
                        </a:rPr>
                        <a:t> :</a:t>
                      </a:r>
                      <a:r>
                        <a:rPr lang="hu-HU" sz="2800" b="1" dirty="0">
                          <a:latin typeface="+mn-lt"/>
                          <a:ea typeface="Times New Roman"/>
                        </a:rPr>
                        <a:t>        </a:t>
                      </a:r>
                      <a:r>
                        <a:rPr lang="hu-HU" sz="2800" i="0" dirty="0">
                          <a:latin typeface="+mn-lt"/>
                          <a:ea typeface="Times New Roman"/>
                        </a:rPr>
                        <a:t>alibi</a:t>
                      </a:r>
                      <a:r>
                        <a:rPr lang="hu-HU" sz="2800" b="1" dirty="0">
                          <a:latin typeface="+mn-lt"/>
                          <a:ea typeface="Times New Roman"/>
                        </a:rPr>
                        <a:t>  </a:t>
                      </a:r>
                      <a:r>
                        <a:rPr lang="hu-HU" sz="2800" b="1" dirty="0">
                          <a:latin typeface="+mn-lt"/>
                          <a:ea typeface="Times New Roman"/>
                          <a:sym typeface="Wingdings 3"/>
                        </a:rPr>
                        <a:t></a:t>
                      </a:r>
                      <a:r>
                        <a:rPr lang="hu-HU" sz="2800" b="1" dirty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hu-HU" sz="2800" i="1" dirty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hu-HU" sz="2800" i="0" dirty="0" smtClean="0">
                          <a:latin typeface="+mn-lt"/>
                          <a:ea typeface="Times New Roman"/>
                          <a:sym typeface="Symbol"/>
                        </a:rPr>
                        <a:t> </a:t>
                      </a:r>
                      <a:r>
                        <a:rPr lang="hu-HU" sz="2800" i="0" dirty="0" smtClean="0">
                          <a:latin typeface="+mn-lt"/>
                          <a:ea typeface="Times New Roman"/>
                        </a:rPr>
                        <a:t>bűnös</a:t>
                      </a:r>
                      <a:endParaRPr lang="hu-HU" sz="2800" i="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8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</a:rPr>
                        <a:t>Az alibi ártatlanságra utal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92ED0C-AE31-48F5-922D-F2D49A583E57}" type="slidenum">
              <a:rPr lang="hu-HU" smtClean="0"/>
              <a:pPr>
                <a:defRPr/>
              </a:pPr>
              <a:t>196</a:t>
            </a:fld>
            <a:endParaRPr lang="hu-HU"/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Nem formális logika helye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92ED0C-AE31-48F5-922D-F2D49A583E57}" type="slidenum">
              <a:rPr lang="hu-HU" smtClean="0"/>
              <a:pPr>
                <a:defRPr/>
              </a:pPr>
              <a:t>197</a:t>
            </a:fld>
            <a:endParaRPr lang="hu-HU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914400" y="1628800"/>
            <a:ext cx="7772400" cy="4727550"/>
          </a:xfrm>
        </p:spPr>
        <p:txBody>
          <a:bodyPr/>
          <a:lstStyle/>
          <a:p>
            <a:pPr algn="ctr"/>
            <a:r>
              <a:rPr lang="hu-HU" dirty="0" err="1" smtClean="0"/>
              <a:t>Ryle</a:t>
            </a:r>
            <a:r>
              <a:rPr lang="hu-HU" dirty="0" smtClean="0"/>
              <a:t>:  </a:t>
            </a:r>
            <a:r>
              <a:rPr lang="hu-HU" dirty="0" smtClean="0">
                <a:solidFill>
                  <a:schemeClr val="accent4"/>
                </a:solidFill>
              </a:rPr>
              <a:t>gyakorlótér</a:t>
            </a:r>
            <a:r>
              <a:rPr lang="hu-HU" dirty="0" smtClean="0"/>
              <a:t> </a:t>
            </a:r>
            <a:r>
              <a:rPr lang="hu-HU" dirty="0" smtClean="0">
                <a:sym typeface="Symbol"/>
              </a:rPr>
              <a:t> </a:t>
            </a:r>
            <a:r>
              <a:rPr lang="hu-HU" dirty="0" smtClean="0">
                <a:solidFill>
                  <a:schemeClr val="accent6"/>
                </a:solidFill>
                <a:sym typeface="Symbol"/>
              </a:rPr>
              <a:t>harctér</a:t>
            </a:r>
          </a:p>
          <a:p>
            <a:pPr algn="ctr"/>
            <a:r>
              <a:rPr lang="hu-HU" dirty="0" smtClean="0">
                <a:solidFill>
                  <a:schemeClr val="accent4"/>
                </a:solidFill>
                <a:sym typeface="Symbol"/>
              </a:rPr>
              <a:t>Formális logika </a:t>
            </a:r>
            <a:r>
              <a:rPr lang="hu-HU" dirty="0" smtClean="0">
                <a:sym typeface="Symbol"/>
              </a:rPr>
              <a:t> </a:t>
            </a:r>
            <a:r>
              <a:rPr lang="hu-HU" dirty="0" smtClean="0">
                <a:solidFill>
                  <a:schemeClr val="accent6"/>
                </a:solidFill>
                <a:sym typeface="Symbol"/>
              </a:rPr>
              <a:t>nem formális logika</a:t>
            </a:r>
          </a:p>
          <a:p>
            <a:pPr algn="ctr"/>
            <a:r>
              <a:rPr lang="hu-HU" dirty="0" err="1" smtClean="0">
                <a:solidFill>
                  <a:schemeClr val="accent4"/>
                </a:solidFill>
                <a:sym typeface="Symbol"/>
              </a:rPr>
              <a:t>Logica</a:t>
            </a:r>
            <a:r>
              <a:rPr lang="hu-HU" dirty="0" smtClean="0">
                <a:solidFill>
                  <a:schemeClr val="accent4"/>
                </a:solidFill>
                <a:sym typeface="Symbol"/>
              </a:rPr>
              <a:t> minor </a:t>
            </a:r>
            <a:r>
              <a:rPr lang="hu-HU" dirty="0" smtClean="0">
                <a:sym typeface="Symbol"/>
              </a:rPr>
              <a:t> </a:t>
            </a:r>
            <a:r>
              <a:rPr lang="hu-HU" dirty="0" err="1" smtClean="0">
                <a:solidFill>
                  <a:schemeClr val="accent6"/>
                </a:solidFill>
                <a:sym typeface="Symbol"/>
              </a:rPr>
              <a:t>Logica</a:t>
            </a:r>
            <a:r>
              <a:rPr lang="hu-HU" dirty="0" smtClean="0">
                <a:solidFill>
                  <a:schemeClr val="accent6"/>
                </a:solidFill>
                <a:sym typeface="Symbol"/>
              </a:rPr>
              <a:t> maior</a:t>
            </a:r>
          </a:p>
          <a:p>
            <a:pPr algn="ctr"/>
            <a:endParaRPr lang="hu-HU" dirty="0" smtClean="0">
              <a:sym typeface="Symbol"/>
            </a:endParaRPr>
          </a:p>
        </p:txBody>
      </p:sp>
      <p:pic>
        <p:nvPicPr>
          <p:cNvPr id="7" name="Tartalom helye 4" descr="images106X7D6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87624" y="3475722"/>
            <a:ext cx="6984776" cy="290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/>
              <a:t>Nonmonotonikus</a:t>
            </a:r>
            <a:r>
              <a:rPr lang="hu-HU" dirty="0" smtClean="0"/>
              <a:t> logika és jog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</a:t>
            </a:r>
            <a:r>
              <a:rPr lang="hu-HU" b="1" dirty="0" smtClean="0">
                <a:solidFill>
                  <a:schemeClr val="accent2"/>
                </a:solidFill>
              </a:rPr>
              <a:t>helyes következtetéseknek csak része </a:t>
            </a:r>
            <a:r>
              <a:rPr lang="hu-HU" dirty="0" smtClean="0"/>
              <a:t>a formálisan helyes következtetések halmaza</a:t>
            </a:r>
          </a:p>
          <a:p>
            <a:r>
              <a:rPr lang="hu-HU" dirty="0" smtClean="0"/>
              <a:t>Lehet 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materiális helyesség </a:t>
            </a:r>
            <a:r>
              <a:rPr lang="hu-HU" dirty="0" smtClean="0"/>
              <a:t>is</a:t>
            </a:r>
          </a:p>
          <a:p>
            <a:r>
              <a:rPr lang="hu-HU" dirty="0" smtClean="0"/>
              <a:t>Lehet </a:t>
            </a:r>
            <a:r>
              <a:rPr lang="hu-HU" b="1" dirty="0" smtClean="0">
                <a:solidFill>
                  <a:srgbClr val="00B050"/>
                </a:solidFill>
              </a:rPr>
              <a:t>vitathatóság, támadhatóság </a:t>
            </a:r>
            <a:r>
              <a:rPr lang="hu-HU" dirty="0" smtClean="0"/>
              <a:t>is</a:t>
            </a:r>
          </a:p>
          <a:p>
            <a:r>
              <a:rPr lang="hu-HU" dirty="0" smtClean="0"/>
              <a:t>Ilyen az </a:t>
            </a:r>
            <a:r>
              <a:rPr lang="hu-HU" b="1" dirty="0" err="1" smtClean="0">
                <a:solidFill>
                  <a:srgbClr val="C00000"/>
                </a:solidFill>
              </a:rPr>
              <a:t>abduktív</a:t>
            </a:r>
            <a:r>
              <a:rPr lang="hu-HU" dirty="0" smtClean="0"/>
              <a:t> és </a:t>
            </a:r>
            <a:r>
              <a:rPr lang="hu-HU" b="1" dirty="0" smtClean="0">
                <a:solidFill>
                  <a:srgbClr val="C00000"/>
                </a:solidFill>
              </a:rPr>
              <a:t>esendő</a:t>
            </a:r>
            <a:r>
              <a:rPr lang="hu-HU" dirty="0" smtClean="0"/>
              <a:t> következtetés is</a:t>
            </a:r>
          </a:p>
          <a:p>
            <a:r>
              <a:rPr lang="hu-HU" dirty="0" smtClean="0"/>
              <a:t>Az </a:t>
            </a:r>
            <a:r>
              <a:rPr lang="hu-HU" b="1" dirty="0" smtClean="0">
                <a:solidFill>
                  <a:schemeClr val="accent6"/>
                </a:solidFill>
              </a:rPr>
              <a:t>új premisszák képesek érvényteleníteni </a:t>
            </a:r>
            <a:r>
              <a:rPr lang="hu-HU" dirty="0" smtClean="0"/>
              <a:t>az érvényes következtetéseket</a:t>
            </a:r>
          </a:p>
          <a:p>
            <a:r>
              <a:rPr lang="hu-HU" dirty="0" smtClean="0"/>
              <a:t>Mindennek kitüntetett terepe a </a:t>
            </a:r>
            <a:r>
              <a:rPr lang="hu-HU" b="1" dirty="0" smtClean="0">
                <a:solidFill>
                  <a:srgbClr val="9148C8"/>
                </a:solidFill>
              </a:rPr>
              <a:t>jog</a:t>
            </a:r>
            <a:endParaRPr lang="hu-HU" b="1" dirty="0">
              <a:solidFill>
                <a:srgbClr val="9148C8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92ED0C-AE31-48F5-922D-F2D49A583E57}" type="slidenum">
              <a:rPr lang="hu-HU" smtClean="0"/>
              <a:pPr>
                <a:defRPr/>
              </a:pPr>
              <a:t>198</a:t>
            </a:fld>
            <a:endParaRPr lang="hu-HU"/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Jogi logika</a:t>
            </a:r>
            <a:endParaRPr lang="hu-HU" dirty="0"/>
          </a:p>
        </p:txBody>
      </p:sp>
      <p:pic>
        <p:nvPicPr>
          <p:cNvPr id="5" name="Tartalom helye 4" descr="joglo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816" y="1385769"/>
            <a:ext cx="4032448" cy="5040561"/>
          </a:xfrm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199</a:t>
            </a:fld>
            <a:endParaRPr lang="hu-H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 smtClean="0"/>
              <a:t>Tananyag, követelmények</a:t>
            </a:r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CEC044-9190-4E86-BBBE-C7A2523C2140}" type="slidenum">
              <a:rPr lang="hu-HU" smtClean="0"/>
              <a:pPr>
                <a:defRPr/>
              </a:pPr>
              <a:t>2</a:t>
            </a:fld>
            <a:endParaRPr lang="hu-HU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051719" y="188646"/>
            <a:ext cx="5112569" cy="727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2.2.4.Szofisztikus cáfolatok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b="1" dirty="0" smtClean="0">
                <a:solidFill>
                  <a:srgbClr val="00B050"/>
                </a:solidFill>
              </a:rPr>
              <a:t>Szofisták kritikája</a:t>
            </a:r>
            <a:r>
              <a:rPr lang="hu-HU" dirty="0" smtClean="0"/>
              <a:t>: „ látszólagos tudást tanítanak pénzért”, célja a megtévesztés</a:t>
            </a:r>
          </a:p>
          <a:p>
            <a:r>
              <a:rPr lang="hu-HU" b="1" dirty="0" smtClean="0">
                <a:solidFill>
                  <a:srgbClr val="00B050"/>
                </a:solidFill>
              </a:rPr>
              <a:t>Cáfolatok</a:t>
            </a:r>
            <a:r>
              <a:rPr lang="hu-HU" dirty="0" smtClean="0"/>
              <a:t>  =  a rossz érvek cáfolata  </a:t>
            </a:r>
            <a:r>
              <a:rPr lang="hu-HU" b="1" dirty="0" smtClean="0">
                <a:sym typeface="Symbol" pitchFamily="18" charset="2"/>
              </a:rPr>
              <a:t> érvelési hibák osztályozása</a:t>
            </a:r>
          </a:p>
          <a:p>
            <a:r>
              <a:rPr lang="hu-HU" dirty="0" smtClean="0">
                <a:sym typeface="Symbol" pitchFamily="18" charset="2"/>
              </a:rPr>
              <a:t>A hibák</a:t>
            </a:r>
            <a:r>
              <a:rPr lang="hu-HU" b="1" dirty="0" smtClean="0">
                <a:sym typeface="Symbol" pitchFamily="18" charset="2"/>
              </a:rPr>
              <a:t> </a:t>
            </a:r>
            <a:r>
              <a:rPr lang="hu-HU" b="1" dirty="0" smtClean="0">
                <a:solidFill>
                  <a:srgbClr val="00B050"/>
                </a:solidFill>
                <a:sym typeface="Symbol" pitchFamily="18" charset="2"/>
              </a:rPr>
              <a:t>oka</a:t>
            </a:r>
            <a:r>
              <a:rPr lang="hu-HU" b="1" dirty="0" smtClean="0">
                <a:sym typeface="Symbol" pitchFamily="18" charset="2"/>
              </a:rPr>
              <a:t> </a:t>
            </a:r>
            <a:r>
              <a:rPr lang="hu-HU" dirty="0" smtClean="0">
                <a:sym typeface="Symbol" pitchFamily="18" charset="2"/>
              </a:rPr>
              <a:t>lehet</a:t>
            </a:r>
            <a:r>
              <a:rPr lang="hu-HU" b="1" dirty="0" smtClean="0">
                <a:sym typeface="Symbol" pitchFamily="18" charset="2"/>
              </a:rPr>
              <a:t> :</a:t>
            </a:r>
          </a:p>
          <a:p>
            <a:pPr lvl="1"/>
            <a:r>
              <a:rPr lang="hu-HU" b="1" dirty="0" smtClean="0">
                <a:solidFill>
                  <a:schemeClr val="accent2"/>
                </a:solidFill>
                <a:sym typeface="Symbol" pitchFamily="18" charset="2"/>
              </a:rPr>
              <a:t>Nyelvhasználat</a:t>
            </a:r>
            <a:r>
              <a:rPr lang="hu-HU" b="1" dirty="0" smtClean="0">
                <a:sym typeface="Symbol" pitchFamily="18" charset="2"/>
              </a:rPr>
              <a:t>: </a:t>
            </a:r>
            <a:r>
              <a:rPr lang="hu-HU" dirty="0" smtClean="0"/>
              <a:t>kétértelműség, félreérthetőség, szóképzés </a:t>
            </a:r>
          </a:p>
          <a:p>
            <a:pPr lvl="1"/>
            <a:r>
              <a:rPr lang="hu-HU" dirty="0" smtClean="0"/>
              <a:t>Az érv </a:t>
            </a:r>
            <a:r>
              <a:rPr lang="hu-HU" b="1" dirty="0" smtClean="0">
                <a:solidFill>
                  <a:schemeClr val="accent2"/>
                </a:solidFill>
              </a:rPr>
              <a:t>szerkezetéből</a:t>
            </a:r>
            <a:r>
              <a:rPr lang="hu-HU" dirty="0" smtClean="0"/>
              <a:t> </a:t>
            </a:r>
            <a:r>
              <a:rPr lang="hu-HU" b="1" dirty="0" smtClean="0"/>
              <a:t>:</a:t>
            </a:r>
            <a:r>
              <a:rPr lang="hu-HU" dirty="0" smtClean="0"/>
              <a:t> </a:t>
            </a:r>
            <a:r>
              <a:rPr lang="hu-HU" dirty="0" err="1" smtClean="0"/>
              <a:t>körbenforgó</a:t>
            </a:r>
            <a:r>
              <a:rPr lang="hu-HU" dirty="0" smtClean="0"/>
              <a:t> érvelés, </a:t>
            </a:r>
            <a:r>
              <a:rPr lang="hu-HU" dirty="0" err="1" smtClean="0"/>
              <a:t>oktévesztés</a:t>
            </a:r>
            <a:r>
              <a:rPr lang="hu-HU" dirty="0" smtClean="0"/>
              <a:t>, téves következtetés</a:t>
            </a:r>
            <a:endParaRPr lang="hu-HU" dirty="0"/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Van jogi logika?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idx="1"/>
          </p:nvPr>
        </p:nvSpPr>
        <p:spPr>
          <a:xfrm>
            <a:off x="457200" y="1628800"/>
            <a:ext cx="4040188" cy="639762"/>
          </a:xfrm>
        </p:spPr>
        <p:txBody>
          <a:bodyPr/>
          <a:lstStyle/>
          <a:p>
            <a:pPr algn="ctr"/>
            <a:r>
              <a:rPr lang="hu-HU" dirty="0" smtClean="0">
                <a:solidFill>
                  <a:srgbClr val="FF0000"/>
                </a:solidFill>
              </a:rPr>
              <a:t>NINCS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6" name="Szöveg helye 5"/>
          <p:cNvSpPr>
            <a:spLocks noGrp="1"/>
          </p:cNvSpPr>
          <p:nvPr>
            <p:ph type="body" sz="quarter" idx="3"/>
          </p:nvPr>
        </p:nvSpPr>
        <p:spPr>
          <a:xfrm>
            <a:off x="4645025" y="1628800"/>
            <a:ext cx="4041775" cy="639762"/>
          </a:xfrm>
        </p:spPr>
        <p:txBody>
          <a:bodyPr/>
          <a:lstStyle/>
          <a:p>
            <a:pPr algn="ctr"/>
            <a:r>
              <a:rPr lang="hu-HU" dirty="0" smtClean="0">
                <a:solidFill>
                  <a:srgbClr val="FF0000"/>
                </a:solidFill>
              </a:rPr>
              <a:t>VAN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519F2-9D47-4248-9628-CAF557AEFA5F}" type="slidenum">
              <a:rPr lang="hu-HU" smtClean="0"/>
              <a:pPr>
                <a:defRPr/>
              </a:pPr>
              <a:t>200</a:t>
            </a:fld>
            <a:endParaRPr lang="hu-HU"/>
          </a:p>
        </p:txBody>
      </p:sp>
      <p:sp>
        <p:nvSpPr>
          <p:cNvPr id="8" name="Szövegdoboz 7"/>
          <p:cNvSpPr txBox="1"/>
          <p:nvPr/>
        </p:nvSpPr>
        <p:spPr>
          <a:xfrm>
            <a:off x="571472" y="5143512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>
                <a:latin typeface="+mn-lt"/>
              </a:rPr>
              <a:t>A jogi logika célja</a:t>
            </a:r>
            <a:r>
              <a:rPr lang="hu-HU" sz="2400" dirty="0" smtClean="0">
                <a:latin typeface="+mn-lt"/>
              </a:rPr>
              <a:t>: megvizsgálni a jog és a logika viszonyát, számot vetni azzal, hogy a logika bizonyos rendszerei milyen jelentőséggel és használhatósággal bírnak a jog számára.</a:t>
            </a:r>
            <a:endParaRPr lang="hu-HU" sz="2400" dirty="0">
              <a:latin typeface="+mn-lt"/>
            </a:endParaRPr>
          </a:p>
        </p:txBody>
      </p:sp>
      <p:sp>
        <p:nvSpPr>
          <p:cNvPr id="11" name="Tartalom helye 4"/>
          <p:cNvSpPr>
            <a:spLocks noGrp="1"/>
          </p:cNvSpPr>
          <p:nvPr>
            <p:ph sz="quarter" idx="2"/>
          </p:nvPr>
        </p:nvSpPr>
        <p:spPr>
          <a:xfrm>
            <a:off x="457200" y="2204864"/>
            <a:ext cx="4040188" cy="2880320"/>
          </a:xfrm>
        </p:spPr>
        <p:txBody>
          <a:bodyPr/>
          <a:lstStyle/>
          <a:p>
            <a:r>
              <a:rPr lang="hu-HU" dirty="0" smtClean="0"/>
              <a:t>nincs ilyen elkülönülő logikai rendszertípus </a:t>
            </a:r>
            <a:endParaRPr lang="hu-HU" dirty="0"/>
          </a:p>
        </p:txBody>
      </p:sp>
      <p:pic>
        <p:nvPicPr>
          <p:cNvPr id="12" name="Picture 2" descr="C:\Users\su\Pictures\vegyes\argum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150468"/>
            <a:ext cx="2562225" cy="1790700"/>
          </a:xfrm>
          <a:prstGeom prst="rect">
            <a:avLst/>
          </a:prstGeom>
          <a:noFill/>
        </p:spPr>
      </p:pic>
      <p:sp>
        <p:nvSpPr>
          <p:cNvPr id="14" name="Tartalom helye 6"/>
          <p:cNvSpPr>
            <a:spLocks noGrp="1"/>
          </p:cNvSpPr>
          <p:nvPr>
            <p:ph sz="quarter" idx="4"/>
          </p:nvPr>
        </p:nvSpPr>
        <p:spPr>
          <a:xfrm>
            <a:off x="4572000" y="2205038"/>
            <a:ext cx="4041775" cy="3024187"/>
          </a:xfrm>
        </p:spPr>
        <p:txBody>
          <a:bodyPr/>
          <a:lstStyle/>
          <a:p>
            <a:r>
              <a:rPr lang="hu-HU" dirty="0" smtClean="0"/>
              <a:t>jogi logika cím alatt jelennek meg tudományos igényű írások, művek;</a:t>
            </a:r>
          </a:p>
          <a:p>
            <a:r>
              <a:rPr lang="hu-HU" dirty="0" smtClean="0"/>
              <a:t>A  jog jelenségvilága mindig is támaszkodott a logika szerepére a működése során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A jogi logika kiáltványa</a:t>
            </a:r>
            <a:endParaRPr lang="hu-HU" dirty="0"/>
          </a:p>
        </p:txBody>
      </p:sp>
      <p:sp>
        <p:nvSpPr>
          <p:cNvPr id="8" name="Tartalom helye 7"/>
          <p:cNvSpPr>
            <a:spLocks noGrp="1"/>
          </p:cNvSpPr>
          <p:nvPr>
            <p:ph idx="1"/>
          </p:nvPr>
        </p:nvSpPr>
        <p:spPr>
          <a:xfrm>
            <a:off x="914400" y="1340768"/>
            <a:ext cx="7772400" cy="501479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hu-HU" sz="2400" dirty="0" smtClean="0"/>
              <a:t>A jogi logika nélkülözhetetlen a jogi kérdések bármely racionális feldolgozása számára.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 smtClean="0"/>
              <a:t>A jogi logika kiegészíti a jogi gondolkodás alapját képező</a:t>
            </a:r>
            <a:br>
              <a:rPr lang="hu-HU" sz="2400" dirty="0" smtClean="0"/>
            </a:br>
            <a:r>
              <a:rPr lang="hu-HU" sz="2400" dirty="0" smtClean="0"/>
              <a:t>más tudományokat.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 smtClean="0"/>
              <a:t>A jogi logika nem a jog materiális tartalmának forrása, hanem a jogi gondolkodás eszköze.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 smtClean="0"/>
              <a:t>A jogi logika a modern technológia hasznosításának egyik előfeltétele a jog területén.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 smtClean="0"/>
              <a:t>A jogi logika nélkülözhetetlen a jogi érvelés alkalmasságának, hatékonyságának és integritásának biztosításához.</a:t>
            </a:r>
          </a:p>
          <a:p>
            <a:pPr marL="514350" indent="-514350" algn="r">
              <a:buNone/>
            </a:pPr>
            <a:r>
              <a:rPr lang="hu-HU" sz="2400" dirty="0" smtClean="0"/>
              <a:t>(</a:t>
            </a:r>
            <a:r>
              <a:rPr lang="hu-HU" sz="2400" dirty="0" err="1" smtClean="0"/>
              <a:t>Tammelo</a:t>
            </a:r>
            <a:r>
              <a:rPr lang="hu-HU" sz="2400" dirty="0" smtClean="0"/>
              <a:t>)</a:t>
            </a:r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201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208912" cy="850106"/>
          </a:xfrm>
        </p:spPr>
        <p:txBody>
          <a:bodyPr/>
          <a:lstStyle/>
          <a:p>
            <a:pPr algn="ctr"/>
            <a:r>
              <a:rPr lang="hu-HU" dirty="0" smtClean="0"/>
              <a:t>Jog és logika</a:t>
            </a:r>
            <a:r>
              <a:rPr lang="hu-HU" sz="4200" dirty="0" smtClean="0"/>
              <a:t>: MOÓR GYULA</a:t>
            </a:r>
            <a:endParaRPr lang="hu-HU" sz="4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428992" y="1600200"/>
            <a:ext cx="5286412" cy="4900634"/>
          </a:xfrm>
        </p:spPr>
        <p:txBody>
          <a:bodyPr>
            <a:normAutofit/>
          </a:bodyPr>
          <a:lstStyle/>
          <a:p>
            <a:r>
              <a:rPr lang="hu-HU" sz="2800" dirty="0" smtClean="0">
                <a:solidFill>
                  <a:srgbClr val="FF0000"/>
                </a:solidFill>
              </a:rPr>
              <a:t>A </a:t>
            </a:r>
            <a:r>
              <a:rPr lang="hu-HU" sz="2800" b="1" dirty="0" smtClean="0">
                <a:solidFill>
                  <a:srgbClr val="FF0000"/>
                </a:solidFill>
              </a:rPr>
              <a:t>logikai törvények magasabb rendűek </a:t>
            </a:r>
            <a:r>
              <a:rPr lang="hu-HU" sz="2800" b="1" dirty="0" smtClean="0"/>
              <a:t>és elsődlegesek a jogi törvényekhez képest </a:t>
            </a:r>
            <a:r>
              <a:rPr lang="hu-HU" sz="2800" dirty="0" smtClean="0"/>
              <a:t>– </a:t>
            </a:r>
            <a:r>
              <a:rPr lang="hu-HU" sz="2800" b="1" dirty="0" smtClean="0"/>
              <a:t>a jog csak</a:t>
            </a:r>
            <a:r>
              <a:rPr lang="hu-HU" sz="2800" dirty="0" smtClean="0"/>
              <a:t> </a:t>
            </a:r>
            <a:r>
              <a:rPr lang="hu-HU" sz="2800" b="1" dirty="0" smtClean="0"/>
              <a:t>érvényre juttatja a logikai szükségszerűséget</a:t>
            </a:r>
            <a:r>
              <a:rPr lang="hu-HU" sz="2800" dirty="0" smtClean="0"/>
              <a:t>.</a:t>
            </a:r>
          </a:p>
          <a:p>
            <a:r>
              <a:rPr lang="hu-HU" sz="2800" dirty="0" smtClean="0"/>
              <a:t>Ezt a nézetet alkalmazza </a:t>
            </a:r>
            <a:r>
              <a:rPr lang="hu-HU" sz="2800" b="1" dirty="0" smtClean="0"/>
              <a:t>Moór Gyula</a:t>
            </a:r>
            <a:r>
              <a:rPr lang="hu-HU" sz="2800" dirty="0" smtClean="0"/>
              <a:t> </a:t>
            </a:r>
          </a:p>
          <a:p>
            <a:pPr lvl="1"/>
            <a:r>
              <a:rPr lang="hu-HU" sz="2400" dirty="0" smtClean="0"/>
              <a:t>a </a:t>
            </a:r>
            <a:r>
              <a:rPr lang="hu-HU" sz="2400" b="1" i="1" dirty="0" smtClean="0">
                <a:solidFill>
                  <a:schemeClr val="tx2">
                    <a:lumMod val="50000"/>
                  </a:schemeClr>
                </a:solidFill>
              </a:rPr>
              <a:t>jogrendszer</a:t>
            </a:r>
            <a:r>
              <a:rPr lang="hu-HU" sz="2400" dirty="0" smtClean="0"/>
              <a:t>, </a:t>
            </a:r>
          </a:p>
          <a:p>
            <a:pPr lvl="1"/>
            <a:r>
              <a:rPr lang="hu-HU" sz="2400" dirty="0" smtClean="0"/>
              <a:t>a </a:t>
            </a:r>
            <a:r>
              <a:rPr lang="hu-HU" sz="2400" b="1" i="1" dirty="0" smtClean="0">
                <a:solidFill>
                  <a:schemeClr val="tx2">
                    <a:lumMod val="50000"/>
                  </a:schemeClr>
                </a:solidFill>
              </a:rPr>
              <a:t>jogalkalmazás</a:t>
            </a:r>
            <a:r>
              <a:rPr lang="hu-HU" sz="2400" dirty="0" smtClean="0"/>
              <a:t> és </a:t>
            </a:r>
          </a:p>
          <a:p>
            <a:pPr lvl="1"/>
            <a:r>
              <a:rPr lang="hu-HU" sz="2400" dirty="0" smtClean="0"/>
              <a:t>a </a:t>
            </a:r>
            <a:r>
              <a:rPr lang="hu-HU" sz="2400" b="1" i="1" dirty="0" smtClean="0">
                <a:solidFill>
                  <a:schemeClr val="tx2">
                    <a:lumMod val="50000"/>
                  </a:schemeClr>
                </a:solidFill>
              </a:rPr>
              <a:t>jogtudomány</a:t>
            </a:r>
            <a:r>
              <a:rPr lang="hu-HU" sz="2400" dirty="0" smtClean="0"/>
              <a:t> területén.</a:t>
            </a:r>
            <a:endParaRPr lang="hu-HU" sz="240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202</a:t>
            </a:fld>
            <a:endParaRPr lang="hu-HU"/>
          </a:p>
        </p:txBody>
      </p:sp>
      <p:pic>
        <p:nvPicPr>
          <p:cNvPr id="6" name="Kép 5" descr="Moo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836532"/>
            <a:ext cx="2952328" cy="36807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 prst="slope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136904" cy="850106"/>
          </a:xfrm>
        </p:spPr>
        <p:txBody>
          <a:bodyPr/>
          <a:lstStyle/>
          <a:p>
            <a:pPr algn="ctr"/>
            <a:r>
              <a:rPr lang="hu-HU" sz="4200" dirty="0" smtClean="0"/>
              <a:t>1. </a:t>
            </a:r>
            <a:r>
              <a:rPr lang="hu-HU" sz="4200" dirty="0" err="1" smtClean="0"/>
              <a:t>Logikum</a:t>
            </a:r>
            <a:r>
              <a:rPr lang="hu-HU" sz="4200" dirty="0" smtClean="0"/>
              <a:t> a jogrendszerben</a:t>
            </a:r>
            <a:endParaRPr lang="hu-HU" sz="4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99592" y="1340768"/>
            <a:ext cx="7772400" cy="4824536"/>
          </a:xfrm>
        </p:spPr>
        <p:txBody>
          <a:bodyPr>
            <a:noAutofit/>
          </a:bodyPr>
          <a:lstStyle/>
          <a:p>
            <a:r>
              <a:rPr lang="hu-HU" sz="2800" b="1" dirty="0" smtClean="0">
                <a:solidFill>
                  <a:srgbClr val="00B050"/>
                </a:solidFill>
              </a:rPr>
              <a:t>A jogrendszer </a:t>
            </a:r>
            <a:r>
              <a:rPr lang="hu-HU" sz="2800" dirty="0" smtClean="0">
                <a:sym typeface="Wingdings" pitchFamily="2" charset="2"/>
              </a:rPr>
              <a:t> </a:t>
            </a:r>
            <a:r>
              <a:rPr lang="hu-HU" sz="2800" i="1" dirty="0" smtClean="0">
                <a:sym typeface="Wingdings" pitchFamily="2" charset="2"/>
              </a:rPr>
              <a:t>gondolatok rendszere</a:t>
            </a:r>
          </a:p>
          <a:p>
            <a:pPr>
              <a:buNone/>
            </a:pPr>
            <a:r>
              <a:rPr lang="hu-HU" sz="2800" i="1" dirty="0" smtClean="0">
                <a:sym typeface="Wingdings" pitchFamily="2" charset="2"/>
              </a:rPr>
              <a:t>	</a:t>
            </a:r>
            <a:r>
              <a:rPr lang="hu-HU" sz="2800" dirty="0" smtClean="0">
                <a:sym typeface="Wingdings" pitchFamily="2" charset="2"/>
              </a:rPr>
              <a:t> </a:t>
            </a:r>
            <a:r>
              <a:rPr lang="hu-HU" sz="2800" b="1" dirty="0" smtClean="0">
                <a:solidFill>
                  <a:srgbClr val="00B050"/>
                </a:solidFill>
                <a:sym typeface="Wingdings" pitchFamily="2" charset="2"/>
              </a:rPr>
              <a:t>A logika </a:t>
            </a:r>
            <a:r>
              <a:rPr lang="hu-HU" sz="2800" dirty="0" smtClean="0">
                <a:sym typeface="Wingdings" pitchFamily="2" charset="2"/>
              </a:rPr>
              <a:t> </a:t>
            </a:r>
            <a:r>
              <a:rPr lang="hu-HU" sz="2800" i="1" dirty="0" smtClean="0">
                <a:sym typeface="Wingdings" pitchFamily="2" charset="2"/>
              </a:rPr>
              <a:t>a gondolkodás törvényei</a:t>
            </a:r>
            <a:r>
              <a:rPr lang="hu-HU" sz="2800" dirty="0" smtClean="0">
                <a:sym typeface="Wingdings" pitchFamily="2" charset="2"/>
              </a:rPr>
              <a:t/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dirty="0" smtClean="0">
                <a:sym typeface="Symbol"/>
              </a:rPr>
              <a:t> „logikai tartalma”, „logikai értelme” van:</a:t>
            </a:r>
            <a:br>
              <a:rPr lang="hu-HU" sz="2800" dirty="0" smtClean="0">
                <a:sym typeface="Symbol"/>
              </a:rPr>
            </a:br>
            <a:r>
              <a:rPr lang="hu-HU" sz="2800" b="1" dirty="0" smtClean="0">
                <a:sym typeface="Symbol"/>
              </a:rPr>
              <a:t>a jogi norma </a:t>
            </a:r>
            <a:r>
              <a:rPr lang="hu-HU" sz="2800" b="1" dirty="0" smtClean="0">
                <a:solidFill>
                  <a:srgbClr val="00B050"/>
                </a:solidFill>
                <a:sym typeface="Symbol"/>
              </a:rPr>
              <a:t>hipotetikus ítélet</a:t>
            </a:r>
            <a:r>
              <a:rPr lang="hu-HU" sz="2800" dirty="0" smtClean="0">
                <a:sym typeface="Symbol"/>
              </a:rPr>
              <a:t>, </a:t>
            </a:r>
            <a:br>
              <a:rPr lang="hu-HU" sz="2800" dirty="0" smtClean="0">
                <a:sym typeface="Symbol"/>
              </a:rPr>
            </a:br>
            <a:r>
              <a:rPr lang="hu-HU" sz="2800" dirty="0" smtClean="0">
                <a:sym typeface="Symbol"/>
              </a:rPr>
              <a:t>amelynek szerkezete: „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ha van 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p</a:t>
            </a:r>
            <a:r>
              <a:rPr lang="hu-HU" sz="2800" dirty="0" smtClean="0">
                <a:sym typeface="Symbol"/>
              </a:rPr>
              <a:t>,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legyen 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q</a:t>
            </a:r>
            <a:r>
              <a:rPr lang="hu-HU" sz="2800" dirty="0" smtClean="0">
                <a:sym typeface="Symbol"/>
              </a:rPr>
              <a:t>”.</a:t>
            </a:r>
            <a:br>
              <a:rPr lang="hu-HU" sz="2800" dirty="0" smtClean="0">
                <a:sym typeface="Symbol"/>
              </a:rPr>
            </a:br>
            <a:r>
              <a:rPr lang="hu-HU" sz="2800" i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p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 :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előtag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 : </a:t>
            </a:r>
            <a:r>
              <a:rPr lang="hu-HU" sz="2800" i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tényállás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, </a:t>
            </a:r>
            <a:r>
              <a:rPr lang="hu-HU" sz="2800" i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feltétel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 </a:t>
            </a:r>
            <a:r>
              <a:rPr lang="hu-HU" sz="2800" dirty="0" smtClean="0">
                <a:sym typeface="Symbol"/>
              </a:rPr>
              <a:t/>
            </a:r>
            <a:br>
              <a:rPr lang="hu-HU" sz="2800" dirty="0" smtClean="0">
                <a:sym typeface="Symbol"/>
              </a:rPr>
            </a:b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q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 :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utótag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 : 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jogkövetkezmény</a:t>
            </a:r>
            <a:r>
              <a:rPr lang="hu-HU" sz="2800" dirty="0" smtClean="0">
                <a:sym typeface="Symbol"/>
              </a:rPr>
              <a:t/>
            </a:r>
            <a:br>
              <a:rPr lang="hu-HU" sz="2800" dirty="0" smtClean="0">
                <a:sym typeface="Symbol"/>
              </a:rPr>
            </a:br>
            <a:r>
              <a:rPr lang="hu-HU" sz="2800" dirty="0" smtClean="0">
                <a:sym typeface="Symbol"/>
              </a:rPr>
              <a:t>Pl.:</a:t>
            </a:r>
            <a:br>
              <a:rPr lang="hu-HU" sz="2800" dirty="0" smtClean="0">
                <a:sym typeface="Symbol"/>
              </a:rPr>
            </a:br>
            <a:r>
              <a:rPr lang="hu-HU" sz="2800" dirty="0" smtClean="0">
                <a:sym typeface="Symbol"/>
              </a:rPr>
              <a:t>„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Ha az örökhagyó újabb végrendeletet </a:t>
            </a:r>
            <a:r>
              <a:rPr lang="hu-HU" sz="2800" b="1" i="1" u="sng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tesz</a:t>
            </a:r>
            <a:r>
              <a:rPr lang="hu-HU" sz="2800" i="1" dirty="0" smtClean="0">
                <a:solidFill>
                  <a:schemeClr val="tx2"/>
                </a:solidFill>
                <a:sym typeface="Symbol"/>
              </a:rPr>
              <a:t>,</a:t>
            </a:r>
            <a:r>
              <a:rPr lang="hu-HU" sz="2800" dirty="0" smtClean="0">
                <a:sym typeface="Symbol"/>
              </a:rPr>
              <a:t/>
            </a:r>
            <a:br>
              <a:rPr lang="hu-HU" sz="2800" dirty="0" smtClean="0">
                <a:sym typeface="Symbol"/>
              </a:rPr>
            </a:b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a korábbi végrendeletet visszavontnak </a:t>
            </a:r>
            <a:r>
              <a:rPr lang="hu-HU" sz="2800" b="1" i="1" u="sng" dirty="0" smtClean="0">
                <a:solidFill>
                  <a:srgbClr val="FF0000"/>
                </a:solidFill>
                <a:sym typeface="Symbol"/>
              </a:rPr>
              <a:t>kell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 tekinteni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.</a:t>
            </a:r>
            <a:r>
              <a:rPr lang="hu-HU" sz="2800" dirty="0" smtClean="0">
                <a:sym typeface="Symbol"/>
              </a:rPr>
              <a:t>”</a:t>
            </a:r>
            <a:endParaRPr lang="hu-HU" sz="2800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203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338950"/>
            <a:ext cx="8352928" cy="785794"/>
          </a:xfrm>
        </p:spPr>
        <p:txBody>
          <a:bodyPr/>
          <a:lstStyle/>
          <a:p>
            <a:pPr algn="ctr"/>
            <a:r>
              <a:rPr lang="hu-HU" sz="4200" dirty="0" smtClean="0"/>
              <a:t>A jogrendszer konzisztenciája</a:t>
            </a:r>
            <a:endParaRPr lang="hu-HU" sz="4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hu-HU" sz="2800" dirty="0" smtClean="0">
                <a:sym typeface="Symbol"/>
              </a:rPr>
              <a:t>A</a:t>
            </a:r>
            <a:r>
              <a:rPr lang="hu-HU" sz="2800" b="1" dirty="0" smtClean="0">
                <a:sym typeface="Symbol"/>
              </a:rPr>
              <a:t> jogrendszer csak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gyenge értelemben </a:t>
            </a:r>
            <a:r>
              <a:rPr lang="hu-HU" sz="2800" b="1" dirty="0" smtClean="0">
                <a:sym typeface="Symbol"/>
              </a:rPr>
              <a:t>logikai rendszer</a:t>
            </a:r>
            <a:r>
              <a:rPr lang="hu-HU" sz="2800" dirty="0" smtClean="0">
                <a:sym typeface="Symbol"/>
              </a:rPr>
              <a:t>: </a:t>
            </a:r>
            <a:r>
              <a:rPr lang="hu-HU" sz="2800" i="1" dirty="0" smtClean="0">
                <a:sym typeface="Symbol"/>
              </a:rPr>
              <a:t>érvényesül benne </a:t>
            </a:r>
            <a:r>
              <a:rPr lang="hu-HU" sz="2800" b="1" i="1" dirty="0" smtClean="0">
                <a:solidFill>
                  <a:srgbClr val="FF0000"/>
                </a:solidFill>
                <a:sym typeface="Symbol"/>
              </a:rPr>
              <a:t>konzisztencia</a:t>
            </a:r>
          </a:p>
          <a:p>
            <a:pPr>
              <a:spcBef>
                <a:spcPts val="0"/>
              </a:spcBef>
            </a:pPr>
            <a:r>
              <a:rPr lang="hu-HU" sz="2800" dirty="0" smtClean="0">
                <a:sym typeface="Symbol"/>
              </a:rPr>
              <a:t>De akkor </a:t>
            </a:r>
            <a:r>
              <a:rPr lang="hu-HU" sz="2800" b="1" dirty="0" smtClean="0">
                <a:solidFill>
                  <a:srgbClr val="00B050"/>
                </a:solidFill>
                <a:sym typeface="Symbol"/>
              </a:rPr>
              <a:t>nem</a:t>
            </a:r>
            <a:r>
              <a:rPr lang="hu-HU" sz="2800" dirty="0" smtClean="0">
                <a:solidFill>
                  <a:srgbClr val="00B050"/>
                </a:solidFill>
                <a:sym typeface="Symbol"/>
              </a:rPr>
              <a:t> </a:t>
            </a:r>
            <a:r>
              <a:rPr lang="hu-HU" sz="2800" b="1" dirty="0" smtClean="0">
                <a:solidFill>
                  <a:srgbClr val="00B050"/>
                </a:solidFill>
                <a:sym typeface="Symbol"/>
              </a:rPr>
              <a:t>lehetnek ellentmondások </a:t>
            </a:r>
            <a:r>
              <a:rPr lang="hu-HU" sz="2800" dirty="0" smtClean="0">
                <a:sym typeface="Wingdings" pitchFamily="2" charset="2"/>
              </a:rPr>
              <a:t></a:t>
            </a:r>
            <a:r>
              <a:rPr lang="hu-HU" sz="2800" dirty="0" smtClean="0">
                <a:sym typeface="Symbol"/>
              </a:rPr>
              <a:t> legfeljebb </a:t>
            </a:r>
            <a:r>
              <a:rPr lang="hu-HU" sz="2800" i="1" dirty="0" smtClean="0">
                <a:sym typeface="Symbol"/>
              </a:rPr>
              <a:t>a jog 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nyelvi megfogalmazásában </a:t>
            </a:r>
            <a:r>
              <a:rPr lang="hu-HU" sz="2800" dirty="0" smtClean="0">
                <a:sym typeface="Symbol"/>
              </a:rPr>
              <a:t>lehetnek</a:t>
            </a:r>
          </a:p>
          <a:p>
            <a:pPr>
              <a:spcBef>
                <a:spcPts val="0"/>
              </a:spcBef>
            </a:pPr>
            <a:r>
              <a:rPr lang="hu-HU" sz="2800" dirty="0" smtClean="0">
                <a:sym typeface="Symbol"/>
              </a:rPr>
              <a:t>ha mégis, akkor</a:t>
            </a:r>
          </a:p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r>
              <a:rPr lang="hu-HU" sz="2800" dirty="0" smtClean="0">
                <a:sym typeface="Symbol"/>
              </a:rPr>
              <a:t>vagy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érvényteleníti</a:t>
            </a:r>
            <a:r>
              <a:rPr lang="hu-HU" sz="2800" dirty="0" smtClean="0">
                <a:sym typeface="Symbol"/>
              </a:rPr>
              <a:t> a korábbi normát,</a:t>
            </a:r>
          </a:p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r>
              <a:rPr lang="hu-HU" sz="2800" dirty="0" smtClean="0">
                <a:sym typeface="Symbol"/>
              </a:rPr>
              <a:t>vagy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módosítja</a:t>
            </a:r>
            <a:r>
              <a:rPr lang="hu-HU" sz="2800" dirty="0" smtClean="0">
                <a:sym typeface="Symbol"/>
              </a:rPr>
              <a:t> érvényességi körét,</a:t>
            </a:r>
          </a:p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r>
              <a:rPr lang="hu-HU" sz="2800" dirty="0" smtClean="0">
                <a:sym typeface="Symbol"/>
              </a:rPr>
              <a:t>vagy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újabb</a:t>
            </a:r>
            <a:r>
              <a:rPr lang="hu-HU" sz="2800" dirty="0" smtClean="0">
                <a:sym typeface="Symbol"/>
              </a:rPr>
              <a:t> (specifikus) rendelkezésként lép mellé</a:t>
            </a:r>
          </a:p>
          <a:p>
            <a:pPr>
              <a:spcBef>
                <a:spcPts val="400"/>
              </a:spcBef>
            </a:pPr>
            <a:r>
              <a:rPr lang="hu-HU" sz="2800" dirty="0" smtClean="0">
                <a:sym typeface="Wingdings" pitchFamily="2" charset="2"/>
              </a:rPr>
              <a:t> </a:t>
            </a:r>
            <a:r>
              <a:rPr lang="hu-HU" sz="2800" dirty="0" smtClean="0">
                <a:sym typeface="Symbol"/>
              </a:rPr>
              <a:t>ha a jog logikailag zárt, akkor </a:t>
            </a:r>
            <a:r>
              <a:rPr lang="hu-HU" sz="2800" b="1" dirty="0" smtClean="0">
                <a:sym typeface="Symbol"/>
              </a:rPr>
              <a:t>a </a:t>
            </a:r>
            <a:r>
              <a:rPr lang="hu-HU" sz="2800" b="1" dirty="0" smtClean="0">
                <a:solidFill>
                  <a:srgbClr val="00B050"/>
                </a:solidFill>
                <a:sym typeface="Symbol"/>
              </a:rPr>
              <a:t>joghézagok</a:t>
            </a:r>
            <a:r>
              <a:rPr lang="hu-HU" sz="2800" b="1" dirty="0" smtClean="0">
                <a:sym typeface="Symbol"/>
              </a:rPr>
              <a:t> lehetőségét is ki kell zárni</a:t>
            </a:r>
            <a:r>
              <a:rPr lang="hu-HU" sz="2800" dirty="0" smtClean="0">
                <a:sym typeface="Symbol"/>
              </a:rPr>
              <a:t>: „</a:t>
            </a:r>
            <a:r>
              <a:rPr lang="hu-HU" sz="2800" i="1" dirty="0" smtClean="0">
                <a:sym typeface="Symbol"/>
              </a:rPr>
              <a:t>ami nem tilos, az megengedett</a:t>
            </a:r>
            <a:r>
              <a:rPr lang="hu-HU" sz="2800" dirty="0" smtClean="0">
                <a:sym typeface="Symbol"/>
              </a:rPr>
              <a:t>”, ha hiányzik egy szabály, akkor az a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jogalkotó tudatos döntése </a:t>
            </a:r>
            <a:r>
              <a:rPr lang="hu-HU" sz="2800" dirty="0" smtClean="0">
                <a:sym typeface="Symbol"/>
              </a:rPr>
              <a:t>okán hiányzik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204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352928" cy="864096"/>
          </a:xfrm>
        </p:spPr>
        <p:txBody>
          <a:bodyPr/>
          <a:lstStyle/>
          <a:p>
            <a:pPr algn="ctr"/>
            <a:r>
              <a:rPr lang="hu-HU" sz="4200" dirty="0" smtClean="0"/>
              <a:t>2. </a:t>
            </a:r>
            <a:r>
              <a:rPr lang="hu-HU" sz="4200" dirty="0" err="1" smtClean="0"/>
              <a:t>Logikum</a:t>
            </a:r>
            <a:r>
              <a:rPr lang="hu-HU" sz="4200" dirty="0" smtClean="0"/>
              <a:t> a jogalkalmazásban</a:t>
            </a:r>
            <a:endParaRPr lang="hu-HU" sz="4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Autofit/>
          </a:bodyPr>
          <a:lstStyle/>
          <a:p>
            <a:r>
              <a:rPr lang="hu-HU" sz="2800" b="1" dirty="0" smtClean="0"/>
              <a:t>A </a:t>
            </a:r>
            <a:r>
              <a:rPr lang="hu-HU" sz="2800" dirty="0" smtClean="0"/>
              <a:t>jogalkalmazói döntés = jogi </a:t>
            </a:r>
            <a:r>
              <a:rPr lang="hu-HU" sz="2800" b="1" dirty="0" smtClean="0"/>
              <a:t>szillogizmus</a:t>
            </a:r>
            <a:r>
              <a:rPr lang="hu-HU" sz="2800" dirty="0" smtClean="0"/>
              <a:t>.</a:t>
            </a:r>
          </a:p>
          <a:p>
            <a:pPr lvl="1">
              <a:spcBef>
                <a:spcPts val="575"/>
              </a:spcBef>
            </a:pPr>
            <a:r>
              <a:rPr lang="hu-HU" sz="2800" b="1" dirty="0" smtClean="0">
                <a:solidFill>
                  <a:schemeClr val="tx2"/>
                </a:solidFill>
              </a:rPr>
              <a:t>felső tétele </a:t>
            </a:r>
            <a:r>
              <a:rPr lang="hu-HU" sz="2800" dirty="0" smtClean="0"/>
              <a:t>egy norma-formula, </a:t>
            </a:r>
          </a:p>
          <a:p>
            <a:pPr lvl="1">
              <a:spcBef>
                <a:spcPts val="575"/>
              </a:spcBef>
            </a:pPr>
            <a:r>
              <a:rPr lang="hu-HU" sz="2800" b="1" dirty="0" smtClean="0">
                <a:solidFill>
                  <a:srgbClr val="00B050"/>
                </a:solidFill>
              </a:rPr>
              <a:t>alsó tétele </a:t>
            </a:r>
            <a:r>
              <a:rPr lang="hu-HU" sz="2800" dirty="0" smtClean="0"/>
              <a:t>egy tényállást leíró állítás, </a:t>
            </a:r>
          </a:p>
          <a:p>
            <a:pPr lvl="1">
              <a:spcBef>
                <a:spcPts val="575"/>
              </a:spcBef>
            </a:pPr>
            <a:r>
              <a:rPr lang="hu-HU" sz="2800" dirty="0" smtClean="0"/>
              <a:t>a </a:t>
            </a:r>
            <a:r>
              <a:rPr lang="hu-HU" sz="2800" b="1" dirty="0" smtClean="0">
                <a:solidFill>
                  <a:srgbClr val="FF0000"/>
                </a:solidFill>
              </a:rPr>
              <a:t>konklúzió</a:t>
            </a:r>
            <a:r>
              <a:rPr lang="hu-HU" sz="2800" dirty="0" smtClean="0"/>
              <a:t> pedig az ítélet.</a:t>
            </a:r>
          </a:p>
          <a:p>
            <a:pPr>
              <a:spcBef>
                <a:spcPts val="575"/>
              </a:spcBef>
            </a:pPr>
            <a:r>
              <a:rPr lang="hu-HU" sz="2800" dirty="0" smtClean="0"/>
              <a:t>Pl.: {„</a:t>
            </a:r>
            <a:r>
              <a:rPr lang="hu-HU" sz="2800" i="1" dirty="0" smtClean="0">
                <a:solidFill>
                  <a:schemeClr val="tx2"/>
                </a:solidFill>
              </a:rPr>
              <a:t>Aki mást megöl, bűntettet követ el, és így és így büntetendő.</a:t>
            </a:r>
            <a:r>
              <a:rPr lang="hu-HU" sz="2800" dirty="0" smtClean="0"/>
              <a:t>”  	Pl.: „</a:t>
            </a:r>
            <a:r>
              <a:rPr lang="hu-HU" sz="2800" i="1" dirty="0" smtClean="0">
                <a:solidFill>
                  <a:srgbClr val="00B050"/>
                </a:solidFill>
              </a:rPr>
              <a:t>KJ megölte apósát, </a:t>
            </a:r>
            <a:r>
              <a:rPr lang="hu-HU" sz="2800" i="1" dirty="0" err="1" smtClean="0">
                <a:solidFill>
                  <a:srgbClr val="00B050"/>
                </a:solidFill>
              </a:rPr>
              <a:t>PT-t</a:t>
            </a:r>
            <a:r>
              <a:rPr lang="hu-HU" sz="2800" i="1" dirty="0" smtClean="0">
                <a:solidFill>
                  <a:srgbClr val="00B050"/>
                </a:solidFill>
              </a:rPr>
              <a:t>.</a:t>
            </a:r>
            <a:r>
              <a:rPr lang="hu-HU" sz="2800" dirty="0" smtClean="0"/>
              <a:t>”} </a:t>
            </a:r>
            <a:r>
              <a:rPr lang="hu-HU" sz="2800" b="1" dirty="0" smtClean="0">
                <a:sym typeface="Symbol"/>
              </a:rPr>
              <a:t></a:t>
            </a:r>
            <a:r>
              <a:rPr lang="hu-HU" sz="2800" dirty="0" smtClean="0">
                <a:sym typeface="Symbol"/>
              </a:rPr>
              <a:t> „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KJ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 így és így 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büntetendő.</a:t>
            </a:r>
            <a:r>
              <a:rPr lang="hu-HU" sz="2800" dirty="0" smtClean="0">
                <a:sym typeface="Symbol"/>
              </a:rPr>
              <a:t>”</a:t>
            </a:r>
            <a:br>
              <a:rPr lang="hu-HU" sz="2800" dirty="0" smtClean="0">
                <a:sym typeface="Symbol"/>
              </a:rPr>
            </a:br>
            <a:r>
              <a:rPr lang="hu-HU" sz="2800" dirty="0" smtClean="0">
                <a:sym typeface="Symbol"/>
              </a:rPr>
              <a:t> 1. „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így és így</a:t>
            </a:r>
            <a:r>
              <a:rPr lang="hu-HU" sz="2800" dirty="0" smtClean="0">
                <a:sym typeface="Symbol"/>
              </a:rPr>
              <a:t>” = „</a:t>
            </a:r>
            <a:r>
              <a:rPr lang="hu-HU" sz="2800" i="1" dirty="0" smtClean="0">
                <a:sym typeface="Symbol"/>
              </a:rPr>
              <a:t>öt évtől tizenöt évig terjedő szabadságvesztéssel</a:t>
            </a:r>
            <a:r>
              <a:rPr lang="hu-HU" sz="2800" dirty="0" smtClean="0">
                <a:sym typeface="Symbol"/>
              </a:rPr>
              <a:t>” </a:t>
            </a:r>
            <a:r>
              <a:rPr lang="hu-HU" sz="2800" dirty="0" smtClean="0">
                <a:sym typeface="Wingdings" pitchFamily="2" charset="2"/>
              </a:rPr>
              <a:t>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szabad mozgástér ;</a:t>
            </a:r>
            <a:r>
              <a:rPr lang="hu-HU" sz="2800" dirty="0" smtClean="0">
                <a:sym typeface="Wingdings" pitchFamily="2" charset="2"/>
              </a:rPr>
              <a:t/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dirty="0" smtClean="0">
                <a:sym typeface="Wingdings" pitchFamily="2" charset="2"/>
              </a:rPr>
              <a:t>2. döntési szabadság még: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tényállás</a:t>
            </a:r>
            <a:r>
              <a:rPr lang="hu-HU" sz="2800" b="1" dirty="0" smtClean="0">
                <a:sym typeface="Wingdings" pitchFamily="2" charset="2"/>
              </a:rPr>
              <a:t> (bizonyítás) +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minősítés</a:t>
            </a:r>
            <a:r>
              <a:rPr lang="hu-HU" sz="2800" b="1" dirty="0" smtClean="0">
                <a:sym typeface="Wingdings" pitchFamily="2" charset="2"/>
              </a:rPr>
              <a:t> +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értelmezés</a:t>
            </a:r>
            <a:r>
              <a:rPr lang="hu-HU" sz="2800" dirty="0" smtClean="0">
                <a:sym typeface="Wingdings" pitchFamily="2" charset="2"/>
              </a:rPr>
              <a:t/>
            </a:r>
            <a:br>
              <a:rPr lang="hu-HU" sz="2800" dirty="0" smtClean="0">
                <a:sym typeface="Wingdings" pitchFamily="2" charset="2"/>
              </a:rPr>
            </a:br>
            <a:endParaRPr lang="hu-HU" sz="2800" dirty="0" smtClean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205</a:t>
            </a:fld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323528" y="4096452"/>
            <a:ext cx="615553" cy="2428892"/>
          </a:xfrm>
          <a:prstGeom prst="rect">
            <a:avLst/>
          </a:prstGeom>
          <a:solidFill>
            <a:srgbClr val="FFC000"/>
          </a:solidFill>
        </p:spPr>
        <p:txBody>
          <a:bodyPr vert="vert270" wrap="square" rtlCol="0">
            <a:spAutoFit/>
          </a:bodyPr>
          <a:lstStyle/>
          <a:p>
            <a:r>
              <a:rPr lang="hu-HU" sz="2800" b="1" spc="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Ellenvetések</a:t>
            </a:r>
            <a:endParaRPr lang="hu-HU" sz="2800" b="1" spc="2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352928" cy="864096"/>
          </a:xfrm>
        </p:spPr>
        <p:txBody>
          <a:bodyPr/>
          <a:lstStyle/>
          <a:p>
            <a:pPr algn="ctr"/>
            <a:r>
              <a:rPr lang="hu-HU" sz="4200" dirty="0" smtClean="0"/>
              <a:t>3. A </a:t>
            </a:r>
            <a:r>
              <a:rPr lang="hu-HU" sz="4200" dirty="0" err="1" smtClean="0"/>
              <a:t>logikum</a:t>
            </a:r>
            <a:r>
              <a:rPr lang="hu-HU" sz="4200" dirty="0" smtClean="0"/>
              <a:t> a jogtudományban</a:t>
            </a:r>
            <a:endParaRPr lang="hu-HU" sz="4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Autofit/>
          </a:bodyPr>
          <a:lstStyle/>
          <a:p>
            <a:r>
              <a:rPr lang="hu-HU" sz="2800" b="1" dirty="0" smtClean="0"/>
              <a:t>A </a:t>
            </a:r>
            <a:r>
              <a:rPr lang="hu-HU" sz="2800" dirty="0" smtClean="0"/>
              <a:t>logika szerepe általában </a:t>
            </a:r>
            <a:r>
              <a:rPr lang="hu-HU" sz="2800" b="1" dirty="0" smtClean="0">
                <a:solidFill>
                  <a:srgbClr val="00B050"/>
                </a:solidFill>
              </a:rPr>
              <a:t>minden tudományban </a:t>
            </a:r>
            <a:r>
              <a:rPr lang="hu-HU" sz="2800" dirty="0" smtClean="0"/>
              <a:t>:</a:t>
            </a:r>
          </a:p>
          <a:p>
            <a:pPr lvl="1">
              <a:spcBef>
                <a:spcPts val="0"/>
              </a:spcBef>
            </a:pPr>
            <a:r>
              <a:rPr lang="hu-HU" sz="2800" dirty="0" smtClean="0"/>
              <a:t>a </a:t>
            </a:r>
            <a:r>
              <a:rPr lang="hu-HU" sz="2800" dirty="0" smtClean="0">
                <a:solidFill>
                  <a:schemeClr val="accent2"/>
                </a:solidFill>
              </a:rPr>
              <a:t>fogalmak</a:t>
            </a:r>
            <a:r>
              <a:rPr lang="hu-HU" sz="2800" dirty="0" smtClean="0"/>
              <a:t> kidolgozása,</a:t>
            </a:r>
          </a:p>
          <a:p>
            <a:pPr lvl="1">
              <a:spcBef>
                <a:spcPts val="0"/>
              </a:spcBef>
            </a:pPr>
            <a:r>
              <a:rPr lang="hu-HU" sz="2800" dirty="0" smtClean="0">
                <a:solidFill>
                  <a:schemeClr val="accent2"/>
                </a:solidFill>
              </a:rPr>
              <a:t>következtetések</a:t>
            </a:r>
            <a:r>
              <a:rPr lang="hu-HU" sz="2800" dirty="0" smtClean="0"/>
              <a:t> levonása,</a:t>
            </a:r>
          </a:p>
          <a:p>
            <a:pPr lvl="1">
              <a:spcBef>
                <a:spcPts val="0"/>
              </a:spcBef>
            </a:pPr>
            <a:r>
              <a:rPr lang="hu-HU" sz="2800" dirty="0" smtClean="0">
                <a:solidFill>
                  <a:schemeClr val="accent2"/>
                </a:solidFill>
              </a:rPr>
              <a:t>hipotézisek</a:t>
            </a:r>
            <a:r>
              <a:rPr lang="hu-HU" sz="2800" dirty="0" smtClean="0"/>
              <a:t> felállítása és igazolása vagy cáfolása,</a:t>
            </a:r>
          </a:p>
          <a:p>
            <a:pPr lvl="1">
              <a:spcBef>
                <a:spcPts val="0"/>
              </a:spcBef>
            </a:pPr>
            <a:r>
              <a:rPr lang="hu-HU" sz="2800" dirty="0" smtClean="0"/>
              <a:t>az ismeretek összefüggő </a:t>
            </a:r>
            <a:r>
              <a:rPr lang="hu-HU" sz="2800" dirty="0" smtClean="0">
                <a:solidFill>
                  <a:schemeClr val="accent2"/>
                </a:solidFill>
              </a:rPr>
              <a:t>rendszerének</a:t>
            </a:r>
            <a:r>
              <a:rPr lang="hu-HU" sz="2800" dirty="0" smtClean="0"/>
              <a:t> felépítése.</a:t>
            </a:r>
          </a:p>
          <a:p>
            <a:r>
              <a:rPr lang="hu-HU" sz="2800" dirty="0" smtClean="0"/>
              <a:t>A jogtudomány specifikuma: </a:t>
            </a:r>
            <a:r>
              <a:rPr lang="hu-HU" sz="2800" b="1" dirty="0" smtClean="0">
                <a:solidFill>
                  <a:srgbClr val="FF0000"/>
                </a:solidFill>
              </a:rPr>
              <a:t>normatív tudomány </a:t>
            </a:r>
            <a:r>
              <a:rPr lang="hu-HU" sz="2800" dirty="0" smtClean="0"/>
              <a:t>= </a:t>
            </a:r>
            <a:r>
              <a:rPr lang="hu-HU" sz="2800" b="1" dirty="0" smtClean="0">
                <a:solidFill>
                  <a:srgbClr val="00B050"/>
                </a:solidFill>
              </a:rPr>
              <a:t>előírások</a:t>
            </a:r>
            <a:r>
              <a:rPr lang="hu-HU" sz="2800" dirty="0" smtClean="0"/>
              <a:t> is a tárgyát képezik.</a:t>
            </a:r>
            <a:br>
              <a:rPr lang="hu-HU" sz="2800" dirty="0" smtClean="0"/>
            </a:br>
            <a:r>
              <a:rPr lang="hu-HU" sz="2800" dirty="0" smtClean="0">
                <a:sym typeface="Wingdings" pitchFamily="2" charset="2"/>
              </a:rPr>
              <a:t> A logika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az empirikus valóság helyébe lép</a:t>
            </a:r>
            <a:r>
              <a:rPr lang="hu-HU" sz="2800" dirty="0" smtClean="0">
                <a:sym typeface="Wingdings" pitchFamily="2" charset="2"/>
              </a:rPr>
              <a:t>, a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tudományosság kritériumaként</a:t>
            </a:r>
            <a:r>
              <a:rPr lang="hu-HU" sz="2800" dirty="0" smtClean="0">
                <a:sym typeface="Wingdings" pitchFamily="2" charset="2"/>
              </a:rPr>
              <a:t>. </a:t>
            </a:r>
          </a:p>
          <a:p>
            <a:r>
              <a:rPr lang="hu-HU" sz="2800" dirty="0" smtClean="0">
                <a:sym typeface="Wingdings" pitchFamily="2" charset="2"/>
              </a:rPr>
              <a:t>A jogtudomány </a:t>
            </a:r>
            <a:r>
              <a:rPr lang="hu-HU" sz="2800" dirty="0" smtClean="0">
                <a:solidFill>
                  <a:srgbClr val="00B050"/>
                </a:solidFill>
                <a:sym typeface="Wingdings" pitchFamily="2" charset="2"/>
              </a:rPr>
              <a:t>feladata</a:t>
            </a:r>
            <a:r>
              <a:rPr lang="hu-HU" sz="2800" dirty="0" smtClean="0">
                <a:sym typeface="Wingdings" pitchFamily="2" charset="2"/>
              </a:rPr>
              <a:t>:</a:t>
            </a:r>
          </a:p>
          <a:p>
            <a:pPr lvl="1">
              <a:spcBef>
                <a:spcPts val="0"/>
              </a:spcBef>
            </a:pPr>
            <a:r>
              <a:rPr lang="hu-HU" sz="2800" dirty="0" smtClean="0">
                <a:sym typeface="Wingdings" pitchFamily="2" charset="2"/>
              </a:rPr>
              <a:t>a normatív előírások rendszerének kimunkálása,</a:t>
            </a:r>
          </a:p>
          <a:p>
            <a:pPr lvl="1">
              <a:spcBef>
                <a:spcPts val="0"/>
              </a:spcBef>
            </a:pPr>
            <a:r>
              <a:rPr lang="hu-HU" sz="2800" dirty="0" smtClean="0">
                <a:sym typeface="Wingdings" pitchFamily="2" charset="2"/>
              </a:rPr>
              <a:t>a normák közötti összefüggések feltárása.</a:t>
            </a:r>
            <a:endParaRPr lang="hu-HU" sz="28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206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80920" cy="864096"/>
          </a:xfrm>
        </p:spPr>
        <p:txBody>
          <a:bodyPr/>
          <a:lstStyle/>
          <a:p>
            <a:pPr algn="ctr"/>
            <a:r>
              <a:rPr lang="hu-HU" dirty="0" smtClean="0"/>
              <a:t>Jog és logika</a:t>
            </a:r>
            <a:r>
              <a:rPr lang="hu-HU" sz="4200" dirty="0" smtClean="0"/>
              <a:t>: SZABÓ JÓZSEF</a:t>
            </a:r>
            <a:endParaRPr lang="hu-HU" sz="4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71802" y="1600200"/>
            <a:ext cx="5643602" cy="4900634"/>
          </a:xfrm>
        </p:spPr>
        <p:txBody>
          <a:bodyPr>
            <a:noAutofit/>
          </a:bodyPr>
          <a:lstStyle/>
          <a:p>
            <a:r>
              <a:rPr lang="hu-HU" sz="2800" dirty="0" smtClean="0"/>
              <a:t>A </a:t>
            </a:r>
            <a:r>
              <a:rPr lang="hu-HU" sz="2800" b="1" dirty="0" smtClean="0"/>
              <a:t>jog </a:t>
            </a:r>
            <a:r>
              <a:rPr lang="hu-HU" sz="2800" b="1" dirty="0" smtClean="0">
                <a:solidFill>
                  <a:srgbClr val="FF0000"/>
                </a:solidFill>
              </a:rPr>
              <a:t>öntörvényű</a:t>
            </a:r>
            <a:r>
              <a:rPr lang="hu-HU" sz="2800" b="1" dirty="0" smtClean="0"/>
              <a:t> jelenség, nem rendelhető logikai törvények alá</a:t>
            </a:r>
            <a:r>
              <a:rPr lang="hu-HU" sz="2800" dirty="0" smtClean="0"/>
              <a:t>.</a:t>
            </a:r>
          </a:p>
          <a:p>
            <a:r>
              <a:rPr lang="hu-HU" sz="2800" b="1" i="1" dirty="0" smtClean="0"/>
              <a:t>„A </a:t>
            </a:r>
            <a:r>
              <a:rPr lang="hu-HU" sz="2800" b="1" i="1" dirty="0" err="1" smtClean="0">
                <a:solidFill>
                  <a:srgbClr val="00B050"/>
                </a:solidFill>
              </a:rPr>
              <a:t>logikum</a:t>
            </a:r>
            <a:r>
              <a:rPr lang="hu-HU" sz="2800" b="1" i="1" dirty="0" smtClean="0">
                <a:solidFill>
                  <a:srgbClr val="00B050"/>
                </a:solidFill>
              </a:rPr>
              <a:t> mítosza</a:t>
            </a:r>
            <a:r>
              <a:rPr lang="hu-HU" sz="2800" b="1" i="1" dirty="0" smtClean="0"/>
              <a:t>” :</a:t>
            </a:r>
            <a:r>
              <a:rPr lang="hu-HU" sz="2800" dirty="0" smtClean="0"/>
              <a:t> </a:t>
            </a:r>
          </a:p>
          <a:p>
            <a:pPr lvl="1"/>
            <a:r>
              <a:rPr lang="hu-HU" sz="2400" dirty="0" smtClean="0"/>
              <a:t>sem a </a:t>
            </a:r>
            <a:r>
              <a:rPr lang="hu-HU" sz="2400" dirty="0" smtClean="0">
                <a:solidFill>
                  <a:schemeClr val="accent2"/>
                </a:solidFill>
              </a:rPr>
              <a:t>jogrendszer</a:t>
            </a:r>
            <a:r>
              <a:rPr lang="hu-HU" sz="2400" dirty="0" smtClean="0"/>
              <a:t> nem fogható fel logikai rendszerként, </a:t>
            </a:r>
          </a:p>
          <a:p>
            <a:pPr lvl="1"/>
            <a:r>
              <a:rPr lang="hu-HU" sz="2400" dirty="0" smtClean="0"/>
              <a:t>sem a </a:t>
            </a:r>
            <a:r>
              <a:rPr lang="hu-HU" sz="2400" dirty="0" smtClean="0">
                <a:solidFill>
                  <a:schemeClr val="accent2"/>
                </a:solidFill>
              </a:rPr>
              <a:t>jogalkalmazás</a:t>
            </a:r>
            <a:r>
              <a:rPr lang="hu-HU" sz="2400" dirty="0" smtClean="0"/>
              <a:t> nem értelmezhető logikai műveletként… </a:t>
            </a:r>
          </a:p>
          <a:p>
            <a:pPr>
              <a:buNone/>
            </a:pPr>
            <a:r>
              <a:rPr lang="hu-HU" sz="2800" dirty="0" smtClean="0"/>
              <a:t>	</a:t>
            </a:r>
            <a:r>
              <a:rPr lang="hu-HU" sz="2800" dirty="0" smtClean="0">
                <a:sym typeface="Wingdings" pitchFamily="2" charset="2"/>
              </a:rPr>
              <a:t>  </a:t>
            </a:r>
            <a:r>
              <a:rPr lang="hu-HU" sz="2800" dirty="0" smtClean="0"/>
              <a:t>az ellenkező állítás csupán </a:t>
            </a:r>
            <a:r>
              <a:rPr lang="hu-HU" sz="2800" b="1" dirty="0" smtClean="0">
                <a:solidFill>
                  <a:srgbClr val="FF0000"/>
                </a:solidFill>
              </a:rPr>
              <a:t>mítosz</a:t>
            </a:r>
            <a:r>
              <a:rPr lang="hu-HU" sz="2800" dirty="0" smtClean="0"/>
              <a:t>, amit a jogbiztonság vágya vezérel.</a:t>
            </a:r>
            <a:endParaRPr lang="hu-HU" sz="280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207</a:t>
            </a:fld>
            <a:endParaRPr lang="hu-HU"/>
          </a:p>
        </p:txBody>
      </p:sp>
      <p:pic>
        <p:nvPicPr>
          <p:cNvPr id="1026" name="Picture 2" descr="E:\ME-ÁJK, Logika\Szabó József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344" y="1772816"/>
            <a:ext cx="2857520" cy="37862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80920" cy="864096"/>
          </a:xfrm>
        </p:spPr>
        <p:txBody>
          <a:bodyPr/>
          <a:lstStyle/>
          <a:p>
            <a:pPr algn="ctr"/>
            <a:r>
              <a:rPr lang="hu-HU" dirty="0" smtClean="0"/>
              <a:t>A jog mindenek előtt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4400" y="1340768"/>
            <a:ext cx="7772400" cy="4572000"/>
          </a:xfrm>
        </p:spPr>
        <p:txBody>
          <a:bodyPr>
            <a:normAutofit/>
          </a:bodyPr>
          <a:lstStyle/>
          <a:p>
            <a:r>
              <a:rPr lang="hu-HU" sz="2800" dirty="0" smtClean="0"/>
              <a:t>A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jog és a logika </a:t>
            </a:r>
            <a:r>
              <a:rPr lang="hu-HU" sz="2800" dirty="0" smtClean="0"/>
              <a:t>nem jár kéz a kézben:</a:t>
            </a:r>
          </a:p>
          <a:p>
            <a:pPr lvl="1">
              <a:spcBef>
                <a:spcPts val="576"/>
              </a:spcBef>
            </a:pPr>
            <a:r>
              <a:rPr lang="hu-HU" sz="2800" dirty="0" smtClean="0"/>
              <a:t>lehet valaki </a:t>
            </a:r>
            <a:r>
              <a:rPr lang="hu-HU" sz="2800" dirty="0" smtClean="0">
                <a:solidFill>
                  <a:schemeClr val="accent2"/>
                </a:solidFill>
              </a:rPr>
              <a:t>jó jogász </a:t>
            </a:r>
            <a:r>
              <a:rPr lang="hu-HU" sz="2800" dirty="0" smtClean="0"/>
              <a:t>anélkül, hogy jártas lenne a logikában,</a:t>
            </a:r>
          </a:p>
          <a:p>
            <a:pPr lvl="1">
              <a:spcBef>
                <a:spcPts val="0"/>
              </a:spcBef>
            </a:pPr>
            <a:r>
              <a:rPr lang="hu-HU" sz="2800" dirty="0" smtClean="0"/>
              <a:t>a logikában való jártasság sem garantálja a jogászi </a:t>
            </a:r>
            <a:r>
              <a:rPr lang="hu-HU" sz="2800" dirty="0" smtClean="0">
                <a:solidFill>
                  <a:schemeClr val="accent2"/>
                </a:solidFill>
              </a:rPr>
              <a:t>tévedhetetlenséget</a:t>
            </a:r>
            <a:r>
              <a:rPr lang="hu-HU" sz="2800" dirty="0" smtClean="0"/>
              <a:t>.</a:t>
            </a:r>
          </a:p>
          <a:p>
            <a:pPr lvl="1"/>
            <a:r>
              <a:rPr lang="hu-HU" sz="2800" dirty="0" smtClean="0"/>
              <a:t>A logika által feltételezett mesterséges nyelv mögött olyan „élettelen, </a:t>
            </a:r>
            <a:r>
              <a:rPr lang="hu-HU" sz="2800" dirty="0" smtClean="0">
                <a:solidFill>
                  <a:schemeClr val="accent2"/>
                </a:solidFill>
              </a:rPr>
              <a:t>üres, gépies </a:t>
            </a:r>
            <a:r>
              <a:rPr lang="hu-HU" sz="2800" dirty="0" smtClean="0"/>
              <a:t>mechanizmust” érzünk, ami teljességgel idegen az emberek mindennapos gyakorlati problémáira figyelő jogtól.</a:t>
            </a:r>
            <a:endParaRPr lang="hu-HU" sz="28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208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08912" cy="864096"/>
          </a:xfrm>
        </p:spPr>
        <p:txBody>
          <a:bodyPr/>
          <a:lstStyle/>
          <a:p>
            <a:pPr algn="ctr"/>
            <a:r>
              <a:rPr lang="hu-HU" dirty="0" smtClean="0"/>
              <a:t>Például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453798"/>
          </a:xfrm>
        </p:spPr>
        <p:txBody>
          <a:bodyPr>
            <a:noAutofit/>
          </a:bodyPr>
          <a:lstStyle/>
          <a:p>
            <a:r>
              <a:rPr lang="hu-HU" sz="2800" dirty="0" smtClean="0"/>
              <a:t>Két világháború közötti </a:t>
            </a:r>
            <a:r>
              <a:rPr lang="hu-HU" sz="2800" b="1" dirty="0" smtClean="0"/>
              <a:t>jogesetek:</a:t>
            </a:r>
            <a:endParaRPr lang="hu-HU" sz="2800" dirty="0" smtClean="0"/>
          </a:p>
          <a:p>
            <a:r>
              <a:rPr lang="hu-HU" sz="2800" dirty="0" smtClean="0"/>
              <a:t>Pl. a </a:t>
            </a:r>
            <a:r>
              <a:rPr lang="hu-HU" sz="2800" b="1" dirty="0" smtClean="0">
                <a:solidFill>
                  <a:schemeClr val="accent2"/>
                </a:solidFill>
              </a:rPr>
              <a:t>reverzális</a:t>
            </a:r>
            <a:r>
              <a:rPr lang="hu-HU" sz="2800" b="1" dirty="0" smtClean="0"/>
              <a:t>: </a:t>
            </a:r>
            <a:r>
              <a:rPr lang="hu-HU" sz="2800" dirty="0" smtClean="0"/>
              <a:t>lemondó nyilatkozat, amelyet a mandátumot szerzett képviselővel a párt </a:t>
            </a:r>
            <a:r>
              <a:rPr lang="hu-HU" sz="2800" dirty="0" err="1" smtClean="0"/>
              <a:t>dátumozatlanul</a:t>
            </a:r>
            <a:r>
              <a:rPr lang="hu-HU" sz="2800" dirty="0" smtClean="0"/>
              <a:t> írat alá, azért, hogy ha a párt bizalmát elvesztené, a párt megfoszthassa a mandátumától.</a:t>
            </a:r>
            <a:br>
              <a:rPr lang="hu-HU" sz="2800" dirty="0" smtClean="0"/>
            </a:br>
            <a:r>
              <a:rPr lang="hu-HU" sz="2800" b="1" dirty="0" smtClean="0"/>
              <a:t>Érvényes-e</a:t>
            </a:r>
            <a:r>
              <a:rPr lang="hu-HU" sz="2800" dirty="0" smtClean="0"/>
              <a:t>, </a:t>
            </a:r>
            <a:r>
              <a:rPr lang="hu-HU" sz="2800" b="1" dirty="0" smtClean="0">
                <a:solidFill>
                  <a:schemeClr val="accent2"/>
                </a:solidFill>
              </a:rPr>
              <a:t>jogilag érvényesíthető-e </a:t>
            </a:r>
            <a:r>
              <a:rPr lang="hu-HU" sz="2800" dirty="0" smtClean="0">
                <a:solidFill>
                  <a:schemeClr val="accent2"/>
                </a:solidFill>
              </a:rPr>
              <a:t>a reverzális</a:t>
            </a:r>
            <a:r>
              <a:rPr lang="hu-HU" sz="2800" dirty="0" smtClean="0"/>
              <a:t>?</a:t>
            </a:r>
            <a:br>
              <a:rPr lang="hu-HU" sz="2800" dirty="0" smtClean="0"/>
            </a:br>
            <a:r>
              <a:rPr lang="hu-HU" sz="2800" b="1" i="1" dirty="0" smtClean="0">
                <a:solidFill>
                  <a:srgbClr val="00B050"/>
                </a:solidFill>
              </a:rPr>
              <a:t>Logikai megfontolás</a:t>
            </a:r>
            <a:r>
              <a:rPr lang="hu-HU" sz="2800" dirty="0" smtClean="0"/>
              <a:t>: a lemondással megszűnik (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felső tétel</a:t>
            </a:r>
            <a:r>
              <a:rPr lang="hu-HU" sz="2800" dirty="0" smtClean="0"/>
              <a:t>); lemondott (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alsó tétel</a:t>
            </a:r>
            <a:r>
              <a:rPr lang="hu-HU" sz="2800" dirty="0" smtClean="0"/>
              <a:t>); a tisztség </a:t>
            </a:r>
            <a:r>
              <a:rPr lang="hu-HU" sz="2800" dirty="0" smtClean="0">
                <a:solidFill>
                  <a:srgbClr val="FF0000"/>
                </a:solidFill>
              </a:rPr>
              <a:t>megszűnt</a:t>
            </a:r>
            <a:r>
              <a:rPr lang="hu-HU" sz="2800" dirty="0" smtClean="0"/>
              <a:t> (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konklúzió</a:t>
            </a:r>
            <a:r>
              <a:rPr lang="hu-HU" sz="2800" dirty="0" smtClean="0"/>
              <a:t>).</a:t>
            </a:r>
            <a:br>
              <a:rPr lang="hu-HU" sz="2800" dirty="0" smtClean="0"/>
            </a:br>
            <a:r>
              <a:rPr lang="hu-HU" sz="2800" b="1" i="1" dirty="0" smtClean="0">
                <a:solidFill>
                  <a:srgbClr val="00B050"/>
                </a:solidFill>
              </a:rPr>
              <a:t>Jogi megfontolás</a:t>
            </a:r>
            <a:r>
              <a:rPr lang="hu-HU" sz="2800" dirty="0" smtClean="0"/>
              <a:t>: a középfogalom (a lemondás) értelmezést igényel: </a:t>
            </a:r>
            <a:r>
              <a:rPr lang="hu-HU" sz="2800" b="1" dirty="0" smtClean="0">
                <a:solidFill>
                  <a:srgbClr val="FF0000"/>
                </a:solidFill>
              </a:rPr>
              <a:t>nem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</a:rPr>
              <a:t>érvényes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/>
              <a:t>lemondás.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209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2.2.5. Első analitika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az </a:t>
            </a:r>
            <a:r>
              <a:rPr lang="hu-HU" b="1" dirty="0" err="1" smtClean="0"/>
              <a:t>apodiktikus</a:t>
            </a:r>
            <a:r>
              <a:rPr lang="hu-HU" dirty="0" smtClean="0"/>
              <a:t> = bizonyossági szillogizmus = a bizonyítás elmélete</a:t>
            </a:r>
          </a:p>
          <a:p>
            <a:r>
              <a:rPr lang="hu-HU" dirty="0" smtClean="0"/>
              <a:t>A szillogizmus szerkezete:</a:t>
            </a:r>
          </a:p>
          <a:p>
            <a:pPr lvl="1"/>
            <a:r>
              <a:rPr lang="hu-HU" dirty="0" smtClean="0">
                <a:solidFill>
                  <a:schemeClr val="accent2"/>
                </a:solidFill>
              </a:rPr>
              <a:t>Ha</a:t>
            </a:r>
            <a:r>
              <a:rPr lang="hu-HU" dirty="0" smtClean="0"/>
              <a:t> minden </a:t>
            </a:r>
            <a:r>
              <a:rPr lang="hu-HU" b="1" dirty="0" smtClean="0">
                <a:solidFill>
                  <a:srgbClr val="FF0000"/>
                </a:solidFill>
              </a:rPr>
              <a:t>ember</a:t>
            </a:r>
            <a:r>
              <a:rPr lang="hu-HU" dirty="0" smtClean="0"/>
              <a:t> </a:t>
            </a:r>
            <a:r>
              <a:rPr lang="hu-HU" b="1" dirty="0" smtClean="0">
                <a:solidFill>
                  <a:srgbClr val="00B050"/>
                </a:solidFill>
              </a:rPr>
              <a:t>halandó</a:t>
            </a:r>
            <a:r>
              <a:rPr lang="hu-HU" dirty="0" smtClean="0"/>
              <a:t> (</a:t>
            </a:r>
            <a:r>
              <a:rPr lang="hu-HU" i="1" dirty="0" smtClean="0"/>
              <a:t>Pr</a:t>
            </a:r>
            <a:r>
              <a:rPr lang="hu-HU" i="1" baseline="-25000" dirty="0" smtClean="0"/>
              <a:t>1</a:t>
            </a:r>
            <a:r>
              <a:rPr lang="hu-HU" dirty="0" smtClean="0"/>
              <a:t>), </a:t>
            </a:r>
          </a:p>
          <a:p>
            <a:pPr lvl="1"/>
            <a:r>
              <a:rPr lang="hu-HU" dirty="0" smtClean="0">
                <a:solidFill>
                  <a:schemeClr val="accent2"/>
                </a:solidFill>
              </a:rPr>
              <a:t>és</a:t>
            </a:r>
            <a:r>
              <a:rPr lang="hu-HU" dirty="0" smtClean="0"/>
              <a:t> minden </a:t>
            </a:r>
            <a:r>
              <a:rPr lang="hu-HU" b="1" dirty="0" smtClean="0">
                <a:solidFill>
                  <a:srgbClr val="00B050"/>
                </a:solidFill>
              </a:rPr>
              <a:t>görög</a:t>
            </a:r>
            <a:r>
              <a:rPr lang="hu-HU" dirty="0" smtClean="0"/>
              <a:t> </a:t>
            </a:r>
            <a:r>
              <a:rPr lang="hu-HU" b="1" dirty="0" smtClean="0">
                <a:solidFill>
                  <a:srgbClr val="FF0000"/>
                </a:solidFill>
              </a:rPr>
              <a:t>ember</a:t>
            </a:r>
            <a:r>
              <a:rPr lang="hu-HU" dirty="0" smtClean="0"/>
              <a:t> (</a:t>
            </a:r>
            <a:r>
              <a:rPr lang="hu-HU" i="1" dirty="0" smtClean="0"/>
              <a:t>Pr</a:t>
            </a:r>
            <a:r>
              <a:rPr lang="hu-HU" i="1" baseline="-25000" dirty="0" smtClean="0"/>
              <a:t>2</a:t>
            </a:r>
            <a:r>
              <a:rPr lang="hu-HU" dirty="0" smtClean="0"/>
              <a:t>), </a:t>
            </a:r>
          </a:p>
          <a:p>
            <a:pPr lvl="1"/>
            <a:r>
              <a:rPr lang="hu-HU" dirty="0" smtClean="0">
                <a:solidFill>
                  <a:schemeClr val="accent2"/>
                </a:solidFill>
              </a:rPr>
              <a:t>akkor</a:t>
            </a:r>
            <a:r>
              <a:rPr lang="hu-HU" dirty="0" smtClean="0"/>
              <a:t> minden </a:t>
            </a:r>
            <a:r>
              <a:rPr lang="hu-HU" b="1" dirty="0" smtClean="0">
                <a:solidFill>
                  <a:srgbClr val="00B050"/>
                </a:solidFill>
              </a:rPr>
              <a:t>görög halandó </a:t>
            </a:r>
            <a:r>
              <a:rPr lang="hu-HU" dirty="0" smtClean="0"/>
              <a:t>(</a:t>
            </a:r>
            <a:r>
              <a:rPr lang="hu-HU" i="1" dirty="0" smtClean="0"/>
              <a:t>K</a:t>
            </a:r>
            <a:r>
              <a:rPr lang="hu-HU" dirty="0" smtClean="0"/>
              <a:t>)</a:t>
            </a:r>
          </a:p>
          <a:p>
            <a:r>
              <a:rPr lang="hu-HU" b="1" dirty="0" smtClean="0">
                <a:sym typeface="Symbol" pitchFamily="18" charset="2"/>
              </a:rPr>
              <a:t> a klasszikus logika záróköve : a </a:t>
            </a:r>
            <a:r>
              <a:rPr lang="hu-HU" b="1" dirty="0" smtClean="0">
                <a:solidFill>
                  <a:srgbClr val="00B0F0"/>
                </a:solidFill>
                <a:sym typeface="Symbol" pitchFamily="18" charset="2"/>
              </a:rPr>
              <a:t>szükségszerűen igaz </a:t>
            </a:r>
            <a:r>
              <a:rPr lang="hu-HU" b="1" dirty="0" smtClean="0">
                <a:sym typeface="Symbol" pitchFamily="18" charset="2"/>
              </a:rPr>
              <a:t>következtetések tana</a:t>
            </a:r>
            <a:endParaRPr lang="hu-HU" dirty="0" smtClean="0"/>
          </a:p>
          <a:p>
            <a:pPr lvl="1">
              <a:buNone/>
            </a:pPr>
            <a:endParaRPr lang="hu-HU" dirty="0" smtClean="0"/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352928" cy="810898"/>
          </a:xfrm>
        </p:spPr>
        <p:txBody>
          <a:bodyPr/>
          <a:lstStyle/>
          <a:p>
            <a:pPr algn="ctr"/>
            <a:r>
              <a:rPr lang="hu-HU" dirty="0" smtClean="0"/>
              <a:t>1. A jogrendszer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38914"/>
          </a:xfrm>
        </p:spPr>
        <p:txBody>
          <a:bodyPr>
            <a:normAutofit fontScale="85000" lnSpcReduction="20000"/>
          </a:bodyPr>
          <a:lstStyle/>
          <a:p>
            <a:r>
              <a:rPr lang="hu-HU" sz="3300" b="1" dirty="0" smtClean="0">
                <a:solidFill>
                  <a:srgbClr val="FF0000"/>
                </a:solidFill>
              </a:rPr>
              <a:t>A jogrendszer </a:t>
            </a:r>
            <a:r>
              <a:rPr lang="hu-HU" sz="3300" dirty="0" smtClean="0"/>
              <a:t>felfogható </a:t>
            </a:r>
            <a:r>
              <a:rPr lang="hu-HU" sz="3300" dirty="0" smtClean="0">
                <a:solidFill>
                  <a:srgbClr val="FF0000"/>
                </a:solidFill>
              </a:rPr>
              <a:t>zárt logikai rendszerként</a:t>
            </a:r>
            <a:r>
              <a:rPr lang="hu-HU" sz="3300" dirty="0" smtClean="0"/>
              <a:t>?</a:t>
            </a:r>
          </a:p>
          <a:p>
            <a:r>
              <a:rPr lang="hu-HU" sz="3300" dirty="0" smtClean="0"/>
              <a:t>A jog logikai zártsága </a:t>
            </a:r>
            <a:r>
              <a:rPr lang="hu-HU" sz="3300" b="1" dirty="0" smtClean="0">
                <a:solidFill>
                  <a:srgbClr val="00B050"/>
                </a:solidFill>
              </a:rPr>
              <a:t>illúzió</a:t>
            </a:r>
            <a:r>
              <a:rPr lang="hu-HU" sz="3300" dirty="0" smtClean="0"/>
              <a:t>.</a:t>
            </a:r>
          </a:p>
          <a:p>
            <a:r>
              <a:rPr lang="hu-HU" sz="3300" dirty="0" smtClean="0"/>
              <a:t>A normát az </a:t>
            </a:r>
            <a:r>
              <a:rPr lang="hu-HU" sz="3300" b="1" dirty="0" smtClean="0"/>
              <a:t>esetre </a:t>
            </a:r>
            <a:r>
              <a:rPr lang="hu-HU" sz="3300" dirty="0" smtClean="0"/>
              <a:t>kell </a:t>
            </a:r>
            <a:r>
              <a:rPr lang="hu-HU" sz="3300" b="1" dirty="0" smtClean="0"/>
              <a:t>vonatkoztatni</a:t>
            </a:r>
            <a:r>
              <a:rPr lang="hu-HU" sz="3300" dirty="0" smtClean="0"/>
              <a:t>, </a:t>
            </a:r>
            <a:r>
              <a:rPr lang="hu-HU" sz="3300" dirty="0" smtClean="0">
                <a:sym typeface="Wingdings" pitchFamily="2" charset="2"/>
              </a:rPr>
              <a:t> </a:t>
            </a:r>
            <a:r>
              <a:rPr lang="hu-HU" sz="3300" b="1" dirty="0" smtClean="0">
                <a:solidFill>
                  <a:schemeClr val="tx2">
                    <a:lumMod val="50000"/>
                  </a:schemeClr>
                </a:solidFill>
              </a:rPr>
              <a:t>értelmezés</a:t>
            </a:r>
            <a:r>
              <a:rPr lang="hu-HU" sz="3300" dirty="0" smtClean="0"/>
              <a:t>.</a:t>
            </a:r>
          </a:p>
          <a:p>
            <a:r>
              <a:rPr lang="hu-HU" sz="3300" dirty="0" smtClean="0"/>
              <a:t>Az értelmezés nem határozható meg logikailag.</a:t>
            </a:r>
          </a:p>
          <a:p>
            <a:r>
              <a:rPr lang="hu-HU" sz="3300" dirty="0" smtClean="0">
                <a:sym typeface="Wingdings" pitchFamily="2" charset="2"/>
              </a:rPr>
              <a:t> N</a:t>
            </a:r>
            <a:r>
              <a:rPr lang="hu-HU" sz="3300" dirty="0" smtClean="0"/>
              <a:t>incs logikai zártság = „</a:t>
            </a:r>
            <a:r>
              <a:rPr lang="hu-HU" sz="3300" b="1" dirty="0" smtClean="0">
                <a:solidFill>
                  <a:srgbClr val="00B050"/>
                </a:solidFill>
              </a:rPr>
              <a:t>logikai űr</a:t>
            </a:r>
            <a:r>
              <a:rPr lang="hu-HU" sz="3300" dirty="0" smtClean="0"/>
              <a:t>” :</a:t>
            </a:r>
            <a:endParaRPr lang="hu-HU" sz="3300" b="1" dirty="0" smtClean="0"/>
          </a:p>
          <a:p>
            <a:pPr lvl="1"/>
            <a:r>
              <a:rPr lang="hu-HU" sz="2900" dirty="0" smtClean="0">
                <a:solidFill>
                  <a:schemeClr val="tx2">
                    <a:lumMod val="50000"/>
                  </a:schemeClr>
                </a:solidFill>
              </a:rPr>
              <a:t>csak a jog szövege lehet ellentmondásmentes</a:t>
            </a:r>
            <a:r>
              <a:rPr lang="hu-HU" sz="2900" dirty="0" smtClean="0"/>
              <a:t>; maga a jog, az értelmezés alogikus elemei miatt már eltérően fogható fel</a:t>
            </a:r>
          </a:p>
          <a:p>
            <a:pPr lvl="1"/>
            <a:r>
              <a:rPr lang="hu-HU" sz="2900" dirty="0" smtClean="0"/>
              <a:t>leírt normaszöveg </a:t>
            </a:r>
            <a:r>
              <a:rPr lang="hu-HU" sz="2900" dirty="0" smtClean="0">
                <a:sym typeface="Symbol"/>
              </a:rPr>
              <a:t> alkalmazandó jog</a:t>
            </a:r>
          </a:p>
          <a:p>
            <a:pPr lvl="1"/>
            <a:r>
              <a:rPr lang="hu-HU" sz="2900" dirty="0" smtClean="0"/>
              <a:t>leírt normaszöveg </a:t>
            </a:r>
            <a:r>
              <a:rPr lang="hu-HU" sz="2900" dirty="0" smtClean="0">
                <a:sym typeface="Wingdings" pitchFamily="2" charset="2"/>
              </a:rPr>
              <a:t> kiindulópont</a:t>
            </a:r>
          </a:p>
          <a:p>
            <a:pPr lvl="1"/>
            <a:r>
              <a:rPr lang="hu-HU" sz="2900" dirty="0" smtClean="0">
                <a:sym typeface="Wingdings" pitchFamily="2" charset="2"/>
              </a:rPr>
              <a:t>a jog </a:t>
            </a:r>
            <a:r>
              <a:rPr lang="hu-HU" sz="2900" b="1" dirty="0" smtClean="0">
                <a:solidFill>
                  <a:srgbClr val="00B050"/>
                </a:solidFill>
                <a:sym typeface="Wingdings" pitchFamily="2" charset="2"/>
              </a:rPr>
              <a:t>élő jog</a:t>
            </a:r>
            <a:r>
              <a:rPr lang="hu-HU" sz="2000" dirty="0" smtClean="0">
                <a:solidFill>
                  <a:srgbClr val="00B050"/>
                </a:solidFill>
                <a:sym typeface="Wingdings" pitchFamily="2" charset="2"/>
              </a:rPr>
              <a:t/>
            </a:r>
            <a:br>
              <a:rPr lang="hu-HU" sz="2000" dirty="0" smtClean="0">
                <a:solidFill>
                  <a:srgbClr val="00B050"/>
                </a:solidFill>
                <a:sym typeface="Wingdings" pitchFamily="2" charset="2"/>
              </a:rPr>
            </a:br>
            <a:endParaRPr lang="hu-HU" sz="2000" dirty="0" smtClean="0">
              <a:solidFill>
                <a:srgbClr val="00B050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210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/>
          <a:lstStyle/>
          <a:p>
            <a:pPr algn="ctr"/>
            <a:r>
              <a:rPr lang="hu-HU" dirty="0" smtClean="0"/>
              <a:t>2. A jogalkalmazás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929330"/>
          </a:xfrm>
        </p:spPr>
        <p:txBody>
          <a:bodyPr>
            <a:normAutofit/>
          </a:bodyPr>
          <a:lstStyle/>
          <a:p>
            <a:r>
              <a:rPr lang="hu-HU" sz="2800" b="1" dirty="0" smtClean="0">
                <a:solidFill>
                  <a:srgbClr val="FF0000"/>
                </a:solidFill>
              </a:rPr>
              <a:t>A jogalkalmazás </a:t>
            </a:r>
            <a:r>
              <a:rPr lang="hu-HU" sz="2800" dirty="0" smtClean="0"/>
              <a:t>felfogható </a:t>
            </a:r>
            <a:r>
              <a:rPr lang="hu-HU" sz="2800" b="1" dirty="0" smtClean="0">
                <a:solidFill>
                  <a:srgbClr val="FF0000"/>
                </a:solidFill>
              </a:rPr>
              <a:t>szillogizmusként</a:t>
            </a:r>
            <a:r>
              <a:rPr lang="hu-HU" sz="2800" dirty="0" smtClean="0"/>
              <a:t>?</a:t>
            </a:r>
          </a:p>
          <a:p>
            <a:r>
              <a:rPr lang="hu-HU" sz="2800" dirty="0" smtClean="0">
                <a:sym typeface="Wingdings" pitchFamily="2" charset="2"/>
              </a:rPr>
              <a:t>Nem , mert :</a:t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b="1" i="1" dirty="0" smtClean="0">
                <a:solidFill>
                  <a:srgbClr val="00B050"/>
                </a:solidFill>
                <a:sym typeface="Wingdings" pitchFamily="2" charset="2"/>
              </a:rPr>
              <a:t>szillogizmus</a:t>
            </a:r>
            <a:r>
              <a:rPr lang="hu-HU" sz="2800" dirty="0" smtClean="0">
                <a:sym typeface="Wingdings" pitchFamily="2" charset="2"/>
              </a:rPr>
              <a:t>: 	premisszák               </a:t>
            </a:r>
            <a:r>
              <a:rPr lang="hu-HU" sz="2800" b="1" dirty="0" smtClean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lang="hu-HU" sz="2800" dirty="0" smtClean="0">
                <a:sym typeface="Wingdings" pitchFamily="2" charset="2"/>
              </a:rPr>
              <a:t> konklúzió</a:t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joggyakorlat</a:t>
            </a:r>
            <a:r>
              <a:rPr lang="hu-HU" sz="2800" dirty="0" smtClean="0">
                <a:sym typeface="Wingdings" pitchFamily="2" charset="2"/>
              </a:rPr>
              <a:t>: 	premissza (érvek)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</a:t>
            </a:r>
            <a:r>
              <a:rPr lang="hu-HU" sz="2800" dirty="0" smtClean="0">
                <a:sym typeface="Wingdings" pitchFamily="2" charset="2"/>
              </a:rPr>
              <a:t>  következtetés </a:t>
            </a:r>
          </a:p>
          <a:p>
            <a:r>
              <a:rPr lang="hu-HU" sz="2800" dirty="0" smtClean="0">
                <a:sym typeface="Wingdings" pitchFamily="2" charset="2"/>
              </a:rPr>
              <a:t>A bírói ítélet mint szillogizmus konklúziója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illúzió</a:t>
            </a:r>
            <a:r>
              <a:rPr lang="hu-HU" sz="2800" dirty="0" smtClean="0">
                <a:sym typeface="Wingdings" pitchFamily="2" charset="2"/>
              </a:rPr>
              <a:t>.</a:t>
            </a:r>
          </a:p>
          <a:p>
            <a:pPr>
              <a:buNone/>
            </a:pPr>
            <a:r>
              <a:rPr lang="hu-HU" sz="2800" dirty="0" smtClean="0">
                <a:sym typeface="Wingdings" pitchFamily="2" charset="2"/>
              </a:rPr>
              <a:t>További érve:</a:t>
            </a:r>
          </a:p>
          <a:p>
            <a:r>
              <a:rPr lang="hu-HU" sz="2800" dirty="0" smtClean="0">
                <a:solidFill>
                  <a:schemeClr val="accent2"/>
                </a:solidFill>
                <a:sym typeface="Wingdings" pitchFamily="2" charset="2"/>
              </a:rPr>
              <a:t>A jog nem mesterség, hanem </a:t>
            </a:r>
            <a:r>
              <a:rPr lang="hu-HU" sz="2800" b="1" dirty="0" smtClean="0">
                <a:solidFill>
                  <a:schemeClr val="accent2"/>
                </a:solidFill>
                <a:sym typeface="Wingdings" pitchFamily="2" charset="2"/>
              </a:rPr>
              <a:t>műveltség</a:t>
            </a:r>
            <a:r>
              <a:rPr lang="hu-HU" sz="2800" dirty="0" smtClean="0">
                <a:solidFill>
                  <a:schemeClr val="accent2"/>
                </a:solidFill>
                <a:sym typeface="Wingdings" pitchFamily="2" charset="2"/>
              </a:rPr>
              <a:t> dolga </a:t>
            </a:r>
            <a:r>
              <a:rPr lang="hu-HU" sz="2800" dirty="0" smtClean="0">
                <a:sym typeface="Wingdings" pitchFamily="2" charset="2"/>
              </a:rPr>
              <a:t>– a műveltség pedig egy és oszthatatlan.</a:t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dirty="0" smtClean="0">
                <a:sym typeface="Wingdings" pitchFamily="2" charset="2"/>
              </a:rPr>
              <a:t>Ne jogot tanuljunk hát, hanem jogi műveltséget – hiszen a jogtanulás célja nem az, „hogy tudjuk a jogtételeket, hanem hogy érezzük az igazságot”.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211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08912" cy="914400"/>
          </a:xfrm>
        </p:spPr>
        <p:txBody>
          <a:bodyPr/>
          <a:lstStyle/>
          <a:p>
            <a:r>
              <a:rPr lang="hu-HU" dirty="0" smtClean="0"/>
              <a:t>Jogi logika : milyen logika 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1036711"/>
          </a:xfrm>
        </p:spPr>
        <p:txBody>
          <a:bodyPr>
            <a:normAutofit/>
          </a:bodyPr>
          <a:lstStyle/>
          <a:p>
            <a:r>
              <a:rPr lang="hu-HU" sz="2400" b="1" dirty="0" smtClean="0">
                <a:solidFill>
                  <a:srgbClr val="00B050"/>
                </a:solidFill>
              </a:rPr>
              <a:t>Logika</a:t>
            </a:r>
            <a:r>
              <a:rPr lang="hu-HU" sz="2400" b="1" dirty="0" smtClean="0"/>
              <a:t> </a:t>
            </a:r>
            <a:r>
              <a:rPr lang="hu-HU" sz="2400" b="1" dirty="0" smtClean="0">
                <a:solidFill>
                  <a:srgbClr val="00B050"/>
                </a:solidFill>
                <a:sym typeface="Wingdings" pitchFamily="2" charset="2"/>
              </a:rPr>
              <a:t> </a:t>
            </a:r>
            <a:r>
              <a:rPr lang="hu-HU" sz="2400" dirty="0" smtClean="0"/>
              <a:t> </a:t>
            </a:r>
            <a:r>
              <a:rPr lang="hu-HU" sz="2400" b="1" dirty="0" smtClean="0">
                <a:solidFill>
                  <a:schemeClr val="accent2"/>
                </a:solidFill>
              </a:rPr>
              <a:t>ténybeli +</a:t>
            </a:r>
            <a:r>
              <a:rPr lang="hu-HU" sz="2400" b="1" dirty="0" smtClean="0"/>
              <a:t> </a:t>
            </a:r>
            <a:r>
              <a:rPr lang="hu-HU" sz="2400" b="1" dirty="0" smtClean="0">
                <a:solidFill>
                  <a:schemeClr val="accent2"/>
                </a:solidFill>
              </a:rPr>
              <a:t>jogi</a:t>
            </a:r>
            <a:r>
              <a:rPr lang="hu-HU" sz="2400" b="1" dirty="0" smtClean="0"/>
              <a:t> </a:t>
            </a:r>
            <a:r>
              <a:rPr lang="hu-HU" sz="2400" b="1" dirty="0" smtClean="0">
                <a:solidFill>
                  <a:srgbClr val="00B050"/>
                </a:solidFill>
              </a:rPr>
              <a:t>következtetések</a:t>
            </a:r>
            <a:r>
              <a:rPr lang="hu-HU" sz="2400" dirty="0" smtClean="0"/>
              <a:t> </a:t>
            </a:r>
            <a:r>
              <a:rPr lang="hu-HU" sz="2400" b="1" dirty="0" smtClean="0">
                <a:solidFill>
                  <a:schemeClr val="accent2"/>
                </a:solidFill>
                <a:sym typeface="Wingdings" pitchFamily="2" charset="2"/>
              </a:rPr>
              <a:t> joggyakorlat</a:t>
            </a:r>
          </a:p>
          <a:p>
            <a:r>
              <a:rPr lang="hu-HU" sz="2400" dirty="0" smtClean="0">
                <a:sym typeface="Wingdings" pitchFamily="2" charset="2"/>
              </a:rPr>
              <a:t>Melyik logikai rendszer releváns?</a:t>
            </a:r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212</a:t>
            </a:fld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1000100" y="2420888"/>
            <a:ext cx="3286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rgbClr val="FF0000"/>
                </a:solidFill>
                <a:latin typeface="+mn-lt"/>
              </a:rPr>
              <a:t>Klasszikus logika</a:t>
            </a:r>
            <a:r>
              <a:rPr lang="hu-HU" sz="2400" dirty="0" smtClean="0">
                <a:latin typeface="+mn-lt"/>
              </a:rPr>
              <a:t/>
            </a:r>
            <a:br>
              <a:rPr lang="hu-HU" sz="2400" dirty="0" smtClean="0">
                <a:latin typeface="+mn-lt"/>
              </a:rPr>
            </a:br>
            <a:r>
              <a:rPr lang="hu-HU" sz="2400" dirty="0" smtClean="0">
                <a:latin typeface="+mn-lt"/>
              </a:rPr>
              <a:t>Logikán </a:t>
            </a:r>
            <a:r>
              <a:rPr lang="hu-HU" sz="2400" i="1" dirty="0" smtClean="0">
                <a:latin typeface="+mn-lt"/>
              </a:rPr>
              <a:t>csak</a:t>
            </a:r>
            <a:r>
              <a:rPr lang="hu-HU" sz="2400" dirty="0" smtClean="0">
                <a:latin typeface="+mn-lt"/>
              </a:rPr>
              <a:t> a klasszikus (</a:t>
            </a:r>
            <a:r>
              <a:rPr lang="hu-HU" sz="2400" dirty="0" err="1" smtClean="0">
                <a:latin typeface="+mn-lt"/>
              </a:rPr>
              <a:t>alethikus</a:t>
            </a:r>
            <a:r>
              <a:rPr lang="hu-HU" sz="2400" dirty="0" smtClean="0">
                <a:latin typeface="+mn-lt"/>
              </a:rPr>
              <a:t>, kétértékű, formális) logika értendő.</a:t>
            </a:r>
            <a:endParaRPr lang="hu-HU" sz="2400" dirty="0">
              <a:latin typeface="+mn-lt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572000" y="2420888"/>
            <a:ext cx="42148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rgbClr val="FF0000"/>
                </a:solidFill>
                <a:latin typeface="+mn-lt"/>
              </a:rPr>
              <a:t>Deviáns logika</a:t>
            </a:r>
          </a:p>
          <a:p>
            <a:pPr algn="ctr"/>
            <a:r>
              <a:rPr lang="hu-HU" sz="2400" dirty="0" smtClean="0">
                <a:latin typeface="+mn-lt"/>
              </a:rPr>
              <a:t>A jogon belüli következtetések modellálására a klasszikus logika nem alkalmas (torzítások).</a:t>
            </a:r>
            <a:endParaRPr lang="hu-HU" sz="2400" dirty="0">
              <a:latin typeface="+mn-lt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1357290" y="4797152"/>
            <a:ext cx="30003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>
                <a:latin typeface="+mn-lt"/>
              </a:rPr>
              <a:t>Georges KALINOWSKI</a:t>
            </a:r>
            <a:r>
              <a:rPr lang="hu-HU" sz="2400" dirty="0" smtClean="0">
                <a:latin typeface="+mn-lt"/>
              </a:rPr>
              <a:t/>
            </a:r>
            <a:br>
              <a:rPr lang="hu-HU" sz="2400" dirty="0" smtClean="0">
                <a:latin typeface="+mn-lt"/>
              </a:rPr>
            </a:br>
            <a:r>
              <a:rPr lang="hu-HU" sz="24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a jogi logika:</a:t>
            </a:r>
            <a:br>
              <a:rPr lang="hu-HU" sz="24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hu-HU" sz="24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formális logika</a:t>
            </a:r>
            <a:endParaRPr lang="hu-HU" sz="24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5286380" y="4797152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err="1" smtClean="0">
                <a:latin typeface="+mn-lt"/>
              </a:rPr>
              <a:t>Chaïm</a:t>
            </a:r>
            <a:r>
              <a:rPr lang="hu-HU" sz="2400" b="1" dirty="0" smtClean="0">
                <a:latin typeface="+mn-lt"/>
              </a:rPr>
              <a:t> PERELMAN</a:t>
            </a:r>
            <a:r>
              <a:rPr lang="hu-HU" sz="2400" dirty="0" smtClean="0">
                <a:latin typeface="+mn-lt"/>
              </a:rPr>
              <a:t/>
            </a:r>
            <a:br>
              <a:rPr lang="hu-HU" sz="2400" dirty="0" smtClean="0">
                <a:latin typeface="+mn-lt"/>
              </a:rPr>
            </a:br>
            <a:r>
              <a:rPr lang="hu-HU" sz="24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a jogi logika:</a:t>
            </a:r>
            <a:br>
              <a:rPr lang="hu-HU" sz="24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hu-HU" sz="24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nem-formális logika</a:t>
            </a:r>
            <a:endParaRPr lang="hu-HU" sz="24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10" name="Egyenes összekötő nyíllal 9"/>
          <p:cNvCxnSpPr/>
          <p:nvPr/>
        </p:nvCxnSpPr>
        <p:spPr>
          <a:xfrm rot="10800000" flipV="1">
            <a:off x="2643174" y="2132856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/>
          <p:cNvCxnSpPr/>
          <p:nvPr/>
        </p:nvCxnSpPr>
        <p:spPr>
          <a:xfrm>
            <a:off x="3143240" y="2132856"/>
            <a:ext cx="2571768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nyíllal 13"/>
          <p:cNvCxnSpPr/>
          <p:nvPr/>
        </p:nvCxnSpPr>
        <p:spPr>
          <a:xfrm rot="10800000" flipV="1">
            <a:off x="2713818" y="4293096"/>
            <a:ext cx="3586374" cy="4900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/>
          <p:cNvCxnSpPr/>
          <p:nvPr/>
        </p:nvCxnSpPr>
        <p:spPr>
          <a:xfrm rot="5400000">
            <a:off x="6394463" y="4542335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47248" cy="792088"/>
          </a:xfrm>
        </p:spPr>
        <p:txBody>
          <a:bodyPr/>
          <a:lstStyle/>
          <a:p>
            <a:pPr algn="ctr"/>
            <a:r>
              <a:rPr lang="hu-HU" dirty="0" smtClean="0"/>
              <a:t>Georges KALINOWSKI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68760"/>
            <a:ext cx="8329642" cy="5328592"/>
          </a:xfrm>
        </p:spPr>
        <p:txBody>
          <a:bodyPr>
            <a:noAutofit/>
          </a:bodyPr>
          <a:lstStyle/>
          <a:p>
            <a:r>
              <a:rPr lang="hu-HU" sz="2800" b="1" dirty="0" smtClean="0"/>
              <a:t>Cél </a:t>
            </a:r>
            <a:r>
              <a:rPr lang="hu-HU" sz="2800" b="1" dirty="0" smtClean="0">
                <a:sym typeface="Symbol"/>
              </a:rPr>
              <a:t>:</a:t>
            </a:r>
            <a:r>
              <a:rPr lang="hu-HU" sz="2800" dirty="0" smtClean="0">
                <a:sym typeface="Symbol"/>
              </a:rPr>
              <a:t> a </a:t>
            </a:r>
            <a:r>
              <a:rPr lang="hu-HU" sz="2800" b="1" dirty="0" smtClean="0">
                <a:solidFill>
                  <a:schemeClr val="accent2"/>
                </a:solidFill>
                <a:sym typeface="Symbol"/>
              </a:rPr>
              <a:t>jogi érvelés szerkezetének </a:t>
            </a:r>
            <a:r>
              <a:rPr lang="hu-HU" sz="2800" dirty="0" smtClean="0">
                <a:sym typeface="Symbol"/>
              </a:rPr>
              <a:t>feltárása</a:t>
            </a: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rabicPeriod"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jogi logikai érvelés </a:t>
            </a:r>
            <a:r>
              <a:rPr lang="hu-HU" sz="2800" dirty="0" smtClean="0">
                <a:sym typeface="Symbol"/>
              </a:rPr>
              <a:t>: az </a:t>
            </a:r>
            <a:r>
              <a:rPr lang="hu-HU" sz="2800" i="1" dirty="0" smtClean="0">
                <a:sym typeface="Symbol"/>
              </a:rPr>
              <a:t>intellektuális korlátozás </a:t>
            </a:r>
            <a:r>
              <a:rPr lang="hu-HU" sz="2800" dirty="0" smtClean="0">
                <a:sym typeface="Symbol"/>
              </a:rPr>
              <a:t>alá eső jogi érvelés </a:t>
            </a:r>
            <a:r>
              <a:rPr lang="hu-HU" sz="2800" dirty="0" smtClean="0">
                <a:sym typeface="Wingdings" pitchFamily="2" charset="2"/>
              </a:rPr>
              <a:t> a </a:t>
            </a:r>
            <a:r>
              <a:rPr lang="hu-HU" sz="2800" b="1" i="1" dirty="0" smtClean="0">
                <a:solidFill>
                  <a:srgbClr val="FF0000"/>
                </a:solidFill>
                <a:sym typeface="Wingdings" pitchFamily="2" charset="2"/>
              </a:rPr>
              <a:t>racionalitás</a:t>
            </a:r>
            <a:r>
              <a:rPr lang="hu-HU" sz="2800" dirty="0" smtClean="0">
                <a:sym typeface="Wingdings" pitchFamily="2" charset="2"/>
              </a:rPr>
              <a:t> garanciája 	    			  a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formális logika</a:t>
            </a:r>
            <a:endParaRPr lang="hu-HU" sz="2800" dirty="0" smtClean="0">
              <a:solidFill>
                <a:srgbClr val="FF0000"/>
              </a:solidFill>
              <a:sym typeface="Wingdings" pitchFamily="2" charset="2"/>
            </a:endParaRPr>
          </a:p>
          <a:p>
            <a:pPr marL="857250" lvl="1" indent="-457200">
              <a:buFont typeface="+mj-lt"/>
              <a:buAutoNum type="alphaLcPeriod"/>
            </a:pPr>
            <a:r>
              <a:rPr lang="hu-HU" sz="2800" b="1" dirty="0" smtClean="0">
                <a:solidFill>
                  <a:srgbClr val="00B050"/>
                </a:solidFill>
                <a:sym typeface="Wingdings" pitchFamily="2" charset="2"/>
              </a:rPr>
              <a:t>nem-normatív jogi érvelés </a:t>
            </a:r>
            <a:r>
              <a:rPr lang="hu-HU" sz="2800" dirty="0" smtClean="0">
                <a:sym typeface="Wingdings" pitchFamily="2" charset="2"/>
              </a:rPr>
              <a:t>: a </a:t>
            </a:r>
            <a:r>
              <a:rPr lang="hu-HU" sz="2800" dirty="0" smtClean="0"/>
              <a:t>tárgya szerint </a:t>
            </a:r>
            <a:r>
              <a:rPr lang="hu-HU" sz="2800" b="1" dirty="0" smtClean="0"/>
              <a:t>ténybeli</a:t>
            </a:r>
            <a:r>
              <a:rPr lang="hu-HU" sz="2800" dirty="0" smtClean="0"/>
              <a:t>, csak </a:t>
            </a:r>
            <a:r>
              <a:rPr lang="hu-HU" sz="2800" dirty="0" smtClean="0">
                <a:sym typeface="Wingdings" pitchFamily="2" charset="2"/>
              </a:rPr>
              <a:t>a kontextusa (a jogi eljárás) jogi</a:t>
            </a:r>
          </a:p>
          <a:p>
            <a:pPr marL="857250" lvl="1" indent="-457200">
              <a:buFont typeface="+mj-lt"/>
              <a:buAutoNum type="alphaLcPeriod"/>
            </a:pPr>
            <a:r>
              <a:rPr lang="hu-HU" sz="2800" b="1" dirty="0" smtClean="0">
                <a:solidFill>
                  <a:srgbClr val="00B050"/>
                </a:solidFill>
                <a:sym typeface="Wingdings" pitchFamily="2" charset="2"/>
              </a:rPr>
              <a:t>normatív jogi érvelés </a:t>
            </a:r>
            <a:r>
              <a:rPr lang="hu-HU" sz="2800" dirty="0" smtClean="0">
                <a:sym typeface="Wingdings" pitchFamily="2" charset="2"/>
              </a:rPr>
              <a:t>: tárgya szerint is </a:t>
            </a:r>
            <a:r>
              <a:rPr lang="hu-HU" sz="2800" b="1" dirty="0" smtClean="0">
                <a:sym typeface="Wingdings" pitchFamily="2" charset="2"/>
              </a:rPr>
              <a:t>jogi</a:t>
            </a: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rabicPeriod"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retorikai jogi érvelés </a:t>
            </a:r>
            <a:r>
              <a:rPr lang="hu-HU" sz="2800" dirty="0" smtClean="0"/>
              <a:t>: meggyőzésre irányuló jogi érvelés</a:t>
            </a: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rabicPeriod"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nem-logikai jogi érvelés </a:t>
            </a:r>
            <a:r>
              <a:rPr lang="hu-HU" sz="2800" dirty="0" smtClean="0"/>
              <a:t>: </a:t>
            </a:r>
            <a:r>
              <a:rPr lang="hu-HU" sz="2800" b="1" dirty="0" smtClean="0">
                <a:solidFill>
                  <a:srgbClr val="FF0000"/>
                </a:solidFill>
              </a:rPr>
              <a:t>nevesített jogi érvek </a:t>
            </a:r>
            <a:r>
              <a:rPr lang="hu-HU" sz="2800" dirty="0" smtClean="0"/>
              <a:t>:  pl.: vélelem, fikció, </a:t>
            </a:r>
            <a:r>
              <a:rPr lang="hu-HU" sz="2800" i="1" dirty="0" smtClean="0"/>
              <a:t>argumentum a </a:t>
            </a:r>
            <a:r>
              <a:rPr lang="hu-HU" sz="2800" i="1" dirty="0" err="1" smtClean="0"/>
              <a:t>fortiori</a:t>
            </a:r>
            <a:r>
              <a:rPr lang="hu-HU" sz="2800" i="1" dirty="0" smtClean="0"/>
              <a:t> </a:t>
            </a:r>
            <a:r>
              <a:rPr lang="hu-HU" sz="2800" dirty="0" smtClean="0"/>
              <a:t>stb. </a:t>
            </a:r>
            <a:endParaRPr lang="hu-HU" sz="28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213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07524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Jogi logika = formális logika</a:t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57298"/>
            <a:ext cx="8472518" cy="5500702"/>
          </a:xfrm>
        </p:spPr>
        <p:txBody>
          <a:bodyPr>
            <a:noAutofit/>
          </a:bodyPr>
          <a:lstStyle/>
          <a:p>
            <a:r>
              <a:rPr lang="hu-HU" sz="2800" b="1" dirty="0" smtClean="0">
                <a:solidFill>
                  <a:srgbClr val="FF0000"/>
                </a:solidFill>
              </a:rPr>
              <a:t>bizonyossági következtetések </a:t>
            </a:r>
            <a:r>
              <a:rPr lang="hu-HU" sz="2800" b="1" dirty="0" smtClean="0"/>
              <a:t>:</a:t>
            </a:r>
            <a:r>
              <a:rPr lang="hu-HU" sz="2800" dirty="0" smtClean="0"/>
              <a:t> igaz premisszák</a:t>
            </a:r>
          </a:p>
          <a:p>
            <a:pPr lvl="1">
              <a:buFont typeface="Wingdings" pitchFamily="2" charset="2"/>
              <a:buChar char="§"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dedukció </a:t>
            </a:r>
            <a:r>
              <a:rPr lang="hu-HU" sz="2800" b="1" dirty="0" smtClean="0"/>
              <a:t>:</a:t>
            </a:r>
            <a:r>
              <a:rPr lang="hu-HU" sz="2800" dirty="0" smtClean="0"/>
              <a:t> premisszák </a:t>
            </a:r>
            <a:r>
              <a:rPr lang="hu-HU" sz="2800" b="1" dirty="0" smtClean="0">
                <a:sym typeface="Symbol"/>
              </a:rPr>
              <a:t></a:t>
            </a:r>
            <a:r>
              <a:rPr lang="hu-HU" sz="2800" dirty="0" smtClean="0">
                <a:sym typeface="Symbol"/>
              </a:rPr>
              <a:t> konklúzió</a:t>
            </a:r>
            <a:endParaRPr lang="hu-HU" sz="2800" dirty="0" smtClean="0"/>
          </a:p>
          <a:p>
            <a:pPr lvl="1">
              <a:buFont typeface="Wingdings" pitchFamily="2" charset="2"/>
              <a:buChar char="§"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teljes indukció </a:t>
            </a:r>
            <a:r>
              <a:rPr lang="hu-HU" sz="2800" b="1" dirty="0" smtClean="0"/>
              <a:t>:</a:t>
            </a:r>
            <a:r>
              <a:rPr lang="hu-HU" sz="2800" dirty="0" smtClean="0"/>
              <a:t> a konklúzió egy univerzális állítás</a:t>
            </a:r>
          </a:p>
          <a:p>
            <a:r>
              <a:rPr lang="hu-HU" sz="2800" b="1" dirty="0" smtClean="0">
                <a:solidFill>
                  <a:srgbClr val="FF0000"/>
                </a:solidFill>
              </a:rPr>
              <a:t>valószínűségi következtetések </a:t>
            </a:r>
            <a:r>
              <a:rPr lang="hu-HU" sz="2800" b="1" dirty="0" smtClean="0"/>
              <a:t>:</a:t>
            </a:r>
            <a:r>
              <a:rPr lang="hu-HU" sz="2800" dirty="0" smtClean="0"/>
              <a:t> ≥ 0,5 valószínűség</a:t>
            </a:r>
          </a:p>
          <a:p>
            <a:pPr lvl="1">
              <a:buFont typeface="Wingdings" pitchFamily="2" charset="2"/>
              <a:buChar char="§"/>
            </a:pPr>
            <a:r>
              <a:rPr lang="hu-HU" sz="2800" b="1" dirty="0" smtClean="0">
                <a:solidFill>
                  <a:srgbClr val="00B050"/>
                </a:solidFill>
              </a:rPr>
              <a:t>reduktív</a:t>
            </a:r>
            <a:r>
              <a:rPr lang="hu-HU" sz="2800" b="1" dirty="0" smtClean="0"/>
              <a:t> érvelés :</a:t>
            </a:r>
            <a:r>
              <a:rPr lang="hu-HU" sz="2800" dirty="0" smtClean="0"/>
              <a:t> okozat </a:t>
            </a:r>
            <a:r>
              <a:rPr lang="hu-HU" sz="2800" b="1" dirty="0" smtClean="0">
                <a:sym typeface="Symbol"/>
              </a:rPr>
              <a:t></a:t>
            </a:r>
            <a:r>
              <a:rPr lang="hu-HU" sz="2800" dirty="0" smtClean="0">
                <a:sym typeface="Symbol"/>
              </a:rPr>
              <a:t> ok</a:t>
            </a:r>
            <a:endParaRPr lang="hu-HU" sz="2800" dirty="0" smtClean="0"/>
          </a:p>
          <a:p>
            <a:pPr lvl="1">
              <a:buFont typeface="Wingdings" pitchFamily="2" charset="2"/>
              <a:buChar char="§"/>
            </a:pPr>
            <a:r>
              <a:rPr lang="hu-HU" sz="2800" b="1" dirty="0" smtClean="0">
                <a:solidFill>
                  <a:srgbClr val="00B050"/>
                </a:solidFill>
              </a:rPr>
              <a:t>analógiás</a:t>
            </a:r>
            <a:r>
              <a:rPr lang="hu-HU" sz="2800" b="1" dirty="0" smtClean="0"/>
              <a:t> érvelés :</a:t>
            </a:r>
            <a:r>
              <a:rPr lang="hu-HU" sz="2800" dirty="0" smtClean="0"/>
              <a:t> hasonlóból a hasonlóra</a:t>
            </a:r>
          </a:p>
          <a:p>
            <a:pPr lvl="1">
              <a:buFont typeface="Wingdings" pitchFamily="2" charset="2"/>
              <a:buChar char="§"/>
            </a:pPr>
            <a:r>
              <a:rPr lang="hu-HU" sz="2800" b="1" dirty="0" smtClean="0">
                <a:solidFill>
                  <a:srgbClr val="00B050"/>
                </a:solidFill>
              </a:rPr>
              <a:t>kiterjesztő indukció </a:t>
            </a:r>
            <a:r>
              <a:rPr lang="hu-HU" sz="2800" b="1" dirty="0" smtClean="0"/>
              <a:t>: </a:t>
            </a:r>
            <a:r>
              <a:rPr lang="hu-HU" sz="2800" dirty="0" smtClean="0"/>
              <a:t>univerzális állítás az osztály elemeinek egy részét megvizsgálva</a:t>
            </a:r>
          </a:p>
          <a:p>
            <a:pPr lvl="1">
              <a:buFont typeface="Wingdings" pitchFamily="2" charset="2"/>
              <a:buChar char="§"/>
            </a:pPr>
            <a:r>
              <a:rPr lang="hu-HU" sz="2800" b="1" dirty="0" smtClean="0">
                <a:solidFill>
                  <a:srgbClr val="00B050"/>
                </a:solidFill>
              </a:rPr>
              <a:t>statisztikai</a:t>
            </a:r>
            <a:r>
              <a:rPr lang="hu-HU" sz="2800" b="1" dirty="0" smtClean="0"/>
              <a:t> érvelés :</a:t>
            </a:r>
            <a:r>
              <a:rPr lang="hu-HU" sz="2800" dirty="0" smtClean="0"/>
              <a:t> a premisszáknak csak egy része rendelkezik a kérdéses tulajdonsággal</a:t>
            </a:r>
            <a:endParaRPr lang="hu-HU" sz="280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214</a:t>
            </a:fld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129570" y="1124744"/>
            <a:ext cx="553998" cy="558430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rgbClr val="00B0F0"/>
                </a:solidFill>
                <a:latin typeface="+mn-lt"/>
              </a:rPr>
              <a:t>nem-normatív (ténybeli) érvelési módok</a:t>
            </a:r>
            <a:endParaRPr lang="hu-HU" sz="2400" b="1" dirty="0">
              <a:solidFill>
                <a:srgbClr val="00B0F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003232" cy="792088"/>
          </a:xfrm>
        </p:spPr>
        <p:txBody>
          <a:bodyPr/>
          <a:lstStyle/>
          <a:p>
            <a:pPr algn="ctr"/>
            <a:r>
              <a:rPr lang="hu-HU" dirty="0" smtClean="0"/>
              <a:t>KALINOWSKI : normatív érvelés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28736"/>
            <a:ext cx="8329642" cy="3357586"/>
          </a:xfrm>
        </p:spPr>
        <p:txBody>
          <a:bodyPr>
            <a:noAutofit/>
          </a:bodyPr>
          <a:lstStyle/>
          <a:p>
            <a:r>
              <a:rPr lang="hu-HU" sz="2800" b="1" dirty="0" smtClean="0">
                <a:solidFill>
                  <a:srgbClr val="FF0000"/>
                </a:solidFill>
              </a:rPr>
              <a:t>normatív érvelés </a:t>
            </a:r>
            <a:r>
              <a:rPr lang="hu-HU" sz="2800" b="1" dirty="0" smtClean="0"/>
              <a:t>:</a:t>
            </a:r>
            <a:r>
              <a:rPr lang="hu-HU" sz="2800" dirty="0" smtClean="0"/>
              <a:t> olyan következtetés, amelynek premisszája és konklúziója </a:t>
            </a:r>
            <a:r>
              <a:rPr lang="hu-HU" sz="2800" b="1" dirty="0" smtClean="0">
                <a:solidFill>
                  <a:schemeClr val="accent6"/>
                </a:solidFill>
              </a:rPr>
              <a:t>norma-formula</a:t>
            </a:r>
          </a:p>
          <a:p>
            <a:r>
              <a:rPr lang="hu-HU" sz="2800" dirty="0" smtClean="0"/>
              <a:t>a normatív érvelés igazolása </a:t>
            </a:r>
            <a:r>
              <a:rPr lang="hu-HU" sz="2800" b="1" dirty="0" smtClean="0">
                <a:solidFill>
                  <a:srgbClr val="FF0000"/>
                </a:solidFill>
              </a:rPr>
              <a:t>racionális igazolás</a:t>
            </a:r>
          </a:p>
          <a:p>
            <a:pPr lvl="1">
              <a:buFont typeface="Wingdings" pitchFamily="2" charset="2"/>
              <a:buChar char="§"/>
            </a:pPr>
            <a:r>
              <a:rPr lang="hu-HU" sz="2800" b="1" dirty="0" smtClean="0">
                <a:solidFill>
                  <a:srgbClr val="00B050"/>
                </a:solidFill>
              </a:rPr>
              <a:t>empirikus</a:t>
            </a:r>
            <a:r>
              <a:rPr lang="hu-HU" sz="2800" dirty="0" smtClean="0"/>
              <a:t> és </a:t>
            </a:r>
            <a:r>
              <a:rPr lang="hu-HU" sz="2800" b="1" dirty="0" smtClean="0">
                <a:solidFill>
                  <a:srgbClr val="00B050"/>
                </a:solidFill>
              </a:rPr>
              <a:t>analitikus</a:t>
            </a:r>
            <a:r>
              <a:rPr lang="hu-HU" sz="2800" dirty="0" smtClean="0"/>
              <a:t> alátámasztás</a:t>
            </a:r>
          </a:p>
          <a:p>
            <a:pPr lvl="1">
              <a:buFont typeface="Wingdings" pitchFamily="2" charset="2"/>
              <a:buChar char="§"/>
            </a:pPr>
            <a:r>
              <a:rPr lang="hu-HU" sz="2800" b="1" dirty="0" smtClean="0">
                <a:solidFill>
                  <a:srgbClr val="00B050"/>
                </a:solidFill>
              </a:rPr>
              <a:t>logikai</a:t>
            </a:r>
            <a:r>
              <a:rPr lang="hu-HU" sz="2800" b="1" dirty="0" smtClean="0"/>
              <a:t> levezetés </a:t>
            </a:r>
            <a:r>
              <a:rPr lang="hu-HU" sz="2800" dirty="0" smtClean="0"/>
              <a:t>igaz premisszákból</a:t>
            </a:r>
            <a:br>
              <a:rPr lang="hu-HU" sz="2800" dirty="0" smtClean="0"/>
            </a:br>
            <a:r>
              <a:rPr lang="hu-HU" sz="2800" dirty="0" smtClean="0">
                <a:sym typeface="Wingdings" pitchFamily="2" charset="2"/>
              </a:rPr>
              <a:t>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Normatív jogi érvelés</a:t>
            </a:r>
            <a:r>
              <a:rPr lang="hu-HU" sz="2800" dirty="0" smtClean="0">
                <a:sym typeface="Wingdings" pitchFamily="2" charset="2"/>
              </a:rPr>
              <a:t>, melynek terepei:</a:t>
            </a:r>
            <a:endParaRPr lang="hu-HU" sz="2800" dirty="0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215</a:t>
            </a:fld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500034" y="4725144"/>
            <a:ext cx="42148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latin typeface="+mn-lt"/>
              </a:rPr>
              <a:t>a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jog megalkotása</a:t>
            </a:r>
          </a:p>
          <a:p>
            <a:pPr algn="ctr"/>
            <a:r>
              <a:rPr lang="hu-HU" sz="2800" dirty="0" smtClean="0">
                <a:latin typeface="+mn-lt"/>
              </a:rPr>
              <a:t>A jogi norma megalkotása racionális igazolást igényel</a:t>
            </a:r>
            <a:endParaRPr lang="hu-HU" sz="2800" dirty="0">
              <a:latin typeface="+mn-lt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4857752" y="4725144"/>
            <a:ext cx="37862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latin typeface="+mn-lt"/>
              </a:rPr>
              <a:t>a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jog alkalmazása</a:t>
            </a:r>
          </a:p>
          <a:p>
            <a:pPr algn="ctr"/>
            <a:r>
              <a:rPr lang="hu-HU" sz="2800" dirty="0" smtClean="0">
                <a:latin typeface="+mn-lt"/>
              </a:rPr>
              <a:t>nyelvtani, </a:t>
            </a:r>
            <a:r>
              <a:rPr lang="hu-HU" sz="2800" b="1" dirty="0" smtClean="0">
                <a:latin typeface="+mn-lt"/>
              </a:rPr>
              <a:t>logikai</a:t>
            </a:r>
            <a:r>
              <a:rPr lang="hu-HU" sz="2800" dirty="0" smtClean="0">
                <a:latin typeface="+mn-lt"/>
              </a:rPr>
              <a:t>, történeti, rendszertani értelmezés</a:t>
            </a:r>
          </a:p>
        </p:txBody>
      </p:sp>
      <p:cxnSp>
        <p:nvCxnSpPr>
          <p:cNvPr id="7" name="Egyenes összekötő nyíllal 6"/>
          <p:cNvCxnSpPr/>
          <p:nvPr/>
        </p:nvCxnSpPr>
        <p:spPr>
          <a:xfrm rot="10800000" flipV="1">
            <a:off x="4214810" y="4365104"/>
            <a:ext cx="3071834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 rot="10800000" flipV="1">
            <a:off x="6750860" y="4365104"/>
            <a:ext cx="821539" cy="4286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064896" cy="792088"/>
          </a:xfrm>
        </p:spPr>
        <p:txBody>
          <a:bodyPr/>
          <a:lstStyle/>
          <a:p>
            <a:pPr algn="ctr"/>
            <a:r>
              <a:rPr lang="hu-HU" dirty="0" err="1" smtClean="0"/>
              <a:t>Chaïm</a:t>
            </a:r>
            <a:r>
              <a:rPr lang="hu-HU" dirty="0" smtClean="0"/>
              <a:t> PERELMAN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96752"/>
            <a:ext cx="8329642" cy="4929411"/>
          </a:xfrm>
        </p:spPr>
        <p:txBody>
          <a:bodyPr>
            <a:noAutofit/>
          </a:bodyPr>
          <a:lstStyle/>
          <a:p>
            <a:r>
              <a:rPr lang="hu-HU" sz="2800" b="1" dirty="0" smtClean="0"/>
              <a:t>jogi érvelés </a:t>
            </a:r>
            <a:r>
              <a:rPr lang="hu-HU" sz="2800" b="1" dirty="0" smtClean="0">
                <a:solidFill>
                  <a:srgbClr val="FF0000"/>
                </a:solidFill>
              </a:rPr>
              <a:t>≠</a:t>
            </a:r>
            <a:r>
              <a:rPr lang="hu-HU" sz="2800" b="1" dirty="0" smtClean="0"/>
              <a:t> klasszikus logikai következtetés </a:t>
            </a:r>
            <a:r>
              <a:rPr lang="hu-HU" sz="2800" dirty="0" smtClean="0">
                <a:sym typeface="Wingdings"/>
              </a:rPr>
              <a:t></a:t>
            </a:r>
            <a:r>
              <a:rPr lang="hu-HU" sz="2800" dirty="0" smtClean="0">
                <a:sym typeface="Symbol"/>
              </a:rPr>
              <a:t> 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>
                <a:sym typeface="Symbol"/>
              </a:rPr>
              <a:t>a jogi érvelés modellje </a:t>
            </a:r>
            <a:r>
              <a:rPr lang="hu-HU" sz="2800" b="1" dirty="0" smtClean="0">
                <a:sym typeface="Symbol"/>
              </a:rPr>
              <a:t>a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nem-formális logikában</a:t>
            </a:r>
            <a:r>
              <a:rPr lang="hu-HU" sz="2800" b="1" dirty="0" smtClean="0">
                <a:sym typeface="Symbol"/>
              </a:rPr>
              <a:t> </a:t>
            </a:r>
            <a:r>
              <a:rPr lang="hu-HU" sz="2800" dirty="0" smtClean="0">
                <a:sym typeface="Symbol"/>
              </a:rPr>
              <a:t>lelhető fel </a:t>
            </a:r>
          </a:p>
          <a:p>
            <a:r>
              <a:rPr lang="hu-HU" sz="2800" b="1" dirty="0" smtClean="0">
                <a:solidFill>
                  <a:srgbClr val="FF0000"/>
                </a:solidFill>
              </a:rPr>
              <a:t>MERT</a:t>
            </a:r>
            <a:r>
              <a:rPr lang="hu-HU" sz="2800" b="1" dirty="0" smtClean="0"/>
              <a:t> :</a:t>
            </a:r>
            <a:r>
              <a:rPr lang="hu-HU" sz="2800" dirty="0" smtClean="0"/>
              <a:t> </a:t>
            </a:r>
            <a:r>
              <a:rPr lang="hu-HU" sz="2800" b="1" dirty="0" smtClean="0"/>
              <a:t>a formális logika nem a racionalitás kizárólagos letéteményese :</a:t>
            </a:r>
            <a:r>
              <a:rPr lang="hu-HU" sz="2800" dirty="0" smtClean="0"/>
              <a:t> </a:t>
            </a:r>
            <a:r>
              <a:rPr lang="hu-HU" sz="2800" dirty="0" smtClean="0">
                <a:solidFill>
                  <a:srgbClr val="00B050"/>
                </a:solidFill>
              </a:rPr>
              <a:t>lehet ésszerűen érvelni ott is, ahol nincsenek bizonyossági következtetések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>
                <a:sym typeface="Wingdings" pitchFamily="2" charset="2"/>
              </a:rPr>
              <a:t> politika, erkölcs, jog – közös tő: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igazságosság</a:t>
            </a:r>
            <a:r>
              <a:rPr lang="hu-HU" sz="2800" b="1" dirty="0" smtClean="0">
                <a:sym typeface="Wingdings" pitchFamily="2" charset="2"/>
              </a:rPr>
              <a:t/>
            </a:r>
            <a:br>
              <a:rPr lang="hu-HU" sz="2800" b="1" dirty="0" smtClean="0">
                <a:sym typeface="Wingdings" pitchFamily="2" charset="2"/>
              </a:rPr>
            </a:b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változás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 a Nagy Francia Forradalom után</a:t>
            </a:r>
            <a:r>
              <a:rPr lang="hu-HU" sz="2800" dirty="0" smtClean="0">
                <a:sym typeface="Wingdings" pitchFamily="2" charset="2"/>
              </a:rPr>
              <a:t>:</a:t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dirty="0" smtClean="0">
                <a:sym typeface="Wingdings" pitchFamily="2" charset="2"/>
              </a:rPr>
              <a:t>axiomatikus-deduktív jogrend: </a:t>
            </a:r>
            <a:r>
              <a:rPr lang="hu-HU" sz="2800" b="1" dirty="0" smtClean="0">
                <a:solidFill>
                  <a:schemeClr val="accent6"/>
                </a:solidFill>
                <a:sym typeface="Wingdings" pitchFamily="2" charset="2"/>
              </a:rPr>
              <a:t>törvényesség és jogbiztonság</a:t>
            </a:r>
            <a:r>
              <a:rPr lang="hu-HU" sz="2800" b="1" dirty="0" smtClean="0">
                <a:sym typeface="Wingdings" pitchFamily="2" charset="2"/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↔</a:t>
            </a:r>
            <a:r>
              <a:rPr lang="hu-HU" sz="2800" dirty="0" smtClean="0">
                <a:sym typeface="Wingdings" pitchFamily="2" charset="2"/>
              </a:rPr>
              <a:t> </a:t>
            </a:r>
            <a:r>
              <a:rPr lang="hu-HU" sz="2800" b="1" dirty="0" smtClean="0">
                <a:solidFill>
                  <a:schemeClr val="accent6"/>
                </a:solidFill>
                <a:sym typeface="Wingdings" pitchFamily="2" charset="2"/>
              </a:rPr>
              <a:t>joggyakorlat</a:t>
            </a:r>
            <a:r>
              <a:rPr lang="hu-HU" sz="2800" dirty="0" smtClean="0">
                <a:sym typeface="Wingdings" pitchFamily="2" charset="2"/>
              </a:rPr>
              <a:t> (pl. méltányosság, közérdek stb.)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216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892480" cy="810328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Jogi logika: nem-formális logika</a:t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14422"/>
            <a:ext cx="8329642" cy="5357850"/>
          </a:xfrm>
        </p:spPr>
        <p:txBody>
          <a:bodyPr>
            <a:noAutofit/>
          </a:bodyPr>
          <a:lstStyle/>
          <a:p>
            <a:r>
              <a:rPr lang="hu-HU" sz="2800" b="1" dirty="0" smtClean="0">
                <a:solidFill>
                  <a:schemeClr val="accent6"/>
                </a:solidFill>
                <a:sym typeface="Wingdings" pitchFamily="2" charset="2"/>
              </a:rPr>
              <a:t>Különbség </a:t>
            </a:r>
            <a:r>
              <a:rPr lang="hu-HU" sz="2800" dirty="0" smtClean="0">
                <a:solidFill>
                  <a:schemeClr val="accent6"/>
                </a:solidFill>
                <a:sym typeface="Wingdings" pitchFamily="2" charset="2"/>
              </a:rPr>
              <a:t>a formális logikai modelltől</a:t>
            </a:r>
            <a:r>
              <a:rPr lang="hu-HU" sz="2800" dirty="0" smtClean="0">
                <a:sym typeface="Wingdings" pitchFamily="2" charset="2"/>
              </a:rPr>
              <a:t>:</a:t>
            </a: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hu-HU" sz="2800" dirty="0" smtClean="0">
                <a:sym typeface="Wingdings" pitchFamily="2" charset="2"/>
              </a:rPr>
              <a:t>itt </a:t>
            </a:r>
            <a:r>
              <a:rPr lang="hu-HU" sz="2800" b="1" dirty="0" smtClean="0">
                <a:solidFill>
                  <a:schemeClr val="accent2"/>
                </a:solidFill>
                <a:sym typeface="Wingdings" pitchFamily="2" charset="2"/>
              </a:rPr>
              <a:t>a konklúzió nem a premisszák folyománya</a:t>
            </a:r>
            <a:r>
              <a:rPr lang="hu-HU" sz="2800" dirty="0" smtClean="0">
                <a:sym typeface="Wingdings" pitchFamily="2" charset="2"/>
              </a:rPr>
              <a:t/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dirty="0" smtClean="0">
                <a:sym typeface="Wingdings"/>
              </a:rPr>
              <a:t></a:t>
            </a:r>
            <a:r>
              <a:rPr lang="hu-HU" sz="2800" dirty="0" smtClean="0">
                <a:sym typeface="Wingdings" pitchFamily="2" charset="2"/>
              </a:rPr>
              <a:t>a premisszákat szelektáló és formáló aktív erő</a:t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b="1" i="1" dirty="0" smtClean="0">
                <a:solidFill>
                  <a:srgbClr val="7030A0"/>
                </a:solidFill>
                <a:sym typeface="Wingdings" pitchFamily="2" charset="2"/>
              </a:rPr>
              <a:t>először</a:t>
            </a:r>
            <a:r>
              <a:rPr lang="hu-HU" sz="2800" i="1" dirty="0" smtClean="0">
                <a:sym typeface="Wingdings" pitchFamily="2" charset="2"/>
              </a:rPr>
              <a:t> </a:t>
            </a:r>
            <a:r>
              <a:rPr lang="hu-HU" sz="2800" dirty="0" smtClean="0">
                <a:sym typeface="Wingdings" pitchFamily="2" charset="2"/>
              </a:rPr>
              <a:t>: döntés a konklúzió helyességéről, </a:t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b="1" i="1" dirty="0" smtClean="0">
                <a:solidFill>
                  <a:srgbClr val="7030A0"/>
                </a:solidFill>
                <a:sym typeface="Wingdings" pitchFamily="2" charset="2"/>
              </a:rPr>
              <a:t>utána</a:t>
            </a:r>
            <a:r>
              <a:rPr lang="hu-HU" sz="2800" i="1" dirty="0" smtClean="0">
                <a:sym typeface="Wingdings" pitchFamily="2" charset="2"/>
              </a:rPr>
              <a:t> </a:t>
            </a:r>
            <a:r>
              <a:rPr lang="hu-HU" sz="2800" dirty="0" smtClean="0">
                <a:sym typeface="Wingdings" pitchFamily="2" charset="2"/>
              </a:rPr>
              <a:t>: a megfelelő premisszák megkeresése</a:t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dirty="0" smtClean="0">
                <a:sym typeface="Wingdings" pitchFamily="2" charset="2"/>
              </a:rPr>
              <a:t>formális logika: 	premisszák </a:t>
            </a:r>
            <a:r>
              <a:rPr lang="hu-HU" sz="2800" dirty="0" smtClean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hu-HU" sz="2800" dirty="0" smtClean="0">
                <a:sym typeface="Wingdings" pitchFamily="2" charset="2"/>
              </a:rPr>
              <a:t> konklúzió</a:t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dirty="0" smtClean="0">
                <a:sym typeface="Wingdings" pitchFamily="2" charset="2"/>
              </a:rPr>
              <a:t>jogi logika: 		premisszák </a:t>
            </a:r>
            <a:r>
              <a:rPr lang="hu-HU" sz="2800" dirty="0" smtClean="0">
                <a:solidFill>
                  <a:srgbClr val="FF0000"/>
                </a:solidFill>
                <a:sym typeface="Wingdings" pitchFamily="2" charset="2"/>
              </a:rPr>
              <a:t></a:t>
            </a:r>
            <a:r>
              <a:rPr lang="hu-HU" sz="2800" dirty="0" smtClean="0">
                <a:sym typeface="Wingdings" pitchFamily="2" charset="2"/>
              </a:rPr>
              <a:t> konklúzió</a:t>
            </a: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hu-HU" sz="2800" b="1" dirty="0" smtClean="0">
                <a:sym typeface="Wingdings" pitchFamily="2" charset="2"/>
              </a:rPr>
              <a:t>Az </a:t>
            </a:r>
            <a:r>
              <a:rPr lang="hu-HU" sz="2800" b="1" dirty="0" smtClean="0">
                <a:solidFill>
                  <a:schemeClr val="accent2"/>
                </a:solidFill>
                <a:sym typeface="Wingdings" pitchFamily="2" charset="2"/>
              </a:rPr>
              <a:t>ítéletek kialakulásában logikán kívüli érvek </a:t>
            </a:r>
            <a:r>
              <a:rPr lang="hu-HU" sz="2800" dirty="0" smtClean="0">
                <a:solidFill>
                  <a:schemeClr val="accent2"/>
                </a:solidFill>
                <a:sym typeface="Wingdings" pitchFamily="2" charset="2"/>
              </a:rPr>
              <a:t>is </a:t>
            </a:r>
            <a:r>
              <a:rPr lang="hu-HU" sz="2800" dirty="0" smtClean="0">
                <a:sym typeface="Wingdings" pitchFamily="2" charset="2"/>
              </a:rPr>
              <a:t>szerepet játszanak .</a:t>
            </a: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hu-HU" sz="2800" dirty="0" smtClean="0">
                <a:sym typeface="Wingdings" pitchFamily="2" charset="2"/>
              </a:rPr>
              <a:t>Az  </a:t>
            </a:r>
            <a:r>
              <a:rPr lang="hu-HU" sz="2800" b="1" dirty="0" smtClean="0">
                <a:solidFill>
                  <a:schemeClr val="accent2"/>
                </a:solidFill>
                <a:sym typeface="Wingdings" pitchFamily="2" charset="2"/>
              </a:rPr>
              <a:t>indokolás</a:t>
            </a:r>
            <a:r>
              <a:rPr lang="hu-HU" sz="2800" dirty="0" smtClean="0">
                <a:sym typeface="Wingdings" pitchFamily="2" charset="2"/>
              </a:rPr>
              <a:t> szerepe: a valahogyan kialakított döntés </a:t>
            </a:r>
            <a:r>
              <a:rPr lang="hu-HU" sz="2800" dirty="0" smtClean="0">
                <a:solidFill>
                  <a:schemeClr val="accent2"/>
                </a:solidFill>
                <a:sym typeface="Wingdings" pitchFamily="2" charset="2"/>
              </a:rPr>
              <a:t>racionális igazolhatóságának </a:t>
            </a:r>
            <a:r>
              <a:rPr lang="hu-HU" sz="2800" dirty="0" smtClean="0">
                <a:sym typeface="Wingdings" pitchFamily="2" charset="2"/>
              </a:rPr>
              <a:t>bemutatása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217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Logika a jogban: fogalom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99592" y="1556792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Fogalom-típusok</a:t>
            </a:r>
            <a:r>
              <a:rPr lang="hu-HU" dirty="0" smtClean="0"/>
              <a:t>:</a:t>
            </a:r>
          </a:p>
          <a:p>
            <a:pPr lvl="1"/>
            <a:r>
              <a:rPr lang="hu-HU" dirty="0" smtClean="0">
                <a:solidFill>
                  <a:schemeClr val="accent5">
                    <a:lumMod val="75000"/>
                  </a:schemeClr>
                </a:solidFill>
              </a:rPr>
              <a:t>Generális</a:t>
            </a:r>
            <a:r>
              <a:rPr lang="hu-HU" dirty="0" smtClean="0"/>
              <a:t> fogalmak</a:t>
            </a:r>
          </a:p>
          <a:p>
            <a:pPr lvl="1"/>
            <a:r>
              <a:rPr lang="hu-HU" dirty="0" smtClean="0"/>
              <a:t>Meghatározatlan individuális fogalmak = </a:t>
            </a:r>
            <a:r>
              <a:rPr lang="hu-HU" dirty="0" smtClean="0">
                <a:solidFill>
                  <a:schemeClr val="accent5">
                    <a:lumMod val="75000"/>
                  </a:schemeClr>
                </a:solidFill>
              </a:rPr>
              <a:t>változók</a:t>
            </a:r>
          </a:p>
          <a:p>
            <a:r>
              <a:rPr lang="hu-HU" dirty="0" smtClean="0"/>
              <a:t>Fogalom-meghatározás = </a:t>
            </a:r>
            <a:r>
              <a:rPr lang="hu-HU" b="1" dirty="0" smtClean="0">
                <a:solidFill>
                  <a:schemeClr val="accent3">
                    <a:lumMod val="75000"/>
                  </a:schemeClr>
                </a:solidFill>
              </a:rPr>
              <a:t>definíció</a:t>
            </a:r>
            <a:r>
              <a:rPr lang="hu-HU" dirty="0" smtClean="0"/>
              <a:t>:</a:t>
            </a:r>
          </a:p>
          <a:p>
            <a:pPr lvl="1"/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Genus </a:t>
            </a:r>
            <a:r>
              <a:rPr lang="hu-HU" dirty="0" err="1" smtClean="0">
                <a:solidFill>
                  <a:schemeClr val="accent6">
                    <a:lumMod val="75000"/>
                  </a:schemeClr>
                </a:solidFill>
              </a:rPr>
              <a:t>proximum</a:t>
            </a:r>
            <a:endParaRPr lang="hu-H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hu-HU" dirty="0" err="1" smtClean="0">
                <a:solidFill>
                  <a:schemeClr val="accent6">
                    <a:lumMod val="75000"/>
                  </a:schemeClr>
                </a:solidFill>
              </a:rPr>
              <a:t>Copula</a:t>
            </a:r>
            <a:endParaRPr lang="hu-H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hu-HU" dirty="0" err="1" smtClean="0">
                <a:solidFill>
                  <a:schemeClr val="accent6">
                    <a:lumMod val="75000"/>
                  </a:schemeClr>
                </a:solidFill>
              </a:rPr>
              <a:t>Differentia</a:t>
            </a: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u-HU" dirty="0" err="1" smtClean="0">
                <a:solidFill>
                  <a:schemeClr val="accent6">
                    <a:lumMod val="75000"/>
                  </a:schemeClr>
                </a:solidFill>
              </a:rPr>
              <a:t>specifica</a:t>
            </a:r>
            <a:endParaRPr lang="hu-HU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hu-HU" b="1" dirty="0" smtClean="0">
                <a:solidFill>
                  <a:schemeClr val="accent3">
                    <a:lumMod val="75000"/>
                  </a:schemeClr>
                </a:solidFill>
              </a:rPr>
              <a:t>Homályos fogalmak</a:t>
            </a:r>
          </a:p>
          <a:p>
            <a:pPr lvl="1"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218</a:t>
            </a:fld>
            <a:endParaRPr lang="hu-HU"/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Logika a jogban: ítélet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99592" y="1484784"/>
            <a:ext cx="7772400" cy="4572000"/>
          </a:xfrm>
        </p:spPr>
        <p:txBody>
          <a:bodyPr>
            <a:normAutofit/>
          </a:bodyPr>
          <a:lstStyle/>
          <a:p>
            <a:r>
              <a:rPr lang="hu-HU" b="1" dirty="0" smtClean="0">
                <a:solidFill>
                  <a:schemeClr val="accent6"/>
                </a:solidFill>
              </a:rPr>
              <a:t>Normatív ítélet </a:t>
            </a:r>
            <a:r>
              <a:rPr lang="hu-HU" dirty="0" smtClean="0"/>
              <a:t>= a norma logikai formája</a:t>
            </a:r>
          </a:p>
          <a:p>
            <a:r>
              <a:rPr lang="hu-HU" sz="3200" dirty="0" smtClean="0">
                <a:sym typeface="Wingdings" pitchFamily="2" charset="2"/>
              </a:rPr>
              <a:t> eszköze: </a:t>
            </a:r>
            <a:r>
              <a:rPr lang="hu-HU" sz="3200" b="1" dirty="0" smtClean="0">
                <a:solidFill>
                  <a:schemeClr val="accent4"/>
                </a:solidFill>
                <a:sym typeface="Wingdings" pitchFamily="2" charset="2"/>
              </a:rPr>
              <a:t>logikai értelmezés</a:t>
            </a:r>
            <a:r>
              <a:rPr lang="hu-HU" sz="3200" dirty="0" smtClean="0">
                <a:sym typeface="Wingdings" pitchFamily="2" charset="2"/>
              </a:rPr>
              <a:t>: célja </a:t>
            </a:r>
            <a:r>
              <a:rPr lang="hu-HU" sz="3200" dirty="0" smtClean="0">
                <a:sym typeface="Wingdings"/>
              </a:rPr>
              <a:t></a:t>
            </a:r>
          </a:p>
          <a:p>
            <a:pPr lvl="1"/>
            <a:r>
              <a:rPr lang="hu-HU" sz="2800" dirty="0" smtClean="0">
                <a:sym typeface="Wingdings"/>
              </a:rPr>
              <a:t>A </a:t>
            </a:r>
            <a:r>
              <a:rPr lang="hu-HU" sz="2800" b="1" dirty="0" smtClean="0">
                <a:solidFill>
                  <a:schemeClr val="accent5"/>
                </a:solidFill>
                <a:sym typeface="Wingdings"/>
              </a:rPr>
              <a:t>normatív minősítés </a:t>
            </a:r>
            <a:r>
              <a:rPr lang="hu-HU" sz="2800" dirty="0" smtClean="0">
                <a:sym typeface="Wingdings"/>
              </a:rPr>
              <a:t>rekonstrukciója</a:t>
            </a:r>
          </a:p>
          <a:p>
            <a:pPr lvl="1"/>
            <a:r>
              <a:rPr lang="hu-HU" sz="2800" dirty="0" smtClean="0">
                <a:sym typeface="Wingdings"/>
              </a:rPr>
              <a:t>A </a:t>
            </a:r>
            <a:r>
              <a:rPr lang="hu-HU" sz="2800" b="1" dirty="0" smtClean="0">
                <a:solidFill>
                  <a:schemeClr val="accent5"/>
                </a:solidFill>
                <a:sym typeface="Wingdings"/>
              </a:rPr>
              <a:t>normaszöveg</a:t>
            </a:r>
            <a:r>
              <a:rPr lang="hu-HU" sz="2800" dirty="0" smtClean="0">
                <a:sym typeface="Wingdings"/>
              </a:rPr>
              <a:t> logikai rekonstrukciója</a:t>
            </a:r>
          </a:p>
          <a:p>
            <a:pPr lvl="2"/>
            <a:r>
              <a:rPr lang="hu-HU" b="1" dirty="0" smtClean="0">
                <a:solidFill>
                  <a:srgbClr val="7030A0"/>
                </a:solidFill>
                <a:sym typeface="Wingdings"/>
              </a:rPr>
              <a:t>Logikai szavak </a:t>
            </a:r>
            <a:r>
              <a:rPr lang="hu-HU" dirty="0" smtClean="0">
                <a:sym typeface="Wingdings"/>
              </a:rPr>
              <a:t>megállapítása </a:t>
            </a:r>
            <a:r>
              <a:rPr lang="hu-HU" dirty="0" smtClean="0">
                <a:sym typeface="Symbol"/>
              </a:rPr>
              <a:t>(pl. a '</a:t>
            </a:r>
            <a:r>
              <a:rPr lang="hu-HU" i="1" dirty="0" smtClean="0">
                <a:sym typeface="Symbol"/>
              </a:rPr>
              <a:t>vagy’</a:t>
            </a:r>
            <a:r>
              <a:rPr lang="hu-HU" dirty="0" smtClean="0">
                <a:sym typeface="Symbol"/>
              </a:rPr>
              <a:t> jelentése)</a:t>
            </a:r>
            <a:endParaRPr lang="hu-HU" dirty="0" smtClean="0">
              <a:sym typeface="Wingdings"/>
            </a:endParaRPr>
          </a:p>
          <a:p>
            <a:pPr lvl="2"/>
            <a:r>
              <a:rPr lang="hu-HU" b="1" dirty="0" smtClean="0">
                <a:solidFill>
                  <a:srgbClr val="7030A0"/>
                </a:solidFill>
                <a:sym typeface="Wingdings"/>
              </a:rPr>
              <a:t>Egyéb kötőszavak </a:t>
            </a:r>
            <a:r>
              <a:rPr lang="hu-HU" dirty="0" smtClean="0">
                <a:sym typeface="Wingdings"/>
              </a:rPr>
              <a:t>átfordítása (</a:t>
            </a:r>
            <a:r>
              <a:rPr lang="hu-HU" i="1" dirty="0" smtClean="0">
                <a:sym typeface="Symbol"/>
              </a:rPr>
              <a:t>illetve</a:t>
            </a:r>
            <a:r>
              <a:rPr lang="hu-HU" dirty="0" smtClean="0">
                <a:sym typeface="Symbol"/>
              </a:rPr>
              <a:t>, </a:t>
            </a:r>
            <a:r>
              <a:rPr lang="hu-HU" i="1" dirty="0" smtClean="0">
                <a:sym typeface="Symbol"/>
              </a:rPr>
              <a:t>viszont</a:t>
            </a:r>
            <a:r>
              <a:rPr lang="hu-HU" dirty="0" smtClean="0">
                <a:sym typeface="Symbol"/>
              </a:rPr>
              <a:t>, </a:t>
            </a:r>
            <a:r>
              <a:rPr lang="hu-HU" i="1" dirty="0" smtClean="0">
                <a:sym typeface="Symbol"/>
              </a:rPr>
              <a:t>csak)</a:t>
            </a:r>
            <a:r>
              <a:rPr lang="hu-HU" dirty="0" smtClean="0">
                <a:sym typeface="Symbol"/>
              </a:rPr>
              <a:t> </a:t>
            </a:r>
            <a:endParaRPr lang="hu-HU" dirty="0" smtClean="0">
              <a:sym typeface="Wingdings"/>
            </a:endParaRPr>
          </a:p>
          <a:p>
            <a:pPr lvl="2"/>
            <a:r>
              <a:rPr lang="hu-HU" dirty="0" smtClean="0">
                <a:sym typeface="Wingdings"/>
              </a:rPr>
              <a:t>A </a:t>
            </a:r>
            <a:r>
              <a:rPr lang="hu-HU" b="1" dirty="0" smtClean="0">
                <a:solidFill>
                  <a:srgbClr val="7030A0"/>
                </a:solidFill>
                <a:sym typeface="Wingdings"/>
              </a:rPr>
              <a:t>logikai szerkezet </a:t>
            </a:r>
            <a:r>
              <a:rPr lang="hu-HU" dirty="0" smtClean="0">
                <a:sym typeface="Wingdings"/>
              </a:rPr>
              <a:t>feltárása (mondatrészekre osztás)</a:t>
            </a:r>
          </a:p>
          <a:p>
            <a:r>
              <a:rPr lang="hu-HU" sz="3200" dirty="0" smtClean="0">
                <a:sym typeface="Wingdings"/>
              </a:rPr>
              <a:t> a normaszöveg </a:t>
            </a:r>
            <a:r>
              <a:rPr lang="hu-HU" sz="3200" b="1" dirty="0" smtClean="0">
                <a:solidFill>
                  <a:schemeClr val="accent2"/>
                </a:solidFill>
                <a:sym typeface="Wingdings"/>
              </a:rPr>
              <a:t>logikai formára </a:t>
            </a:r>
            <a:r>
              <a:rPr lang="hu-HU" sz="3200" dirty="0" smtClean="0">
                <a:sym typeface="Wingdings"/>
              </a:rPr>
              <a:t>hozása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219</a:t>
            </a:fld>
            <a:endParaRPr lang="hu-H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2.2.6. Második analitika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„</a:t>
            </a:r>
            <a:r>
              <a:rPr lang="hu-HU" dirty="0" smtClean="0">
                <a:solidFill>
                  <a:srgbClr val="00B050"/>
                </a:solidFill>
              </a:rPr>
              <a:t>alkalmazott szillogizmuselmélet</a:t>
            </a:r>
            <a:r>
              <a:rPr lang="hu-HU" dirty="0" smtClean="0"/>
              <a:t>”</a:t>
            </a:r>
          </a:p>
          <a:p>
            <a:r>
              <a:rPr lang="hu-HU" dirty="0" smtClean="0"/>
              <a:t>= a tudományos következtetések elmélete</a:t>
            </a:r>
          </a:p>
          <a:p>
            <a:r>
              <a:rPr lang="hu-HU" dirty="0" smtClean="0"/>
              <a:t>Célja : a tételek </a:t>
            </a:r>
            <a:r>
              <a:rPr lang="hu-HU" b="1" dirty="0" smtClean="0">
                <a:solidFill>
                  <a:schemeClr val="accent2"/>
                </a:solidFill>
              </a:rPr>
              <a:t>bizonyítása</a:t>
            </a:r>
          </a:p>
          <a:p>
            <a:r>
              <a:rPr lang="hu-HU" dirty="0" smtClean="0"/>
              <a:t>Eljárása : az </a:t>
            </a:r>
            <a:r>
              <a:rPr lang="hu-HU" b="1" dirty="0" smtClean="0">
                <a:solidFill>
                  <a:schemeClr val="accent2"/>
                </a:solidFill>
              </a:rPr>
              <a:t>általánosítás</a:t>
            </a:r>
          </a:p>
          <a:p>
            <a:r>
              <a:rPr lang="hu-HU" dirty="0" smtClean="0"/>
              <a:t>Módszere : az </a:t>
            </a:r>
            <a:r>
              <a:rPr lang="hu-HU" b="1" dirty="0" smtClean="0">
                <a:solidFill>
                  <a:schemeClr val="accent2"/>
                </a:solidFill>
              </a:rPr>
              <a:t>indukció</a:t>
            </a:r>
          </a:p>
          <a:p>
            <a:r>
              <a:rPr lang="hu-HU" b="1" dirty="0" smtClean="0">
                <a:solidFill>
                  <a:srgbClr val="00B0F0"/>
                </a:solidFill>
              </a:rPr>
              <a:t>dialektikus szillogizmusok</a:t>
            </a:r>
            <a:r>
              <a:rPr lang="hu-HU" b="1" dirty="0" smtClean="0"/>
              <a:t> (valószínűleg igaz)</a:t>
            </a:r>
          </a:p>
          <a:p>
            <a:r>
              <a:rPr lang="hu-HU" b="1" dirty="0" smtClean="0">
                <a:solidFill>
                  <a:srgbClr val="00B0F0"/>
                </a:solidFill>
              </a:rPr>
              <a:t>modális szillogizmusok </a:t>
            </a:r>
            <a:r>
              <a:rPr lang="hu-HU" b="1" dirty="0" smtClean="0"/>
              <a:t>(lehetségesen igaz)</a:t>
            </a:r>
            <a:endParaRPr lang="hu-HU" b="1" dirty="0"/>
          </a:p>
        </p:txBody>
      </p:sp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94934"/>
            <a:ext cx="8229600" cy="785794"/>
          </a:xfrm>
        </p:spPr>
        <p:txBody>
          <a:bodyPr/>
          <a:lstStyle/>
          <a:p>
            <a:r>
              <a:rPr lang="hu-HU" b="1" dirty="0" smtClean="0"/>
              <a:t>Például</a:t>
            </a:r>
            <a:r>
              <a:rPr lang="hu-HU" dirty="0" smtClean="0"/>
              <a:t> </a:t>
            </a:r>
            <a:r>
              <a:rPr lang="hu-HU" b="1" dirty="0" smtClean="0">
                <a:sym typeface="Symbol"/>
              </a:rPr>
              <a:t>1.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rmAutofit fontScale="92500"/>
          </a:bodyPr>
          <a:lstStyle/>
          <a:p>
            <a:pPr marL="0">
              <a:buNone/>
            </a:pPr>
            <a:r>
              <a:rPr lang="hu-HU" sz="2400" b="1" dirty="0" smtClean="0">
                <a:sym typeface="Symbol"/>
              </a:rPr>
              <a:t>1</a:t>
            </a:r>
            <a:r>
              <a:rPr lang="hu-HU" sz="2800" b="1" dirty="0" smtClean="0">
                <a:sym typeface="Symbol"/>
              </a:rPr>
              <a:t>. a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normatív minősítés </a:t>
            </a:r>
            <a:r>
              <a:rPr lang="hu-HU" sz="2800" b="1" dirty="0" smtClean="0">
                <a:sym typeface="Symbol"/>
              </a:rPr>
              <a:t>rekonstrukciója</a:t>
            </a:r>
          </a:p>
          <a:p>
            <a:r>
              <a:rPr lang="hu-HU" sz="2800" b="1" dirty="0" smtClean="0">
                <a:sym typeface="Symbol"/>
              </a:rPr>
              <a:t>normatív minősítés:</a:t>
            </a:r>
            <a:r>
              <a:rPr lang="hu-HU" sz="2800" dirty="0" smtClean="0">
                <a:sym typeface="Symbol"/>
              </a:rPr>
              <a:t> </a:t>
            </a:r>
            <a:r>
              <a:rPr lang="hu-HU" sz="2800" b="1" dirty="0" smtClean="0">
                <a:solidFill>
                  <a:srgbClr val="7030A0"/>
                </a:solidFill>
                <a:sym typeface="Symbol"/>
              </a:rPr>
              <a:t>kötelező</a:t>
            </a:r>
            <a:r>
              <a:rPr lang="hu-HU" sz="2800" dirty="0" smtClean="0">
                <a:sym typeface="Symbol"/>
              </a:rPr>
              <a:t>,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tilos</a:t>
            </a:r>
            <a:r>
              <a:rPr lang="hu-HU" sz="2800" b="1" dirty="0" smtClean="0">
                <a:sym typeface="Symbol"/>
              </a:rPr>
              <a:t>, </a:t>
            </a:r>
            <a:r>
              <a:rPr lang="hu-HU" sz="2800" b="1" dirty="0" smtClean="0">
                <a:solidFill>
                  <a:schemeClr val="accent6"/>
                </a:solidFill>
                <a:sym typeface="Symbol"/>
              </a:rPr>
              <a:t>megengedett</a:t>
            </a:r>
          </a:p>
          <a:p>
            <a:pPr>
              <a:spcBef>
                <a:spcPts val="0"/>
              </a:spcBef>
            </a:pPr>
            <a:r>
              <a:rPr lang="hu-HU" sz="2800" dirty="0" smtClean="0">
                <a:sym typeface="Symbol"/>
              </a:rPr>
              <a:t>„</a:t>
            </a:r>
            <a:r>
              <a:rPr lang="hu-HU" sz="2800" i="1" dirty="0" smtClean="0">
                <a:sym typeface="Symbol"/>
              </a:rPr>
              <a:t>Ha a kötelezettség jognyilatkozat adására irányul, a teljesítést a bíróság ítélete pótol</a:t>
            </a:r>
            <a:r>
              <a:rPr lang="hu-HU" sz="2800" i="1" dirty="0" smtClean="0">
                <a:solidFill>
                  <a:schemeClr val="accent6"/>
                </a:solidFill>
                <a:sym typeface="Symbol"/>
              </a:rPr>
              <a:t>hat</a:t>
            </a:r>
            <a:r>
              <a:rPr lang="hu-HU" sz="2800" i="1" dirty="0" smtClean="0">
                <a:sym typeface="Symbol"/>
              </a:rPr>
              <a:t>ja.</a:t>
            </a:r>
            <a:r>
              <a:rPr lang="hu-HU" sz="2800" dirty="0" smtClean="0">
                <a:sym typeface="Symbol"/>
              </a:rPr>
              <a:t>” = „</a:t>
            </a:r>
            <a:r>
              <a:rPr lang="hu-HU" sz="2800" b="1" i="1" dirty="0" smtClean="0">
                <a:solidFill>
                  <a:schemeClr val="accent6"/>
                </a:solidFill>
                <a:sym typeface="Symbol"/>
              </a:rPr>
              <a:t>Megengedett</a:t>
            </a:r>
            <a:r>
              <a:rPr lang="hu-HU" sz="2800" i="1" dirty="0" smtClean="0">
                <a:sym typeface="Symbol"/>
              </a:rPr>
              <a:t>,</a:t>
            </a:r>
            <a:br>
              <a:rPr lang="hu-HU" sz="2800" i="1" dirty="0" smtClean="0">
                <a:sym typeface="Symbol"/>
              </a:rPr>
            </a:br>
            <a:r>
              <a:rPr lang="hu-HU" sz="2800" i="1" dirty="0" smtClean="0">
                <a:sym typeface="Symbol"/>
              </a:rPr>
              <a:t>hogy a bíróság ítélete pótolja a jognyilatkozatot.</a:t>
            </a:r>
            <a:r>
              <a:rPr lang="hu-HU" sz="2800" dirty="0" smtClean="0">
                <a:sym typeface="Symbol"/>
              </a:rPr>
              <a:t>”</a:t>
            </a:r>
          </a:p>
          <a:p>
            <a:pPr>
              <a:spcBef>
                <a:spcPts val="0"/>
              </a:spcBef>
            </a:pPr>
            <a:r>
              <a:rPr lang="hu-HU" sz="2800" dirty="0" smtClean="0">
                <a:sym typeface="Symbol"/>
              </a:rPr>
              <a:t>„</a:t>
            </a:r>
            <a:r>
              <a:rPr lang="hu-HU" sz="2800" i="1" dirty="0" smtClean="0">
                <a:sym typeface="Symbol"/>
              </a:rPr>
              <a:t>A beszámítás erejéig a kötelezettségek megszűnnek.</a:t>
            </a:r>
            <a:r>
              <a:rPr lang="hu-HU" sz="2800" dirty="0" smtClean="0">
                <a:sym typeface="Symbol"/>
              </a:rPr>
              <a:t>”</a:t>
            </a:r>
            <a:br>
              <a:rPr lang="hu-HU" sz="2800" dirty="0" smtClean="0">
                <a:sym typeface="Symbol"/>
              </a:rPr>
            </a:br>
            <a:r>
              <a:rPr lang="hu-HU" sz="2800" dirty="0" smtClean="0">
                <a:sym typeface="Symbol"/>
              </a:rPr>
              <a:t>= „</a:t>
            </a:r>
            <a:r>
              <a:rPr lang="hu-HU" sz="2800" i="1" dirty="0" smtClean="0">
                <a:sym typeface="Symbol"/>
              </a:rPr>
              <a:t>A beszámítás erejéig a kötelezettségeket megszűntnek</a:t>
            </a:r>
            <a:br>
              <a:rPr lang="hu-HU" sz="2800" i="1" dirty="0" smtClean="0">
                <a:sym typeface="Symbol"/>
              </a:rPr>
            </a:br>
            <a:r>
              <a:rPr lang="hu-HU" sz="2800" b="1" i="1" dirty="0" smtClean="0">
                <a:solidFill>
                  <a:srgbClr val="7030A0"/>
                </a:solidFill>
                <a:sym typeface="Symbol"/>
              </a:rPr>
              <a:t>kell</a:t>
            </a:r>
            <a:r>
              <a:rPr lang="hu-HU" sz="2800" i="1" dirty="0" smtClean="0">
                <a:sym typeface="Symbol"/>
              </a:rPr>
              <a:t> tekinteni.</a:t>
            </a:r>
            <a:r>
              <a:rPr lang="hu-HU" sz="2800" dirty="0" smtClean="0">
                <a:sym typeface="Symbol"/>
              </a:rPr>
              <a:t>”</a:t>
            </a:r>
          </a:p>
          <a:p>
            <a:pPr>
              <a:spcBef>
                <a:spcPts val="0"/>
              </a:spcBef>
            </a:pPr>
            <a:r>
              <a:rPr lang="hu-HU" sz="2800" dirty="0" smtClean="0">
                <a:sym typeface="Symbol"/>
              </a:rPr>
              <a:t>„</a:t>
            </a:r>
            <a:r>
              <a:rPr lang="hu-HU" sz="2800" i="1" dirty="0" smtClean="0">
                <a:sym typeface="Symbol"/>
              </a:rPr>
              <a:t>Végrehajtás alól mentes követeléssel szemben </a:t>
            </a:r>
            <a:r>
              <a:rPr lang="hu-HU" sz="2800" i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csak</a:t>
            </a:r>
            <a:r>
              <a:rPr lang="hu-HU" sz="2800" i="1" dirty="0" smtClean="0">
                <a:sym typeface="Symbol"/>
              </a:rPr>
              <a:t> olyan követelést </a:t>
            </a:r>
            <a:r>
              <a:rPr lang="hu-HU" sz="2800" i="1" dirty="0" smtClean="0">
                <a:solidFill>
                  <a:schemeClr val="accent6"/>
                </a:solidFill>
                <a:sym typeface="Symbol"/>
              </a:rPr>
              <a:t>lehet</a:t>
            </a:r>
            <a:r>
              <a:rPr lang="hu-HU" sz="2800" i="1" dirty="0" smtClean="0">
                <a:sym typeface="Symbol"/>
              </a:rPr>
              <a:t> beszámítani, amely a követeléssel azonos jogalapból ered.</a:t>
            </a:r>
            <a:r>
              <a:rPr lang="hu-HU" sz="2800" dirty="0" smtClean="0">
                <a:sym typeface="Symbol"/>
              </a:rPr>
              <a:t>” = „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Tilos</a:t>
            </a:r>
            <a:r>
              <a:rPr lang="hu-HU" sz="2800" i="1" dirty="0" smtClean="0">
                <a:sym typeface="Symbol"/>
              </a:rPr>
              <a:t> a végrehajtás alól mentes követeléssel szembeni beszámítás, de </a:t>
            </a:r>
            <a:r>
              <a:rPr lang="hu-HU" sz="2800" b="1" i="1" dirty="0" smtClean="0">
                <a:solidFill>
                  <a:schemeClr val="accent6"/>
                </a:solidFill>
                <a:sym typeface="Symbol"/>
              </a:rPr>
              <a:t>megengedett</a:t>
            </a:r>
            <a:r>
              <a:rPr lang="hu-HU" sz="2800" i="1" dirty="0" smtClean="0">
                <a:sym typeface="Symbol"/>
              </a:rPr>
              <a:t> olyan követelés beszámítása, amely a követeléssel azonos jogalapból ered.</a:t>
            </a:r>
            <a:r>
              <a:rPr lang="hu-HU" sz="2800" dirty="0" smtClean="0">
                <a:sym typeface="Symbol"/>
              </a:rPr>
              <a:t>”</a:t>
            </a:r>
            <a:endParaRPr lang="hu-HU" sz="2800" dirty="0" smtClean="0">
              <a:sym typeface="Wingdings" pitchFamily="2" charset="2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220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txBody>
          <a:bodyPr/>
          <a:lstStyle/>
          <a:p>
            <a:r>
              <a:rPr lang="hu-HU" b="1" dirty="0" smtClean="0"/>
              <a:t>Például</a:t>
            </a:r>
            <a:r>
              <a:rPr lang="hu-HU" dirty="0" smtClean="0"/>
              <a:t> </a:t>
            </a:r>
            <a:r>
              <a:rPr lang="hu-HU" b="1" dirty="0" smtClean="0">
                <a:sym typeface="Symbol"/>
              </a:rPr>
              <a:t>2.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29288"/>
          </a:xfrm>
        </p:spPr>
        <p:txBody>
          <a:bodyPr/>
          <a:lstStyle/>
          <a:p>
            <a:pPr>
              <a:buNone/>
            </a:pPr>
            <a:r>
              <a:rPr lang="hu-HU" sz="2800" dirty="0" smtClean="0"/>
              <a:t>Btk. 172. § (1) Aki nem nyújt tőle elvárható segítséget sérült vagy olyan személynek, akinek az élete vagy testi épsége közvetlen veszélyben van, vétséget követ el, és két évig terjedő szabadságvesztéssel büntetendő.</a:t>
            </a:r>
          </a:p>
          <a:p>
            <a:pPr>
              <a:buNone/>
            </a:pPr>
            <a:r>
              <a:rPr lang="hu-HU" sz="4000" dirty="0" smtClean="0">
                <a:solidFill>
                  <a:schemeClr val="tx2">
                    <a:lumMod val="50000"/>
                  </a:schemeClr>
                </a:solidFill>
              </a:rPr>
              <a:t>	(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valaki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hu-HU" sz="2800" i="1" dirty="0" smtClean="0">
                <a:solidFill>
                  <a:srgbClr val="FF0000"/>
                </a:solidFill>
              </a:rPr>
              <a:t>nem igaz, hogy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segítséget nyújt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</a:rPr>
              <a:t>&amp; 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tőle elvárható módon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</a:rPr>
              <a:t>&amp;</a:t>
            </a:r>
            <a:r>
              <a:rPr lang="hu-HU" sz="2800" dirty="0" smtClean="0"/>
              <a:t> 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olyan másvalakinek, aki </a:t>
            </a:r>
            <a:r>
              <a:rPr lang="hu-HU" sz="2400" dirty="0" smtClean="0">
                <a:solidFill>
                  <a:srgbClr val="00B050"/>
                </a:solidFill>
              </a:rPr>
              <a:t>(</a:t>
            </a:r>
            <a:r>
              <a:rPr lang="hu-HU" sz="2800" i="1" dirty="0" smtClean="0">
                <a:solidFill>
                  <a:srgbClr val="00B050"/>
                </a:solidFill>
              </a:rPr>
              <a:t>már sérült</a:t>
            </a:r>
            <a:r>
              <a:rPr lang="hu-HU" sz="2400" dirty="0" smtClean="0">
                <a:solidFill>
                  <a:srgbClr val="00B050"/>
                </a:solidFill>
              </a:rPr>
              <a:t>)</a:t>
            </a:r>
            <a:r>
              <a:rPr lang="hu-HU" sz="2800" dirty="0" smtClean="0">
                <a:solidFill>
                  <a:srgbClr val="00B05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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hu-HU" sz="2400" dirty="0" smtClean="0">
                <a:solidFill>
                  <a:srgbClr val="00B050"/>
                </a:solidFill>
              </a:rPr>
              <a:t>(</a:t>
            </a:r>
            <a:r>
              <a:rPr lang="hu-HU" sz="2800" i="1" dirty="0" smtClean="0">
                <a:solidFill>
                  <a:srgbClr val="00B050"/>
                </a:solidFill>
              </a:rPr>
              <a:t>testi épsége </a:t>
            </a:r>
            <a:r>
              <a:rPr lang="hu-HU" sz="2800" dirty="0" smtClean="0">
                <a:solidFill>
                  <a:srgbClr val="FF0000"/>
                </a:solidFill>
              </a:rPr>
              <a:t>V</a:t>
            </a:r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hu-HU" sz="2800" i="1" dirty="0" smtClean="0">
                <a:solidFill>
                  <a:srgbClr val="00B050"/>
                </a:solidFill>
              </a:rPr>
              <a:t>élete</a:t>
            </a:r>
            <a:r>
              <a:rPr lang="hu-HU" sz="2400" dirty="0" smtClean="0">
                <a:solidFill>
                  <a:srgbClr val="00B050"/>
                </a:solidFill>
              </a:rPr>
              <a:t>)</a:t>
            </a:r>
            <a:r>
              <a:rPr lang="hu-HU" sz="2800" dirty="0" smtClean="0">
                <a:solidFill>
                  <a:srgbClr val="00B050"/>
                </a:solidFill>
              </a:rPr>
              <a:t> közvetlen veszélyben van</a:t>
            </a:r>
            <a:r>
              <a:rPr lang="hu-HU" dirty="0" smtClean="0">
                <a:solidFill>
                  <a:srgbClr val="00B050"/>
                </a:solidFill>
              </a:rPr>
              <a:t>)</a:t>
            </a:r>
            <a:r>
              <a:rPr lang="hu-HU" sz="4000" dirty="0" smtClean="0">
                <a:solidFill>
                  <a:srgbClr val="00B050"/>
                </a:solidFill>
              </a:rPr>
              <a:t>)</a:t>
            </a:r>
            <a:r>
              <a:rPr lang="hu-H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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hu-HU" sz="4000" dirty="0" smtClean="0">
                <a:solidFill>
                  <a:schemeClr val="accent2"/>
                </a:solidFill>
              </a:rPr>
              <a:t>(</a:t>
            </a:r>
            <a:r>
              <a:rPr lang="hu-HU" sz="2800" dirty="0" smtClean="0">
                <a:solidFill>
                  <a:schemeClr val="accent2"/>
                </a:solidFill>
              </a:rPr>
              <a:t>segítségnyújtás elmulasztásában bűnös</a:t>
            </a:r>
            <a:r>
              <a:rPr lang="hu-HU" sz="4000" dirty="0" smtClean="0">
                <a:solidFill>
                  <a:schemeClr val="accent2"/>
                </a:solidFill>
              </a:rPr>
              <a:t>)</a:t>
            </a:r>
            <a:endParaRPr lang="hu-HU" sz="4000" dirty="0" smtClean="0"/>
          </a:p>
          <a:p>
            <a:pPr algn="ctr">
              <a:buNone/>
            </a:pPr>
            <a:r>
              <a:rPr lang="hu-HU" sz="1000" dirty="0" smtClean="0"/>
              <a:t> </a:t>
            </a:r>
            <a:r>
              <a:rPr lang="hu-HU" sz="4000" dirty="0" smtClean="0"/>
              <a:t>(</a:t>
            </a:r>
            <a:r>
              <a:rPr lang="hu-HU" dirty="0" smtClean="0">
                <a:sym typeface="Symbol"/>
              </a:rPr>
              <a:t></a:t>
            </a:r>
            <a:r>
              <a:rPr lang="hu-HU" i="1" dirty="0" smtClean="0">
                <a:sym typeface="Symbol"/>
              </a:rPr>
              <a:t>p</a:t>
            </a:r>
            <a:r>
              <a:rPr lang="hu-HU" baseline="-25000" dirty="0" smtClean="0">
                <a:sym typeface="Symbol"/>
              </a:rPr>
              <a:t>1</a:t>
            </a:r>
            <a:r>
              <a:rPr lang="hu-HU" dirty="0" smtClean="0">
                <a:sym typeface="Symbol"/>
              </a:rPr>
              <a:t> &amp; </a:t>
            </a:r>
            <a:r>
              <a:rPr lang="hu-HU" i="1" dirty="0" smtClean="0">
                <a:sym typeface="Symbol"/>
              </a:rPr>
              <a:t>p</a:t>
            </a:r>
            <a:r>
              <a:rPr lang="hu-HU" baseline="-25000" dirty="0" smtClean="0">
                <a:sym typeface="Symbol"/>
              </a:rPr>
              <a:t>2</a:t>
            </a:r>
            <a:r>
              <a:rPr lang="hu-HU" dirty="0" smtClean="0">
                <a:sym typeface="Symbol"/>
              </a:rPr>
              <a:t> &amp; (</a:t>
            </a:r>
            <a:r>
              <a:rPr lang="hu-HU" i="1" dirty="0" smtClean="0">
                <a:sym typeface="Symbol"/>
              </a:rPr>
              <a:t>p</a:t>
            </a:r>
            <a:r>
              <a:rPr lang="hu-HU" baseline="-25000" dirty="0" smtClean="0">
                <a:sym typeface="Symbol"/>
              </a:rPr>
              <a:t>31</a:t>
            </a:r>
            <a:r>
              <a:rPr lang="hu-HU" dirty="0" smtClean="0">
                <a:sym typeface="Symbol"/>
              </a:rPr>
              <a:t>  </a:t>
            </a:r>
            <a:r>
              <a:rPr lang="hu-HU" sz="2400" dirty="0" smtClean="0">
                <a:sym typeface="Symbol"/>
              </a:rPr>
              <a:t>(</a:t>
            </a:r>
            <a:r>
              <a:rPr lang="hu-HU" i="1" dirty="0" smtClean="0">
                <a:sym typeface="Symbol"/>
              </a:rPr>
              <a:t>p</a:t>
            </a:r>
            <a:r>
              <a:rPr lang="hu-HU" baseline="-25000" dirty="0" smtClean="0">
                <a:sym typeface="Symbol"/>
              </a:rPr>
              <a:t>321</a:t>
            </a:r>
            <a:r>
              <a:rPr lang="hu-HU" dirty="0" smtClean="0">
                <a:sym typeface="Symbol"/>
              </a:rPr>
              <a:t> V </a:t>
            </a:r>
            <a:r>
              <a:rPr lang="hu-HU" i="1" dirty="0" smtClean="0">
                <a:sym typeface="Symbol"/>
              </a:rPr>
              <a:t>p</a:t>
            </a:r>
            <a:r>
              <a:rPr lang="hu-HU" baseline="-25000" dirty="0" smtClean="0">
                <a:sym typeface="Symbol"/>
              </a:rPr>
              <a:t>322</a:t>
            </a:r>
            <a:r>
              <a:rPr lang="hu-HU" sz="2400" dirty="0" smtClean="0">
                <a:sym typeface="Symbol"/>
              </a:rPr>
              <a:t>)</a:t>
            </a:r>
            <a:r>
              <a:rPr lang="hu-HU" dirty="0" smtClean="0">
                <a:sym typeface="Symbol"/>
              </a:rPr>
              <a:t>)</a:t>
            </a:r>
            <a:r>
              <a:rPr lang="hu-HU" sz="4000" dirty="0" smtClean="0">
                <a:sym typeface="Symbol"/>
              </a:rPr>
              <a:t>)</a:t>
            </a:r>
            <a:r>
              <a:rPr lang="hu-HU" dirty="0" smtClean="0"/>
              <a:t> </a:t>
            </a:r>
            <a:r>
              <a:rPr lang="hu-HU" dirty="0" smtClean="0">
                <a:sym typeface="Symbol"/>
              </a:rPr>
              <a:t> q</a:t>
            </a:r>
            <a:endParaRPr lang="hu-HU" dirty="0" smtClean="0"/>
          </a:p>
          <a:p>
            <a:pPr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221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21216"/>
            <a:ext cx="8229600" cy="57148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Logika a jogban: következtetés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87504"/>
            <a:ext cx="8229600" cy="5881856"/>
          </a:xfrm>
        </p:spPr>
        <p:txBody>
          <a:bodyPr>
            <a:noAutofit/>
          </a:bodyPr>
          <a:lstStyle/>
          <a:p>
            <a:r>
              <a:rPr lang="hu-HU" sz="2800" b="1" dirty="0" smtClean="0"/>
              <a:t>A jogi szillogizmus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felső tétele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egy norma-formula, </a:t>
            </a:r>
            <a:r>
              <a:rPr lang="hu-HU" sz="2800" b="1" dirty="0" smtClean="0">
                <a:solidFill>
                  <a:srgbClr val="00B050"/>
                </a:solidFill>
              </a:rPr>
              <a:t>alsó tétele </a:t>
            </a:r>
            <a:r>
              <a:rPr lang="hu-HU" sz="2800" dirty="0" smtClean="0">
                <a:solidFill>
                  <a:srgbClr val="00B050"/>
                </a:solidFill>
              </a:rPr>
              <a:t>egy tényállást leíró állítás, </a:t>
            </a:r>
            <a:r>
              <a:rPr lang="hu-HU" sz="2800" dirty="0" smtClean="0"/>
              <a:t>a </a:t>
            </a:r>
            <a:r>
              <a:rPr lang="hu-HU" sz="2800" b="1" dirty="0" smtClean="0">
                <a:solidFill>
                  <a:srgbClr val="FF0000"/>
                </a:solidFill>
              </a:rPr>
              <a:t>konklúzió</a:t>
            </a:r>
            <a:r>
              <a:rPr lang="hu-HU" sz="2800" dirty="0" smtClean="0">
                <a:solidFill>
                  <a:prstClr val="black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</a:rPr>
              <a:t>pedig az ítélet.</a:t>
            </a:r>
            <a:br>
              <a:rPr lang="hu-HU" sz="2800" dirty="0" smtClean="0">
                <a:solidFill>
                  <a:srgbClr val="FF0000"/>
                </a:solidFill>
              </a:rPr>
            </a:br>
            <a:r>
              <a:rPr lang="hu-HU" sz="2800" dirty="0" smtClean="0"/>
              <a:t>{„</a:t>
            </a:r>
            <a:r>
              <a:rPr lang="hu-HU" sz="2800" i="1" dirty="0" smtClean="0">
                <a:solidFill>
                  <a:schemeClr val="tx2">
                    <a:lumMod val="50000"/>
                  </a:schemeClr>
                </a:solidFill>
              </a:rPr>
              <a:t>Aki mást megöld, bűntettet követ el, és így és így büntetendő</a:t>
            </a:r>
            <a:r>
              <a:rPr lang="hu-HU" sz="2800" i="1" dirty="0" smtClean="0"/>
              <a:t>.</a:t>
            </a:r>
            <a:r>
              <a:rPr lang="hu-HU" sz="2800" dirty="0" smtClean="0"/>
              <a:t>” (Btk., 166. § (1) bekezdés), </a:t>
            </a:r>
            <a:r>
              <a:rPr lang="hu-HU" sz="2800" dirty="0" smtClean="0">
                <a:solidFill>
                  <a:prstClr val="black"/>
                </a:solidFill>
              </a:rPr>
              <a:t>„</a:t>
            </a:r>
            <a:r>
              <a:rPr lang="hu-HU" sz="2800" i="1" dirty="0" smtClean="0">
                <a:solidFill>
                  <a:srgbClr val="00B050"/>
                </a:solidFill>
              </a:rPr>
              <a:t>KJ megölte apósát, </a:t>
            </a:r>
            <a:r>
              <a:rPr lang="hu-HU" sz="2800" i="1" dirty="0" err="1" smtClean="0">
                <a:solidFill>
                  <a:srgbClr val="00B050"/>
                </a:solidFill>
              </a:rPr>
              <a:t>PT-t</a:t>
            </a:r>
            <a:r>
              <a:rPr lang="hu-HU" sz="2800" i="1" dirty="0" smtClean="0"/>
              <a:t>.</a:t>
            </a:r>
            <a:r>
              <a:rPr lang="hu-HU" sz="2800" dirty="0" smtClean="0"/>
              <a:t>”} </a:t>
            </a:r>
            <a:r>
              <a:rPr lang="hu-HU" sz="2800" dirty="0" smtClean="0">
                <a:sym typeface="Symbol"/>
              </a:rPr>
              <a:t> „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KJ így és így büntetendő.</a:t>
            </a:r>
            <a:r>
              <a:rPr lang="hu-HU" sz="2800" dirty="0" smtClean="0">
                <a:sym typeface="Symbol"/>
              </a:rPr>
              <a:t>”</a:t>
            </a:r>
          </a:p>
          <a:p>
            <a:r>
              <a:rPr lang="hu-HU" sz="2800" dirty="0" smtClean="0">
                <a:sym typeface="Symbol"/>
              </a:rPr>
              <a:t>Ez a </a:t>
            </a:r>
            <a:r>
              <a:rPr lang="hu-HU" sz="2800" b="1" dirty="0" err="1" smtClean="0">
                <a:sym typeface="Symbol"/>
              </a:rPr>
              <a:t>szubszumpciós</a:t>
            </a:r>
            <a:r>
              <a:rPr lang="hu-HU" sz="2800" b="1" dirty="0" smtClean="0">
                <a:sym typeface="Symbol"/>
              </a:rPr>
              <a:t> szillogizmus</a:t>
            </a:r>
            <a:r>
              <a:rPr lang="hu-HU" sz="2800" dirty="0" smtClean="0">
                <a:sym typeface="Symbol"/>
              </a:rPr>
              <a:t>:</a:t>
            </a:r>
            <a:r>
              <a:rPr lang="hu-HU" sz="2800" dirty="0" smtClean="0">
                <a:solidFill>
                  <a:prstClr val="black"/>
                </a:solidFill>
                <a:sym typeface="Symbol"/>
              </a:rPr>
              <a:t/>
            </a:r>
            <a:br>
              <a:rPr lang="hu-HU" sz="2800" dirty="0" smtClean="0">
                <a:solidFill>
                  <a:prstClr val="black"/>
                </a:solidFill>
                <a:sym typeface="Symbol"/>
              </a:rPr>
            </a:br>
            <a:r>
              <a:rPr lang="hu-HU" sz="2800" dirty="0" smtClean="0">
                <a:sym typeface="Symbol"/>
              </a:rPr>
              <a:t>(</a:t>
            </a:r>
            <a:r>
              <a:rPr lang="hu-HU" sz="2800" i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T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 tény</a:t>
            </a:r>
            <a:r>
              <a:rPr lang="hu-HU" sz="2800" dirty="0" smtClean="0">
                <a:sym typeface="Symbol"/>
              </a:rPr>
              <a:t>) </a:t>
            </a:r>
            <a:r>
              <a:rPr lang="hu-HU" sz="2800" b="1" dirty="0" smtClean="0">
                <a:sym typeface="Symbol"/>
              </a:rPr>
              <a:t></a:t>
            </a:r>
            <a:r>
              <a:rPr lang="hu-HU" sz="2800" dirty="0" smtClean="0">
                <a:sym typeface="Symbol"/>
              </a:rPr>
              <a:t> (</a:t>
            </a:r>
            <a:r>
              <a:rPr lang="hu-HU" sz="2800" i="1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J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 jogkövetkezmény</a:t>
            </a:r>
            <a:r>
              <a:rPr lang="hu-HU" sz="2800" dirty="0" smtClean="0">
                <a:sym typeface="Symbol"/>
              </a:rPr>
              <a:t>)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Symbol"/>
              </a:rPr>
              <a:t> </a:t>
            </a:r>
            <a:r>
              <a:rPr lang="hu-HU" sz="2800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/>
            </a:r>
            <a:br>
              <a:rPr lang="hu-HU" sz="2800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</a:br>
            <a:r>
              <a:rPr lang="hu-HU" sz="2800" dirty="0" smtClean="0">
                <a:sym typeface="Symbol"/>
              </a:rPr>
              <a:t>(</a:t>
            </a:r>
            <a:r>
              <a:rPr lang="hu-HU" sz="2800" i="1" dirty="0" smtClean="0">
                <a:solidFill>
                  <a:srgbClr val="00B050"/>
                </a:solidFill>
                <a:sym typeface="Symbol"/>
              </a:rPr>
              <a:t>T</a:t>
            </a:r>
            <a:r>
              <a:rPr lang="hu-HU" sz="2800" dirty="0" smtClean="0">
                <a:solidFill>
                  <a:srgbClr val="00B050"/>
                </a:solidFill>
                <a:sym typeface="Symbol"/>
              </a:rPr>
              <a:t> tény</a:t>
            </a:r>
            <a:r>
              <a:rPr lang="hu-HU" sz="2800" dirty="0" smtClean="0">
                <a:sym typeface="Symbol"/>
              </a:rPr>
              <a:t>)</a:t>
            </a:r>
            <a:r>
              <a:rPr lang="hu-HU" sz="2800" dirty="0" smtClean="0">
                <a:solidFill>
                  <a:srgbClr val="00B050"/>
                </a:solidFill>
                <a:sym typeface="Symbol"/>
              </a:rPr>
              <a:t> </a:t>
            </a:r>
            <a:r>
              <a:rPr lang="hu-HU" sz="2800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/>
            </a:r>
            <a:br>
              <a:rPr lang="hu-HU" sz="2800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</a:br>
            <a:r>
              <a:rPr lang="hu-HU" sz="2800" dirty="0" smtClean="0">
                <a:sym typeface="Symbol"/>
              </a:rPr>
              <a:t> 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J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 jogkövetkezmény(</a:t>
            </a:r>
            <a:r>
              <a:rPr lang="hu-HU" sz="2800" dirty="0" err="1" smtClean="0">
                <a:solidFill>
                  <a:srgbClr val="FF0000"/>
                </a:solidFill>
                <a:sym typeface="Symbol"/>
              </a:rPr>
              <a:t>nek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 kell bekövetkeznie)</a:t>
            </a:r>
          </a:p>
          <a:p>
            <a:r>
              <a:rPr lang="hu-HU" sz="2800" dirty="0" smtClean="0">
                <a:sym typeface="Symbol"/>
              </a:rPr>
              <a:t>A sémát </a:t>
            </a:r>
            <a:r>
              <a:rPr lang="hu-HU" sz="2800" b="1" dirty="0" smtClean="0">
                <a:sym typeface="Symbol"/>
              </a:rPr>
              <a:t>döntési szillogizmus</a:t>
            </a:r>
            <a:r>
              <a:rPr lang="hu-HU" sz="2800" dirty="0" smtClean="0">
                <a:sym typeface="Symbol"/>
              </a:rPr>
              <a:t>nak nevezett következtetések övezik (pl. melyik tanú vagy szakértő vallomásának adjunk helyt?)</a:t>
            </a:r>
            <a:br>
              <a:rPr lang="hu-HU" sz="2800" dirty="0" smtClean="0">
                <a:sym typeface="Symbol"/>
              </a:rPr>
            </a:br>
            <a:endParaRPr lang="hu-HU" sz="2800" dirty="0" smtClean="0">
              <a:sym typeface="Symbol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222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Retorika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223</a:t>
            </a:fld>
            <a:endParaRPr lang="hu-HU"/>
          </a:p>
        </p:txBody>
      </p:sp>
      <p:pic>
        <p:nvPicPr>
          <p:cNvPr id="7" name="Tartalom helye 6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340768"/>
            <a:ext cx="6430094" cy="4797840"/>
          </a:xfrm>
          <a:prstGeom prst="rect">
            <a:avLst/>
          </a:prstGeom>
        </p:spPr>
      </p:pic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40090"/>
            <a:ext cx="8229600" cy="71264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Demonstráció – argumentáció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44694"/>
            <a:ext cx="8229600" cy="5380650"/>
          </a:xfrm>
        </p:spPr>
        <p:txBody>
          <a:bodyPr>
            <a:normAutofit/>
          </a:bodyPr>
          <a:lstStyle/>
          <a:p>
            <a:r>
              <a:rPr lang="hu-HU" sz="2800" b="1" dirty="0" smtClean="0"/>
              <a:t>A </a:t>
            </a:r>
            <a:r>
              <a:rPr lang="hu-HU" sz="2800" dirty="0" smtClean="0"/>
              <a:t>meggyőző beszéd tudománya, művészete, mestersége.</a:t>
            </a:r>
          </a:p>
          <a:p>
            <a:r>
              <a:rPr lang="hu-HU" sz="2800" b="1" dirty="0" smtClean="0"/>
              <a:t>Demonstráció :</a:t>
            </a:r>
            <a:r>
              <a:rPr lang="hu-HU" sz="2800" dirty="0" smtClean="0"/>
              <a:t> </a:t>
            </a:r>
            <a:r>
              <a:rPr lang="hu-HU" sz="2800" b="1" dirty="0" smtClean="0">
                <a:solidFill>
                  <a:srgbClr val="00B050"/>
                </a:solidFill>
              </a:rPr>
              <a:t>igaz premisszák </a:t>
            </a:r>
            <a:r>
              <a:rPr lang="hu-HU" sz="2800" dirty="0" smtClean="0">
                <a:sym typeface="Wingdings" pitchFamily="2" charset="2"/>
              </a:rPr>
              <a:t> </a:t>
            </a:r>
            <a:r>
              <a:rPr lang="hu-HU" sz="2800" b="1" dirty="0" smtClean="0">
                <a:solidFill>
                  <a:schemeClr val="accent2"/>
                </a:solidFill>
                <a:sym typeface="Wingdings" pitchFamily="2" charset="2"/>
              </a:rPr>
              <a:t>levezetési szabályok betartása</a:t>
            </a:r>
            <a:r>
              <a:rPr lang="hu-HU" sz="2800" dirty="0" smtClean="0">
                <a:solidFill>
                  <a:schemeClr val="accent6">
                    <a:lumMod val="50000"/>
                  </a:schemeClr>
                </a:solidFill>
                <a:sym typeface="Wingdings" pitchFamily="2" charset="2"/>
              </a:rPr>
              <a:t> </a:t>
            </a:r>
            <a:r>
              <a:rPr lang="hu-HU" sz="2800" dirty="0" smtClean="0">
                <a:sym typeface="Wingdings" pitchFamily="2" charset="2"/>
              </a:rPr>
              <a:t>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igaz konklúzió</a:t>
            </a:r>
          </a:p>
          <a:p>
            <a:r>
              <a:rPr lang="hu-HU" sz="2800" dirty="0" smtClean="0">
                <a:solidFill>
                  <a:schemeClr val="tx2"/>
                </a:solidFill>
              </a:rPr>
              <a:t>A</a:t>
            </a:r>
            <a:r>
              <a:rPr lang="hu-HU" sz="2800" b="1" dirty="0" smtClean="0"/>
              <a:t>rgumentáció :</a:t>
            </a:r>
            <a:endParaRPr lang="hu-HU" sz="2800" dirty="0" smtClean="0"/>
          </a:p>
          <a:p>
            <a:pPr lvl="1">
              <a:buFont typeface="Courier New" pitchFamily="49" charset="0"/>
              <a:buChar char="o"/>
            </a:pPr>
            <a:r>
              <a:rPr lang="hu-HU" sz="2800" b="1" dirty="0" smtClean="0">
                <a:solidFill>
                  <a:srgbClr val="00B050"/>
                </a:solidFill>
              </a:rPr>
              <a:t>premisszák: a szükségszerűség, a bizonyosság hiányzik</a:t>
            </a:r>
          </a:p>
          <a:p>
            <a:pPr lvl="1">
              <a:buFont typeface="Courier New" pitchFamily="49" charset="0"/>
              <a:buChar char="o"/>
            </a:pPr>
            <a:r>
              <a:rPr lang="hu-HU" sz="2800" b="1" dirty="0" smtClean="0">
                <a:solidFill>
                  <a:schemeClr val="accent2"/>
                </a:solidFill>
              </a:rPr>
              <a:t>az érvelésnek vannak szabályai és technikái (= gyakorlati fogások készlete)</a:t>
            </a:r>
          </a:p>
          <a:p>
            <a:pPr lvl="1">
              <a:buFont typeface="Courier New" pitchFamily="49" charset="0"/>
              <a:buChar char="o"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nem bizonyossági, mégis elfogadható következtetés: „meggyőzöttség”</a:t>
            </a:r>
          </a:p>
          <a:p>
            <a:pPr lvl="1">
              <a:buFont typeface="Courier New" pitchFamily="49" charset="0"/>
              <a:buChar char="o"/>
            </a:pPr>
            <a:endParaRPr lang="hu-HU" sz="2400" dirty="0" smtClean="0">
              <a:sym typeface="Wingdings" pitchFamily="2" charset="2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224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40090"/>
            <a:ext cx="5842992" cy="928670"/>
          </a:xfrm>
        </p:spPr>
        <p:txBody>
          <a:bodyPr/>
          <a:lstStyle/>
          <a:p>
            <a:pPr algn="ctr"/>
            <a:r>
              <a:rPr lang="hu-HU" dirty="0" smtClean="0"/>
              <a:t>A retorikai tér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288710"/>
            <a:ext cx="6120680" cy="502061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hu-HU" sz="2800" dirty="0" smtClean="0">
                <a:sym typeface="Wingdings" pitchFamily="2" charset="2"/>
              </a:rPr>
              <a:t>klasszikus logika </a:t>
            </a:r>
            <a:r>
              <a:rPr lang="hu-HU" sz="2800" b="1" dirty="0" smtClean="0">
                <a:sym typeface="Wingdings" pitchFamily="2" charset="2"/>
              </a:rPr>
              <a:t>↔</a:t>
            </a:r>
            <a:r>
              <a:rPr lang="hu-HU" sz="2800" dirty="0" smtClean="0">
                <a:sym typeface="Wingdings" pitchFamily="2" charset="2"/>
              </a:rPr>
              <a:t> retorika</a:t>
            </a:r>
          </a:p>
          <a:p>
            <a:pPr>
              <a:buFont typeface="Wingdings" pitchFamily="2" charset="2"/>
              <a:buChar char="§"/>
            </a:pPr>
            <a:r>
              <a:rPr lang="hu-HU" sz="2800" dirty="0" smtClean="0">
                <a:sym typeface="Wingdings" pitchFamily="2" charset="2"/>
              </a:rPr>
              <a:t>deviáns logika, jogi logika </a:t>
            </a:r>
            <a:r>
              <a:rPr lang="hu-HU" sz="2800" dirty="0" smtClean="0">
                <a:sym typeface="Symbol"/>
              </a:rPr>
              <a:t> retorika</a:t>
            </a:r>
          </a:p>
          <a:p>
            <a:pPr>
              <a:buFont typeface="Wingdings" pitchFamily="2" charset="2"/>
              <a:buChar char="§"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retorikai tér határai :</a:t>
            </a:r>
          </a:p>
          <a:p>
            <a:pPr marL="857250" lvl="1" indent="-457200">
              <a:buFont typeface="+mj-lt"/>
              <a:buAutoNum type="arabicPeriod"/>
            </a:pPr>
            <a:r>
              <a:rPr lang="hu-HU" sz="2800" dirty="0" smtClean="0"/>
              <a:t>ahol a kinyilvánított tétel 	</a:t>
            </a:r>
            <a:r>
              <a:rPr lang="hu-HU" sz="2800" b="1" dirty="0" smtClean="0"/>
              <a:t>magától értetődő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>
                <a:sym typeface="Wingdings" pitchFamily="2" charset="2"/>
              </a:rPr>
              <a:t> </a:t>
            </a:r>
            <a:r>
              <a:rPr lang="hu-HU" sz="2800" b="1" dirty="0" smtClean="0">
                <a:solidFill>
                  <a:srgbClr val="FF0000"/>
                </a:solidFill>
              </a:rPr>
              <a:t>nincs szükség </a:t>
            </a:r>
            <a:r>
              <a:rPr lang="hu-HU" sz="2800" dirty="0" smtClean="0"/>
              <a:t>argumentációra</a:t>
            </a:r>
          </a:p>
          <a:p>
            <a:pPr marL="857250" lvl="1" indent="-457200">
              <a:buFont typeface="+mj-lt"/>
              <a:buAutoNum type="arabicPeriod"/>
            </a:pPr>
            <a:r>
              <a:rPr lang="hu-HU" sz="2800" dirty="0" smtClean="0"/>
              <a:t>ha a tétel </a:t>
            </a:r>
            <a:r>
              <a:rPr lang="hu-HU" sz="2800" b="1" dirty="0" smtClean="0"/>
              <a:t>önkényes</a:t>
            </a:r>
            <a:r>
              <a:rPr lang="hu-HU" sz="2800" dirty="0" smtClean="0"/>
              <a:t>nek látszik, és </a:t>
            </a:r>
            <a:r>
              <a:rPr lang="hu-HU" sz="2800" b="1" dirty="0" smtClean="0">
                <a:solidFill>
                  <a:srgbClr val="FF0000"/>
                </a:solidFill>
              </a:rPr>
              <a:t>nincs indok </a:t>
            </a:r>
            <a:r>
              <a:rPr lang="hu-HU" sz="2800" dirty="0" smtClean="0"/>
              <a:t>az elfogadására</a:t>
            </a:r>
            <a:br>
              <a:rPr lang="hu-HU" sz="2800" dirty="0" smtClean="0"/>
            </a:br>
            <a:r>
              <a:rPr lang="hu-HU" sz="2800" dirty="0" smtClean="0">
                <a:sym typeface="Wingdings" pitchFamily="2" charset="2"/>
              </a:rPr>
              <a:t> </a:t>
            </a:r>
            <a:r>
              <a:rPr lang="hu-HU" sz="2800" dirty="0" smtClean="0"/>
              <a:t>a kényszerítő hatalomnak való alárendelődés </a:t>
            </a:r>
            <a:r>
              <a:rPr lang="hu-HU" sz="2800" dirty="0" smtClean="0">
                <a:sym typeface="Wingdings"/>
              </a:rPr>
              <a:t> </a:t>
            </a:r>
            <a:r>
              <a:rPr lang="hu-HU" sz="2800" dirty="0" smtClean="0"/>
              <a:t>nyers erőszak</a:t>
            </a:r>
            <a:endParaRPr lang="hu-HU" sz="2800" dirty="0" smtClean="0">
              <a:sym typeface="Wingdings" pitchFamily="2" charset="2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225</a:t>
            </a:fld>
            <a:endParaRPr lang="hu-H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214290"/>
            <a:ext cx="2500330" cy="2979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3286124"/>
            <a:ext cx="2500330" cy="327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60040"/>
            <a:ext cx="8229600" cy="836712"/>
          </a:xfrm>
        </p:spPr>
        <p:txBody>
          <a:bodyPr/>
          <a:lstStyle/>
          <a:p>
            <a:pPr algn="ctr"/>
            <a:r>
              <a:rPr lang="hu-HU" dirty="0" smtClean="0"/>
              <a:t>A retorika születése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87570"/>
            <a:ext cx="8229600" cy="5021750"/>
          </a:xfrm>
        </p:spPr>
        <p:txBody>
          <a:bodyPr>
            <a:normAutofit/>
          </a:bodyPr>
          <a:lstStyle/>
          <a:p>
            <a:pPr marL="525780" indent="-457200">
              <a:buFont typeface="+mj-lt"/>
              <a:buAutoNum type="arabicPeriod"/>
            </a:pPr>
            <a:r>
              <a:rPr lang="hu-HU" sz="2800" b="1" dirty="0" smtClean="0"/>
              <a:t>„</a:t>
            </a:r>
            <a:r>
              <a:rPr lang="hu-HU" sz="2800" b="1" dirty="0" smtClean="0">
                <a:solidFill>
                  <a:schemeClr val="accent6"/>
                </a:solidFill>
              </a:rPr>
              <a:t>Természetes retorika</a:t>
            </a:r>
            <a:r>
              <a:rPr lang="hu-HU" sz="2800" b="1" dirty="0" smtClean="0"/>
              <a:t>”</a:t>
            </a:r>
            <a:endParaRPr lang="hu-HU" sz="2800" dirty="0" smtClean="0"/>
          </a:p>
          <a:p>
            <a:pPr marL="525780" indent="-457200">
              <a:buFont typeface="+mj-lt"/>
              <a:buAutoNum type="arabicPeriod"/>
            </a:pPr>
            <a:r>
              <a:rPr lang="hu-HU" sz="2800" b="1" dirty="0" smtClean="0"/>
              <a:t>A </a:t>
            </a:r>
            <a:r>
              <a:rPr lang="hu-HU" sz="2800" b="1" dirty="0" smtClean="0">
                <a:solidFill>
                  <a:schemeClr val="accent6"/>
                </a:solidFill>
              </a:rPr>
              <a:t>retorika fogalmasítása</a:t>
            </a:r>
            <a:r>
              <a:rPr lang="hu-HU" sz="2800" dirty="0" smtClean="0"/>
              <a:t>: a retorika reflexió tárgya</a:t>
            </a:r>
          </a:p>
          <a:p>
            <a:pPr lvl="1">
              <a:buFont typeface="Wingdings" pitchFamily="2" charset="2"/>
              <a:buChar char="§"/>
            </a:pPr>
            <a:r>
              <a:rPr lang="hu-HU" sz="2800" dirty="0" smtClean="0"/>
              <a:t>a természetes retorika </a:t>
            </a:r>
            <a:r>
              <a:rPr lang="hu-HU" sz="2800" b="1" dirty="0" smtClean="0"/>
              <a:t>szerves fejlődésén</a:t>
            </a:r>
            <a:r>
              <a:rPr lang="hu-HU" sz="2800" dirty="0" smtClean="0"/>
              <a:t>ek eredményeként</a:t>
            </a:r>
          </a:p>
          <a:p>
            <a:pPr lvl="2">
              <a:buFont typeface="Wingdings" pitchFamily="2" charset="2"/>
              <a:buChar char="Ø"/>
            </a:pPr>
            <a:r>
              <a:rPr lang="hu-HU" sz="2800" dirty="0" smtClean="0">
                <a:sym typeface="Wingdings" pitchFamily="2" charset="2"/>
              </a:rPr>
              <a:t> ókori Görögország : „vándortanító” szofisták</a:t>
            </a:r>
          </a:p>
          <a:p>
            <a:pPr lvl="1">
              <a:buFont typeface="Wingdings" pitchFamily="2" charset="2"/>
              <a:buChar char="§"/>
            </a:pPr>
            <a:r>
              <a:rPr lang="hu-HU" dirty="0" smtClean="0"/>
              <a:t>külső</a:t>
            </a:r>
            <a:r>
              <a:rPr lang="hu-HU" b="1" dirty="0" smtClean="0"/>
              <a:t>változások</a:t>
            </a:r>
            <a:r>
              <a:rPr lang="hu-HU" dirty="0" smtClean="0"/>
              <a:t> nyomán, általánosan elfogadott elvekből levont szabályok</a:t>
            </a:r>
          </a:p>
          <a:p>
            <a:pPr marL="1010412" lvl="4" indent="-457200">
              <a:spcBef>
                <a:spcPts val="700"/>
              </a:spcBef>
              <a:buClr>
                <a:schemeClr val="accent2"/>
              </a:buClr>
              <a:buSzPct val="95000"/>
              <a:buFont typeface="Wingdings" pitchFamily="2" charset="2"/>
              <a:buChar char="Ø"/>
            </a:pPr>
            <a:r>
              <a:rPr lang="hu-HU" sz="2800" dirty="0" smtClean="0">
                <a:sym typeface="Wingdings" pitchFamily="2" charset="2"/>
              </a:rPr>
              <a:t>ókori Görögország : „demokratizálás”</a:t>
            </a:r>
          </a:p>
          <a:p>
            <a:pPr marL="525780" indent="-457200">
              <a:buFont typeface="+mj-lt"/>
              <a:buAutoNum type="arabicPeriod"/>
            </a:pPr>
            <a:r>
              <a:rPr lang="hu-HU" sz="2800" b="1" dirty="0" smtClean="0">
                <a:solidFill>
                  <a:schemeClr val="accent6"/>
                </a:solidFill>
                <a:sym typeface="Wingdings" pitchFamily="2" charset="2"/>
              </a:rPr>
              <a:t>filozófiai retorika </a:t>
            </a:r>
            <a:r>
              <a:rPr lang="hu-HU" sz="2800" b="1" dirty="0" smtClean="0">
                <a:sym typeface="Wingdings" pitchFamily="2" charset="2"/>
              </a:rPr>
              <a:t>: </a:t>
            </a:r>
            <a:r>
              <a:rPr lang="hu-HU" sz="2800" b="1" dirty="0" smtClean="0"/>
              <a:t>Platón és Arisztotelész </a:t>
            </a:r>
          </a:p>
          <a:p>
            <a:pPr marL="925830" lvl="1" indent="-457200">
              <a:buFont typeface="Wingdings" pitchFamily="2" charset="2"/>
              <a:buChar char="Ø"/>
            </a:pPr>
            <a:r>
              <a:rPr lang="hu-HU" sz="2400" b="1" dirty="0" err="1" smtClean="0">
                <a:sym typeface="Wingdings" pitchFamily="2" charset="2"/>
              </a:rPr>
              <a:t>tekhné</a:t>
            </a:r>
            <a:r>
              <a:rPr lang="hu-HU" sz="2400" b="1" dirty="0" smtClean="0">
                <a:sym typeface="Wingdings" pitchFamily="2" charset="2"/>
              </a:rPr>
              <a:t> </a:t>
            </a:r>
            <a:r>
              <a:rPr lang="hu-HU" sz="2400" b="1" dirty="0" err="1" smtClean="0">
                <a:sym typeface="Wingdings" pitchFamily="2" charset="2"/>
              </a:rPr>
              <a:t>rétoriké</a:t>
            </a:r>
            <a:endParaRPr lang="hu-HU" sz="2400" b="1" dirty="0" smtClean="0">
              <a:sym typeface="Wingdings" pitchFamily="2" charset="2"/>
            </a:endParaRPr>
          </a:p>
          <a:p>
            <a:pPr marL="925830" lvl="1" indent="-457200">
              <a:buFont typeface="+mj-lt"/>
              <a:buAutoNum type="arabicPeriod"/>
            </a:pPr>
            <a:endParaRPr lang="hu-HU" sz="2400" b="1" dirty="0" smtClean="0">
              <a:sym typeface="Wingdings" pitchFamily="2" charset="2"/>
            </a:endParaRPr>
          </a:p>
          <a:p>
            <a:pPr marL="525780" indent="-457200">
              <a:buFont typeface="+mj-lt"/>
              <a:buAutoNum type="arabicPeriod"/>
            </a:pPr>
            <a:endParaRPr lang="hu-HU" sz="28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226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339520"/>
            <a:ext cx="8820472" cy="857232"/>
          </a:xfrm>
        </p:spPr>
        <p:txBody>
          <a:bodyPr/>
          <a:lstStyle/>
          <a:p>
            <a:pPr algn="ctr"/>
            <a:r>
              <a:rPr lang="hu-HU" dirty="0" smtClean="0"/>
              <a:t>A retorika alkalmazási területei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1400" y="1268760"/>
            <a:ext cx="8401080" cy="5112568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hu-HU" sz="4300" b="1" dirty="0" smtClean="0">
                <a:solidFill>
                  <a:schemeClr val="accent2"/>
                </a:solidFill>
              </a:rPr>
              <a:t>Bírósági retorika </a:t>
            </a:r>
            <a:r>
              <a:rPr lang="hu-HU" sz="4300" dirty="0" smtClean="0"/>
              <a:t>(perbeszéd)</a:t>
            </a:r>
          </a:p>
          <a:p>
            <a:pPr marL="857250" lvl="1" indent="-457200">
              <a:spcBef>
                <a:spcPts val="0"/>
              </a:spcBef>
              <a:buFont typeface="Wingdings" pitchFamily="2" charset="2"/>
              <a:buChar char="§"/>
            </a:pPr>
            <a:r>
              <a:rPr lang="hu-HU" sz="4300" b="1" dirty="0" smtClean="0">
                <a:solidFill>
                  <a:srgbClr val="00B050"/>
                </a:solidFill>
              </a:rPr>
              <a:t>idődimenziója</a:t>
            </a:r>
            <a:r>
              <a:rPr lang="hu-HU" sz="4300" dirty="0" smtClean="0"/>
              <a:t> a múlt</a:t>
            </a:r>
          </a:p>
          <a:p>
            <a:pPr marL="857250" lvl="1" indent="-457200">
              <a:spcBef>
                <a:spcPts val="0"/>
              </a:spcBef>
              <a:buFont typeface="Wingdings" pitchFamily="2" charset="2"/>
              <a:buChar char="§"/>
            </a:pPr>
            <a:r>
              <a:rPr lang="hu-HU" sz="4300" b="1" dirty="0" smtClean="0">
                <a:solidFill>
                  <a:srgbClr val="7030A0"/>
                </a:solidFill>
              </a:rPr>
              <a:t>célja</a:t>
            </a:r>
            <a:r>
              <a:rPr lang="hu-HU" sz="4300" dirty="0" smtClean="0"/>
              <a:t> az igazságosság / igazságtalanság elválasztása</a:t>
            </a:r>
          </a:p>
          <a:p>
            <a:pPr marL="857250" lvl="1" indent="-457200">
              <a:spcBef>
                <a:spcPts val="0"/>
              </a:spcBef>
              <a:buFont typeface="Wingdings" pitchFamily="2" charset="2"/>
              <a:buChar char="§"/>
            </a:pPr>
            <a:r>
              <a:rPr lang="hu-HU" sz="4300" b="1" dirty="0" smtClean="0">
                <a:solidFill>
                  <a:schemeClr val="tx2">
                    <a:lumMod val="50000"/>
                  </a:schemeClr>
                </a:solidFill>
              </a:rPr>
              <a:t>eszköze</a:t>
            </a:r>
            <a:r>
              <a:rPr lang="hu-HU" sz="4300" dirty="0" smtClean="0"/>
              <a:t> a vád (állítás) és a védekezés</a:t>
            </a:r>
          </a:p>
          <a:p>
            <a:pPr marL="857250" lvl="1" indent="-457200">
              <a:lnSpc>
                <a:spcPct val="70000"/>
              </a:lnSpc>
              <a:spcBef>
                <a:spcPts val="0"/>
              </a:spcBef>
              <a:buNone/>
            </a:pPr>
            <a:endParaRPr lang="hu-HU" sz="4300" dirty="0" smtClean="0"/>
          </a:p>
          <a:p>
            <a:pPr marL="514350" indent="-514350">
              <a:buFont typeface="+mj-lt"/>
              <a:buAutoNum type="arabicPeriod"/>
            </a:pPr>
            <a:r>
              <a:rPr lang="hu-HU" sz="4300" b="1" dirty="0" smtClean="0">
                <a:solidFill>
                  <a:schemeClr val="accent2"/>
                </a:solidFill>
              </a:rPr>
              <a:t>Alkalmi beszéd</a:t>
            </a:r>
            <a:r>
              <a:rPr lang="hu-HU" sz="4300" dirty="0" smtClean="0">
                <a:solidFill>
                  <a:schemeClr val="accent2"/>
                </a:solidFill>
              </a:rPr>
              <a:t> </a:t>
            </a:r>
            <a:r>
              <a:rPr lang="hu-HU" sz="4300" dirty="0" smtClean="0"/>
              <a:t>(ünnepek, egyedi alkalmak beszédei)</a:t>
            </a:r>
            <a:endParaRPr lang="hu-HU" sz="4300" b="1" dirty="0" smtClean="0"/>
          </a:p>
          <a:p>
            <a:pPr marL="914400" lvl="1" indent="-514350">
              <a:spcBef>
                <a:spcPts val="0"/>
              </a:spcBef>
              <a:buFont typeface="Wingdings" pitchFamily="2" charset="2"/>
              <a:buChar char="§"/>
            </a:pPr>
            <a:r>
              <a:rPr lang="hu-HU" sz="4300" b="1" dirty="0" smtClean="0">
                <a:solidFill>
                  <a:srgbClr val="00B050"/>
                </a:solidFill>
              </a:rPr>
              <a:t>idődimenziója</a:t>
            </a:r>
            <a:r>
              <a:rPr lang="hu-HU" sz="4300" dirty="0" smtClean="0"/>
              <a:t> a jelen</a:t>
            </a:r>
          </a:p>
          <a:p>
            <a:pPr marL="914400" lvl="1" indent="-514350">
              <a:spcBef>
                <a:spcPts val="0"/>
              </a:spcBef>
              <a:buFont typeface="Wingdings" pitchFamily="2" charset="2"/>
              <a:buChar char="§"/>
            </a:pPr>
            <a:r>
              <a:rPr lang="hu-HU" sz="4300" b="1" dirty="0" smtClean="0">
                <a:solidFill>
                  <a:srgbClr val="7030A0"/>
                </a:solidFill>
              </a:rPr>
              <a:t>célja</a:t>
            </a:r>
            <a:r>
              <a:rPr lang="hu-HU" sz="4300" dirty="0" smtClean="0"/>
              <a:t> a becsület  / becstelenség példái felmutatása</a:t>
            </a:r>
          </a:p>
          <a:p>
            <a:pPr marL="914400" lvl="1" indent="-514350">
              <a:spcBef>
                <a:spcPts val="0"/>
              </a:spcBef>
              <a:buFont typeface="Wingdings" pitchFamily="2" charset="2"/>
              <a:buChar char="§"/>
            </a:pPr>
            <a:r>
              <a:rPr lang="hu-HU" sz="4300" b="1" dirty="0" smtClean="0">
                <a:solidFill>
                  <a:schemeClr val="tx2">
                    <a:lumMod val="50000"/>
                  </a:schemeClr>
                </a:solidFill>
              </a:rPr>
              <a:t>eszköze</a:t>
            </a:r>
            <a:r>
              <a:rPr lang="hu-HU" sz="4300" dirty="0" smtClean="0">
                <a:solidFill>
                  <a:schemeClr val="tx2">
                    <a:lumMod val="50000"/>
                  </a:schemeClr>
                </a:solidFill>
              </a:rPr>
              <a:t>ként</a:t>
            </a:r>
            <a:r>
              <a:rPr lang="hu-HU" sz="4300" dirty="0" smtClean="0"/>
              <a:t> magasztalja vagy kárhoztatja tárgyát</a:t>
            </a:r>
          </a:p>
          <a:p>
            <a:pPr marL="514350" lvl="1" indent="-514350">
              <a:lnSpc>
                <a:spcPct val="70000"/>
              </a:lnSpc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endParaRPr lang="hu-HU" sz="4300" dirty="0" smtClean="0"/>
          </a:p>
          <a:p>
            <a:pPr marL="514350" indent="-514350">
              <a:buFont typeface="+mj-lt"/>
              <a:buAutoNum type="arabicPeriod"/>
            </a:pPr>
            <a:r>
              <a:rPr lang="hu-HU" sz="4300" b="1" dirty="0" smtClean="0">
                <a:solidFill>
                  <a:schemeClr val="accent2"/>
                </a:solidFill>
              </a:rPr>
              <a:t>Politikai szónoklat </a:t>
            </a:r>
            <a:r>
              <a:rPr lang="hu-HU" sz="4300" dirty="0" smtClean="0"/>
              <a:t>(a tanácskozás meggyőzése)</a:t>
            </a:r>
          </a:p>
          <a:p>
            <a:pPr marL="914400" lvl="1" indent="-514350">
              <a:spcBef>
                <a:spcPts val="0"/>
              </a:spcBef>
              <a:buFont typeface="Wingdings" pitchFamily="2" charset="2"/>
              <a:buChar char="§"/>
            </a:pPr>
            <a:r>
              <a:rPr lang="hu-HU" sz="4300" b="1" dirty="0" smtClean="0">
                <a:solidFill>
                  <a:srgbClr val="00B050"/>
                </a:solidFill>
              </a:rPr>
              <a:t>idődimenziója</a:t>
            </a:r>
            <a:r>
              <a:rPr lang="hu-HU" sz="4300" dirty="0" smtClean="0"/>
              <a:t> a jövő</a:t>
            </a:r>
          </a:p>
          <a:p>
            <a:pPr marL="914400" lvl="1" indent="-514350">
              <a:spcBef>
                <a:spcPts val="0"/>
              </a:spcBef>
              <a:buFont typeface="Wingdings" pitchFamily="2" charset="2"/>
              <a:buChar char="§"/>
            </a:pPr>
            <a:r>
              <a:rPr lang="hu-HU" sz="4300" b="1" dirty="0" smtClean="0">
                <a:solidFill>
                  <a:srgbClr val="7030A0"/>
                </a:solidFill>
              </a:rPr>
              <a:t>célja</a:t>
            </a:r>
            <a:r>
              <a:rPr lang="hu-HU" sz="4300" dirty="0" smtClean="0"/>
              <a:t> a célravezető /célszerűtlen tettek elkülönítése</a:t>
            </a:r>
          </a:p>
          <a:p>
            <a:pPr marL="914400" lvl="1" indent="-514350">
              <a:spcBef>
                <a:spcPts val="0"/>
              </a:spcBef>
              <a:buFont typeface="Wingdings" pitchFamily="2" charset="2"/>
              <a:buChar char="§"/>
            </a:pPr>
            <a:r>
              <a:rPr lang="hu-HU" sz="4300" b="1" dirty="0" smtClean="0">
                <a:solidFill>
                  <a:schemeClr val="tx2">
                    <a:lumMod val="50000"/>
                  </a:schemeClr>
                </a:solidFill>
              </a:rPr>
              <a:t>eszköze</a:t>
            </a:r>
            <a:r>
              <a:rPr lang="hu-HU" sz="4300" dirty="0" smtClean="0"/>
              <a:t> a döntésre buzdítás vagy eltántorítás</a:t>
            </a:r>
          </a:p>
          <a:p>
            <a:pPr marL="914400" lvl="1" indent="-514350">
              <a:buFont typeface="Arial" pitchFamily="34" charset="0"/>
              <a:buChar char="•"/>
            </a:pPr>
            <a:endParaRPr lang="hu-HU" sz="2400" b="1" dirty="0" smtClean="0"/>
          </a:p>
          <a:p>
            <a:pPr marL="857250" lvl="1" indent="-457200">
              <a:buFont typeface="Arial" pitchFamily="34" charset="0"/>
              <a:buChar char="•"/>
            </a:pPr>
            <a:endParaRPr lang="hu-HU" sz="2400" dirty="0" smtClean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227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340090"/>
            <a:ext cx="8604448" cy="928670"/>
          </a:xfrm>
        </p:spPr>
        <p:txBody>
          <a:bodyPr/>
          <a:lstStyle/>
          <a:p>
            <a:pPr algn="ctr"/>
            <a:r>
              <a:rPr lang="hu-HU" dirty="0" smtClean="0"/>
              <a:t>Elsődleges,</a:t>
            </a:r>
            <a:r>
              <a:rPr lang="hu-HU" dirty="0" smtClean="0">
                <a:sym typeface="Wingdings" pitchFamily="2" charset="2"/>
              </a:rPr>
              <a:t> másodlagos retorika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68634"/>
            <a:ext cx="8229600" cy="5500726"/>
          </a:xfrm>
        </p:spPr>
        <p:txBody>
          <a:bodyPr>
            <a:noAutofit/>
          </a:bodyPr>
          <a:lstStyle/>
          <a:p>
            <a:pPr marL="457200" indent="-457200"/>
            <a:r>
              <a:rPr lang="hu-HU" sz="2800" b="1" dirty="0" smtClean="0">
                <a:solidFill>
                  <a:schemeClr val="accent2"/>
                </a:solidFill>
              </a:rPr>
              <a:t>Elsődleges retorika</a:t>
            </a:r>
            <a:r>
              <a:rPr lang="hu-HU" sz="2800" dirty="0" smtClean="0"/>
              <a:t>: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hu-HU" sz="2800" dirty="0" smtClean="0"/>
              <a:t>a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polgári élet</a:t>
            </a:r>
            <a:r>
              <a:rPr lang="hu-HU" sz="2800" dirty="0" smtClean="0"/>
              <a:t> nyilvános fórumain való szereplés mentén alakul ki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hu-HU" sz="2800" dirty="0" smtClean="0"/>
              <a:t>az ilyen fórumokon való </a:t>
            </a:r>
            <a:r>
              <a:rPr lang="hu-HU" sz="2800" b="1" dirty="0" smtClean="0">
                <a:solidFill>
                  <a:srgbClr val="00B050"/>
                </a:solidFill>
              </a:rPr>
              <a:t>részvételre</a:t>
            </a:r>
            <a:r>
              <a:rPr lang="hu-HU" sz="2800" dirty="0" smtClean="0"/>
              <a:t> készít fel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hu-HU" sz="2800" dirty="0" smtClean="0"/>
              <a:t>célja a </a:t>
            </a:r>
            <a:r>
              <a:rPr lang="hu-HU" sz="2800" b="1" dirty="0" smtClean="0">
                <a:solidFill>
                  <a:schemeClr val="accent3">
                    <a:lumMod val="50000"/>
                  </a:schemeClr>
                </a:solidFill>
              </a:rPr>
              <a:t>közvetlen meggyőzés</a:t>
            </a:r>
          </a:p>
          <a:p>
            <a:pPr marL="457200" lvl="1" indent="-457200">
              <a:buClr>
                <a:schemeClr val="tx1"/>
              </a:buClr>
              <a:buFont typeface="Wingdings" pitchFamily="2" charset="2"/>
              <a:buChar char="§"/>
            </a:pPr>
            <a:r>
              <a:rPr lang="hu-HU" sz="2800" b="1" dirty="0" smtClean="0">
                <a:solidFill>
                  <a:schemeClr val="accent2"/>
                </a:solidFill>
              </a:rPr>
              <a:t>Másodlagos retorika</a:t>
            </a:r>
            <a:r>
              <a:rPr lang="hu-HU" sz="2800" dirty="0" smtClean="0"/>
              <a:t>:</a:t>
            </a:r>
          </a:p>
          <a:p>
            <a:pPr marL="857250" lvl="2" indent="-457200">
              <a:buFont typeface="Wingdings" pitchFamily="2" charset="2"/>
              <a:buChar char="§"/>
            </a:pPr>
            <a:r>
              <a:rPr lang="hu-HU" sz="2800" b="1" dirty="0" smtClean="0"/>
              <a:t>polgári élet </a:t>
            </a:r>
            <a:r>
              <a:rPr lang="hu-HU" sz="2800" dirty="0" smtClean="0">
                <a:sym typeface="Wingdings" pitchFamily="2" charset="2"/>
              </a:rPr>
              <a:t></a:t>
            </a:r>
            <a:r>
              <a:rPr lang="hu-HU" sz="2800" dirty="0" smtClean="0"/>
              <a:t> a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magánszféra</a:t>
            </a:r>
            <a:r>
              <a:rPr lang="hu-HU" sz="2800" dirty="0" smtClean="0"/>
              <a:t> kontextusa</a:t>
            </a:r>
          </a:p>
          <a:p>
            <a:pPr marL="857250" lvl="2" indent="-457200">
              <a:buFont typeface="Wingdings" pitchFamily="2" charset="2"/>
              <a:buChar char="§"/>
            </a:pPr>
            <a:r>
              <a:rPr lang="hu-HU" sz="2800" dirty="0" smtClean="0"/>
              <a:t>nyilvános diskurzus </a:t>
            </a:r>
            <a:r>
              <a:rPr lang="hu-HU" sz="2800" dirty="0" smtClean="0">
                <a:sym typeface="Wingdings" pitchFamily="2" charset="2"/>
              </a:rPr>
              <a:t>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irodalom</a:t>
            </a:r>
            <a:r>
              <a:rPr lang="hu-HU" sz="2800" dirty="0" smtClean="0"/>
              <a:t> (művészetek)</a:t>
            </a:r>
          </a:p>
          <a:p>
            <a:pPr marL="857250" lvl="2" indent="-457200">
              <a:buFont typeface="Wingdings" pitchFamily="2" charset="2"/>
              <a:buChar char="§"/>
            </a:pPr>
            <a:r>
              <a:rPr lang="hu-HU" sz="2800" dirty="0" smtClean="0"/>
              <a:t>élőbeszéd </a:t>
            </a:r>
            <a:r>
              <a:rPr lang="hu-HU" sz="2800" dirty="0" smtClean="0">
                <a:sym typeface="Wingdings" pitchFamily="2" charset="2"/>
              </a:rPr>
              <a:t></a:t>
            </a:r>
            <a:r>
              <a:rPr lang="hu-HU" sz="2800" dirty="0" smtClean="0"/>
              <a:t> </a:t>
            </a:r>
            <a:r>
              <a:rPr lang="hu-HU" sz="2800" b="1" dirty="0" smtClean="0">
                <a:solidFill>
                  <a:srgbClr val="00B050"/>
                </a:solidFill>
              </a:rPr>
              <a:t>szöveg</a:t>
            </a:r>
            <a:r>
              <a:rPr lang="hu-HU" sz="2800" dirty="0" smtClean="0"/>
              <a:t> (narráció, elbeszélés)</a:t>
            </a:r>
          </a:p>
          <a:p>
            <a:pPr marL="857250" lvl="2" indent="-457200">
              <a:buFont typeface="Wingdings" pitchFamily="2" charset="2"/>
              <a:buChar char="§"/>
            </a:pPr>
            <a:r>
              <a:rPr lang="hu-HU" sz="2800" dirty="0" smtClean="0"/>
              <a:t>meggyőzés </a:t>
            </a:r>
            <a:r>
              <a:rPr lang="hu-HU" sz="2800" dirty="0" smtClean="0">
                <a:sym typeface="Wingdings" pitchFamily="2" charset="2"/>
              </a:rPr>
              <a:t> </a:t>
            </a:r>
            <a:r>
              <a:rPr lang="hu-HU" sz="2800" dirty="0" smtClean="0"/>
              <a:t>áttételes: a szerző személyén és erényein át válik </a:t>
            </a:r>
            <a:r>
              <a:rPr lang="hu-HU" sz="2800" b="1" dirty="0" smtClean="0">
                <a:solidFill>
                  <a:schemeClr val="accent3">
                    <a:lumMod val="50000"/>
                  </a:schemeClr>
                </a:solidFill>
              </a:rPr>
              <a:t>közvetítetté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228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864096"/>
          </a:xfrm>
        </p:spPr>
        <p:txBody>
          <a:bodyPr/>
          <a:lstStyle/>
          <a:p>
            <a:pPr algn="ctr"/>
            <a:r>
              <a:rPr lang="hu-HU" dirty="0" smtClean="0"/>
              <a:t>Klasszikus retorika (Cicero)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75520"/>
          </a:xfrm>
        </p:spPr>
        <p:txBody>
          <a:bodyPr>
            <a:noAutofit/>
          </a:bodyPr>
          <a:lstStyle/>
          <a:p>
            <a:pPr marL="457200" indent="-457200"/>
            <a:r>
              <a:rPr lang="hu-HU" sz="2800" dirty="0" smtClean="0"/>
              <a:t>technikai, </a:t>
            </a:r>
            <a:r>
              <a:rPr lang="hu-HU" sz="2800" b="1" dirty="0" err="1" smtClean="0">
                <a:solidFill>
                  <a:schemeClr val="accent3">
                    <a:lumMod val="50000"/>
                  </a:schemeClr>
                </a:solidFill>
              </a:rPr>
              <a:t>preskriptív</a:t>
            </a:r>
            <a:r>
              <a:rPr lang="hu-HU" sz="2800" b="1" dirty="0" smtClean="0">
                <a:solidFill>
                  <a:schemeClr val="accent3">
                    <a:lumMod val="50000"/>
                  </a:schemeClr>
                </a:solidFill>
              </a:rPr>
              <a:t> retorika</a:t>
            </a:r>
            <a:r>
              <a:rPr lang="hu-HU" sz="2800" dirty="0" smtClean="0"/>
              <a:t>: </a:t>
            </a:r>
            <a:br>
              <a:rPr lang="hu-HU" sz="2800" dirty="0" smtClean="0"/>
            </a:br>
            <a:r>
              <a:rPr lang="hu-HU" sz="2800" dirty="0" smtClean="0"/>
              <a:t>a </a:t>
            </a:r>
            <a:r>
              <a:rPr lang="hu-HU" sz="2800" dirty="0" smtClean="0">
                <a:solidFill>
                  <a:schemeClr val="tx2"/>
                </a:solidFill>
              </a:rPr>
              <a:t>görög hagyomány</a:t>
            </a:r>
            <a:r>
              <a:rPr lang="hu-HU" sz="2800" dirty="0" smtClean="0"/>
              <a:t>t gyűjti össze és rendszerezi,</a:t>
            </a:r>
            <a:br>
              <a:rPr lang="hu-HU" sz="2800" dirty="0" smtClean="0"/>
            </a:br>
            <a:r>
              <a:rPr lang="hu-HU" sz="2800" dirty="0" smtClean="0"/>
              <a:t>hogy a nyilvános beszédek vezérfonalát kínálja</a:t>
            </a:r>
          </a:p>
          <a:p>
            <a:pPr marL="457200" indent="-457200"/>
            <a:r>
              <a:rPr lang="hu-HU" sz="2800" dirty="0" smtClean="0"/>
              <a:t>„</a:t>
            </a:r>
            <a:r>
              <a:rPr lang="hu-HU" sz="2800" b="1" dirty="0" smtClean="0">
                <a:solidFill>
                  <a:schemeClr val="accent2"/>
                </a:solidFill>
              </a:rPr>
              <a:t>ideális szónok</a:t>
            </a:r>
            <a:r>
              <a:rPr lang="hu-HU" sz="2800" dirty="0" smtClean="0"/>
              <a:t>”: ékes beszédű filozófus </a:t>
            </a:r>
            <a:r>
              <a:rPr lang="hu-HU" sz="2800" dirty="0" smtClean="0">
                <a:sym typeface="Wingdings"/>
              </a:rPr>
              <a:t> </a:t>
            </a:r>
            <a:r>
              <a:rPr lang="hu-HU" sz="2800" dirty="0" smtClean="0"/>
              <a:t>intellektuális mélység és polgári hasznosság</a:t>
            </a:r>
          </a:p>
          <a:p>
            <a:pPr marL="457200" indent="-457200"/>
            <a:r>
              <a:rPr lang="hu-HU" sz="2800" dirty="0" smtClean="0"/>
              <a:t>a </a:t>
            </a:r>
            <a:r>
              <a:rPr lang="hu-HU" sz="2800" b="1" dirty="0" smtClean="0">
                <a:solidFill>
                  <a:schemeClr val="accent6"/>
                </a:solidFill>
              </a:rPr>
              <a:t>patrónus-kliens viszony</a:t>
            </a:r>
            <a:r>
              <a:rPr lang="hu-HU" sz="2800" dirty="0" smtClean="0"/>
              <a:t>, amelyben a római szónok fellép, egy </a:t>
            </a:r>
            <a:r>
              <a:rPr lang="hu-HU" sz="2800" dirty="0" smtClean="0">
                <a:solidFill>
                  <a:schemeClr val="tx2"/>
                </a:solidFill>
              </a:rPr>
              <a:t>alapvetően más viszonytípus</a:t>
            </a:r>
            <a:r>
              <a:rPr lang="hu-HU" sz="2800" dirty="0" smtClean="0"/>
              <a:t>: a patrónus vállalja fel kliense érdekének képviseletét ↔ Görögországban a szabad polgár maga járt el a nyilvánosság fórumain</a:t>
            </a:r>
          </a:p>
          <a:p>
            <a:pPr marL="457200" indent="-457200"/>
            <a:r>
              <a:rPr lang="hu-HU" sz="2800" dirty="0" smtClean="0"/>
              <a:t>a retorika </a:t>
            </a:r>
            <a:r>
              <a:rPr lang="hu-HU" sz="2800" i="1" dirty="0" err="1" smtClean="0"/>
              <a:t>civilis</a:t>
            </a:r>
            <a:r>
              <a:rPr lang="hu-HU" sz="2800" i="1" dirty="0" smtClean="0"/>
              <a:t> ratio</a:t>
            </a:r>
            <a:r>
              <a:rPr lang="hu-HU" sz="2800" dirty="0" smtClean="0"/>
              <a:t>, azaz a </a:t>
            </a:r>
            <a:r>
              <a:rPr lang="hu-HU" sz="2800" b="1" dirty="0" smtClean="0">
                <a:solidFill>
                  <a:schemeClr val="accent4"/>
                </a:solidFill>
              </a:rPr>
              <a:t>politika</a:t>
            </a:r>
            <a:r>
              <a:rPr lang="hu-HU" sz="2800" dirty="0" smtClean="0"/>
              <a:t> része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229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hu-HU" sz="3500" dirty="0" smtClean="0">
                <a:solidFill>
                  <a:schemeClr val="tx2">
                    <a:satMod val="200000"/>
                  </a:schemeClr>
                </a:solidFill>
              </a:rPr>
              <a:t>2.3. Dialektika</a:t>
            </a:r>
            <a:endParaRPr lang="hu-HU" sz="35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9458" name="Tartalom helye 3"/>
          <p:cNvSpPr>
            <a:spLocks noGrp="1"/>
          </p:cNvSpPr>
          <p:nvPr>
            <p:ph idx="1"/>
          </p:nvPr>
        </p:nvSpPr>
        <p:spPr>
          <a:xfrm>
            <a:off x="899592" y="1340768"/>
            <a:ext cx="7772400" cy="5040560"/>
          </a:xfrm>
        </p:spPr>
        <p:txBody>
          <a:bodyPr>
            <a:normAutofit fontScale="92500"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Szókratész</a:t>
            </a:r>
            <a:r>
              <a:rPr lang="hu-HU" dirty="0" smtClean="0"/>
              <a:t> tanítványai</a:t>
            </a:r>
          </a:p>
          <a:p>
            <a:r>
              <a:rPr lang="hu-HU" dirty="0" smtClean="0">
                <a:sym typeface="Wingdings" pitchFamily="2" charset="2"/>
              </a:rPr>
              <a:t></a:t>
            </a:r>
            <a:r>
              <a:rPr lang="hu-HU" dirty="0" smtClean="0">
                <a:sym typeface="Symbol" pitchFamily="18" charset="2"/>
              </a:rPr>
              <a:t> </a:t>
            </a:r>
            <a:r>
              <a:rPr lang="hu-HU" dirty="0" err="1" smtClean="0">
                <a:solidFill>
                  <a:srgbClr val="FFC000"/>
                </a:solidFill>
                <a:sym typeface="Symbol" pitchFamily="18" charset="2"/>
              </a:rPr>
              <a:t>eleai</a:t>
            </a:r>
            <a:r>
              <a:rPr lang="hu-HU" dirty="0" smtClean="0">
                <a:sym typeface="Symbol" pitchFamily="18" charset="2"/>
              </a:rPr>
              <a:t> Parmenidész: a megismerhetőség  Zénón: létező – látszat –  </a:t>
            </a:r>
            <a:r>
              <a:rPr lang="hu-HU" dirty="0" err="1" smtClean="0">
                <a:sym typeface="Symbol" pitchFamily="18" charset="2"/>
              </a:rPr>
              <a:t>aporiák</a:t>
            </a:r>
            <a:r>
              <a:rPr lang="hu-HU" dirty="0" smtClean="0">
                <a:sym typeface="Symbol" pitchFamily="18" charset="2"/>
              </a:rPr>
              <a:t> : </a:t>
            </a:r>
            <a:r>
              <a:rPr lang="hu-HU" b="1" dirty="0" smtClean="0">
                <a:solidFill>
                  <a:srgbClr val="00B050"/>
                </a:solidFill>
                <a:sym typeface="Symbol" pitchFamily="18" charset="2"/>
              </a:rPr>
              <a:t>dialektika</a:t>
            </a:r>
          </a:p>
          <a:p>
            <a:r>
              <a:rPr lang="hu-HU" dirty="0" smtClean="0">
                <a:sym typeface="Wingdings" pitchFamily="2" charset="2"/>
              </a:rPr>
              <a:t> </a:t>
            </a:r>
            <a:r>
              <a:rPr lang="hu-HU" dirty="0" smtClean="0"/>
              <a:t>Platón : definiálás + felosztás + hipotézis</a:t>
            </a:r>
            <a:endParaRPr lang="hu-HU" dirty="0" smtClean="0">
              <a:solidFill>
                <a:srgbClr val="FFC000"/>
              </a:solidFill>
              <a:sym typeface="Wingdings" pitchFamily="2" charset="2"/>
            </a:endParaRPr>
          </a:p>
          <a:p>
            <a:r>
              <a:rPr lang="hu-HU" dirty="0" smtClean="0">
                <a:sym typeface="Wingdings" pitchFamily="2" charset="2"/>
              </a:rPr>
              <a:t> </a:t>
            </a:r>
            <a:r>
              <a:rPr lang="hu-HU" dirty="0" err="1" smtClean="0">
                <a:solidFill>
                  <a:srgbClr val="FFC000"/>
                </a:solidFill>
                <a:sym typeface="Wingdings" pitchFamily="2" charset="2"/>
              </a:rPr>
              <a:t>megarai</a:t>
            </a:r>
            <a:r>
              <a:rPr lang="hu-HU" dirty="0" smtClean="0">
                <a:sym typeface="Wingdings" pitchFamily="2" charset="2"/>
              </a:rPr>
              <a:t> Eukleidész </a:t>
            </a:r>
            <a:r>
              <a:rPr lang="hu-HU" dirty="0" smtClean="0">
                <a:sym typeface="Symbol" pitchFamily="18" charset="2"/>
              </a:rPr>
              <a:t> </a:t>
            </a:r>
            <a:r>
              <a:rPr lang="hu-HU" dirty="0" err="1" smtClean="0">
                <a:sym typeface="Symbol" pitchFamily="18" charset="2"/>
              </a:rPr>
              <a:t>Eubulidész</a:t>
            </a:r>
            <a:r>
              <a:rPr lang="hu-HU" dirty="0" smtClean="0">
                <a:sym typeface="Symbol" pitchFamily="18" charset="2"/>
              </a:rPr>
              <a:t>      </a:t>
            </a:r>
            <a:r>
              <a:rPr lang="hu-HU" dirty="0" err="1" smtClean="0">
                <a:sym typeface="Symbol" pitchFamily="18" charset="2"/>
              </a:rPr>
              <a:t>erisztikus</a:t>
            </a:r>
            <a:r>
              <a:rPr lang="hu-HU" dirty="0" smtClean="0">
                <a:sym typeface="Symbol" pitchFamily="18" charset="2"/>
              </a:rPr>
              <a:t> iskola; modalitások; paradoxonok</a:t>
            </a:r>
          </a:p>
          <a:p>
            <a:pPr lvl="1"/>
            <a:r>
              <a:rPr lang="hu-HU" dirty="0" smtClean="0">
                <a:sym typeface="Symbol" pitchFamily="18" charset="2"/>
              </a:rPr>
              <a:t>A „hazug”, a „csuklyás”, a „kopasz”, a szarvas”</a:t>
            </a:r>
          </a:p>
          <a:p>
            <a:r>
              <a:rPr lang="hu-HU" dirty="0" smtClean="0">
                <a:sym typeface="Wingdings" pitchFamily="2" charset="2"/>
              </a:rPr>
              <a:t> </a:t>
            </a:r>
            <a:r>
              <a:rPr lang="hu-HU" dirty="0" smtClean="0">
                <a:solidFill>
                  <a:srgbClr val="FFC000"/>
                </a:solidFill>
                <a:sym typeface="Symbol" pitchFamily="18" charset="2"/>
              </a:rPr>
              <a:t>sztoikusok : </a:t>
            </a:r>
            <a:r>
              <a:rPr lang="hu-HU" dirty="0" err="1" smtClean="0"/>
              <a:t>kitióni</a:t>
            </a:r>
            <a:r>
              <a:rPr lang="hu-HU" dirty="0" smtClean="0"/>
              <a:t> Zénón </a:t>
            </a:r>
            <a:r>
              <a:rPr lang="hu-HU" dirty="0" smtClean="0">
                <a:sym typeface="Symbol" pitchFamily="18" charset="2"/>
              </a:rPr>
              <a:t> </a:t>
            </a:r>
            <a:r>
              <a:rPr lang="hu-HU" dirty="0" err="1" smtClean="0">
                <a:sym typeface="Symbol" pitchFamily="18" charset="2"/>
              </a:rPr>
              <a:t>Khrüszipposz</a:t>
            </a:r>
            <a:r>
              <a:rPr lang="hu-HU" dirty="0" smtClean="0">
                <a:solidFill>
                  <a:srgbClr val="FFC000"/>
                </a:solidFill>
                <a:sym typeface="Symbol" pitchFamily="18" charset="2"/>
              </a:rPr>
              <a:t>	</a:t>
            </a:r>
            <a:r>
              <a:rPr lang="hu-HU" dirty="0" smtClean="0">
                <a:sym typeface="Symbol" pitchFamily="18" charset="2"/>
              </a:rPr>
              <a:t>az  elemi </a:t>
            </a:r>
            <a:r>
              <a:rPr lang="hu-HU" dirty="0" err="1" smtClean="0">
                <a:sym typeface="Symbol" pitchFamily="18" charset="2"/>
              </a:rPr>
              <a:t>kijelentéslogika</a:t>
            </a:r>
            <a:r>
              <a:rPr lang="hu-HU" dirty="0" smtClean="0">
                <a:sym typeface="Symbol" pitchFamily="18" charset="2"/>
              </a:rPr>
              <a:t> megalapozása</a:t>
            </a:r>
            <a:r>
              <a:rPr lang="hu-HU" dirty="0" smtClean="0"/>
              <a:t> </a:t>
            </a:r>
            <a:r>
              <a:rPr lang="hu-HU" sz="2800" b="1" dirty="0" smtClean="0">
                <a:solidFill>
                  <a:srgbClr val="00B050"/>
                </a:solidFill>
              </a:rPr>
              <a:t>negáció, </a:t>
            </a:r>
            <a:r>
              <a:rPr lang="hu-HU" sz="2800" b="1" dirty="0" err="1" smtClean="0">
                <a:solidFill>
                  <a:srgbClr val="00B050"/>
                </a:solidFill>
              </a:rPr>
              <a:t>konjunkció</a:t>
            </a:r>
            <a:r>
              <a:rPr lang="hu-HU" sz="2800" b="1" dirty="0" smtClean="0">
                <a:solidFill>
                  <a:srgbClr val="00B050"/>
                </a:solidFill>
              </a:rPr>
              <a:t>, </a:t>
            </a:r>
            <a:r>
              <a:rPr lang="hu-HU" sz="2800" b="1" dirty="0" err="1" smtClean="0">
                <a:solidFill>
                  <a:srgbClr val="00B050"/>
                </a:solidFill>
              </a:rPr>
              <a:t>diszjunkció</a:t>
            </a:r>
            <a:r>
              <a:rPr lang="hu-HU" sz="2800" b="1" dirty="0" smtClean="0">
                <a:solidFill>
                  <a:srgbClr val="00B050"/>
                </a:solidFill>
              </a:rPr>
              <a:t>, kondicionális</a:t>
            </a:r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496944" cy="792088"/>
          </a:xfrm>
        </p:spPr>
        <p:txBody>
          <a:bodyPr/>
          <a:lstStyle/>
          <a:p>
            <a:pPr algn="ctr"/>
            <a:r>
              <a:rPr lang="hu-HU" dirty="0" smtClean="0"/>
              <a:t>A szónoklás lépései (Cicero)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2857520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hu-HU" sz="2800" dirty="0" smtClean="0"/>
              <a:t>a szónoknak meg kell találnia a témáját : </a:t>
            </a:r>
            <a:r>
              <a:rPr lang="hu-HU" sz="2800" b="1" dirty="0" err="1" smtClean="0">
                <a:solidFill>
                  <a:schemeClr val="accent2"/>
                </a:solidFill>
              </a:rPr>
              <a:t>inventio</a:t>
            </a:r>
            <a:endParaRPr lang="hu-HU" sz="2800" b="1" dirty="0" smtClean="0">
              <a:solidFill>
                <a:schemeClr val="accent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800" dirty="0" smtClean="0"/>
              <a:t>el kell rendeznie az anyagát, meggyőzőerővel : </a:t>
            </a:r>
            <a:r>
              <a:rPr lang="hu-HU" sz="2800" b="1" dirty="0" err="1" smtClean="0">
                <a:solidFill>
                  <a:schemeClr val="accent2"/>
                </a:solidFill>
              </a:rPr>
              <a:t>dispositio</a:t>
            </a:r>
            <a:endParaRPr lang="hu-HU" sz="2800" b="1" dirty="0" smtClean="0">
              <a:solidFill>
                <a:schemeClr val="accent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800" dirty="0" smtClean="0"/>
              <a:t>feldíszíteni a gondolatait a nyelv segítségével: </a:t>
            </a:r>
            <a:r>
              <a:rPr lang="hu-HU" sz="2800" b="1" dirty="0" err="1" smtClean="0">
                <a:solidFill>
                  <a:schemeClr val="accent2"/>
                </a:solidFill>
              </a:rPr>
              <a:t>elocutio</a:t>
            </a:r>
            <a:endParaRPr lang="hu-HU" sz="2800" b="1" dirty="0" smtClean="0">
              <a:solidFill>
                <a:schemeClr val="accent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800" dirty="0" smtClean="0"/>
              <a:t>elraktározni az emlékezetében: </a:t>
            </a:r>
            <a:r>
              <a:rPr lang="hu-HU" sz="2800" b="1" dirty="0" err="1" smtClean="0">
                <a:solidFill>
                  <a:schemeClr val="accent2"/>
                </a:solidFill>
              </a:rPr>
              <a:t>memoria</a:t>
            </a:r>
            <a:endParaRPr lang="hu-HU" sz="2800" b="1" dirty="0" smtClean="0">
              <a:solidFill>
                <a:schemeClr val="accent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800" dirty="0" smtClean="0"/>
              <a:t>méltósággal és eleganciával előadni: </a:t>
            </a:r>
            <a:r>
              <a:rPr lang="hu-HU" sz="2800" b="1" dirty="0" err="1" smtClean="0">
                <a:solidFill>
                  <a:schemeClr val="accent2"/>
                </a:solidFill>
              </a:rPr>
              <a:t>pronuntiatio</a:t>
            </a:r>
            <a:endParaRPr lang="hu-HU" sz="2800" b="1" dirty="0" smtClean="0">
              <a:solidFill>
                <a:schemeClr val="accent2"/>
              </a:solidFill>
            </a:endParaRPr>
          </a:p>
          <a:p>
            <a:pPr marL="457200" indent="-457200"/>
            <a:endParaRPr lang="hu-HU" sz="2400" dirty="0" smtClean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230</a:t>
            </a:fld>
            <a:endParaRPr lang="hu-H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286256"/>
            <a:ext cx="38100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286256"/>
            <a:ext cx="2071702" cy="2369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4286256"/>
            <a:ext cx="198120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/>
          <a:lstStyle/>
          <a:p>
            <a:pPr algn="ctr"/>
            <a:r>
              <a:rPr lang="hu-HU" dirty="0" smtClean="0"/>
              <a:t>A „jó beszéd” : Quintilianus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3602"/>
          </a:xfrm>
        </p:spPr>
        <p:txBody>
          <a:bodyPr>
            <a:normAutofit/>
          </a:bodyPr>
          <a:lstStyle/>
          <a:p>
            <a:pPr marL="457200" indent="-457200"/>
            <a:r>
              <a:rPr lang="hu-HU" sz="2800" dirty="0" smtClean="0"/>
              <a:t>nagy </a:t>
            </a:r>
            <a:r>
              <a:rPr lang="hu-HU" sz="2800" b="1" dirty="0" smtClean="0">
                <a:solidFill>
                  <a:schemeClr val="accent3">
                    <a:lumMod val="50000"/>
                  </a:schemeClr>
                </a:solidFill>
              </a:rPr>
              <a:t>szintézis</a:t>
            </a:r>
            <a:r>
              <a:rPr lang="hu-HU" sz="2800" dirty="0" smtClean="0"/>
              <a:t> : nem csupán összefoglalva,</a:t>
            </a:r>
            <a:br>
              <a:rPr lang="hu-HU" sz="2800" dirty="0" smtClean="0"/>
            </a:br>
            <a:r>
              <a:rPr lang="hu-HU" sz="2800" dirty="0" smtClean="0"/>
              <a:t>de az oktatás egészében elhelyezve a retorikát</a:t>
            </a:r>
          </a:p>
          <a:p>
            <a:pPr marL="457200" indent="-457200"/>
            <a:r>
              <a:rPr lang="hu-HU" sz="2800" dirty="0" smtClean="0"/>
              <a:t>az oktatás célja: a „</a:t>
            </a:r>
            <a:r>
              <a:rPr lang="hu-HU" sz="2800" b="1" dirty="0" smtClean="0">
                <a:solidFill>
                  <a:schemeClr val="accent2"/>
                </a:solidFill>
              </a:rPr>
              <a:t>nagy szónok</a:t>
            </a:r>
            <a:r>
              <a:rPr lang="hu-HU" sz="2800" dirty="0" smtClean="0"/>
              <a:t>” nevelése</a:t>
            </a:r>
            <a:br>
              <a:rPr lang="hu-HU" sz="2800" dirty="0" smtClean="0"/>
            </a:br>
            <a:r>
              <a:rPr lang="hu-HU" sz="2800" dirty="0" smtClean="0"/>
              <a:t>„jó embernek” kell lennie  (szofista hagyomány)</a:t>
            </a:r>
          </a:p>
          <a:p>
            <a:pPr marL="457200" indent="-457200"/>
            <a:r>
              <a:rPr lang="hu-HU" sz="2800" dirty="0" smtClean="0"/>
              <a:t>a retorika a </a:t>
            </a:r>
            <a:r>
              <a:rPr lang="hu-HU" sz="2800" b="1" dirty="0" smtClean="0">
                <a:solidFill>
                  <a:schemeClr val="accent6"/>
                </a:solidFill>
              </a:rPr>
              <a:t>bene </a:t>
            </a:r>
            <a:r>
              <a:rPr lang="hu-HU" sz="2800" b="1" dirty="0" err="1" smtClean="0">
                <a:solidFill>
                  <a:schemeClr val="accent6"/>
                </a:solidFill>
              </a:rPr>
              <a:t>dicendi</a:t>
            </a:r>
            <a:r>
              <a:rPr lang="hu-HU" sz="2800" b="1" dirty="0" smtClean="0">
                <a:solidFill>
                  <a:schemeClr val="accent6"/>
                </a:solidFill>
              </a:rPr>
              <a:t> </a:t>
            </a:r>
            <a:r>
              <a:rPr lang="hu-HU" sz="2800" b="1" dirty="0" err="1" smtClean="0">
                <a:solidFill>
                  <a:schemeClr val="accent6"/>
                </a:solidFill>
              </a:rPr>
              <a:t>scientia</a:t>
            </a:r>
            <a:r>
              <a:rPr lang="hu-HU" sz="2800" dirty="0" smtClean="0"/>
              <a:t>, azaz a jó beszéd tudománya </a:t>
            </a:r>
          </a:p>
          <a:p>
            <a:pPr marL="457200" indent="-457200"/>
            <a:r>
              <a:rPr lang="hu-HU" sz="2800" dirty="0" smtClean="0"/>
              <a:t>elődei tanaiból az </a:t>
            </a:r>
            <a:r>
              <a:rPr lang="hu-HU" sz="2800" b="1" dirty="0" smtClean="0">
                <a:solidFill>
                  <a:schemeClr val="accent4"/>
                </a:solidFill>
              </a:rPr>
              <a:t>elsődleges retorikára </a:t>
            </a:r>
            <a:r>
              <a:rPr lang="hu-HU" sz="2800" dirty="0" smtClean="0"/>
              <a:t>(bíróság, közélet) vonatkozó ismereteket foglalja össze</a:t>
            </a:r>
          </a:p>
          <a:p>
            <a:pPr marL="457200" indent="-457200"/>
            <a:r>
              <a:rPr lang="hu-HU" sz="2800" b="1" dirty="0" smtClean="0">
                <a:solidFill>
                  <a:schemeClr val="accent1">
                    <a:lumMod val="75000"/>
                  </a:schemeClr>
                </a:solidFill>
              </a:rPr>
              <a:t>holott</a:t>
            </a:r>
            <a:r>
              <a:rPr lang="hu-HU" sz="2800" dirty="0" smtClean="0"/>
              <a:t> : az elsődleges retorika színterei már az ő korában sem léteztek, amint később sem, </a:t>
            </a:r>
          </a:p>
          <a:p>
            <a:pPr marL="457200" indent="-457200"/>
            <a:r>
              <a:rPr lang="hu-HU" sz="2800" dirty="0" smtClean="0"/>
              <a:t>összefoglaló műve </a:t>
            </a:r>
            <a:r>
              <a:rPr lang="hu-HU" sz="2800" i="1" dirty="0" smtClean="0"/>
              <a:t>(</a:t>
            </a:r>
            <a:r>
              <a:rPr lang="hu-HU" sz="2800" b="1" i="1" dirty="0" err="1" smtClean="0">
                <a:solidFill>
                  <a:srgbClr val="FF0000"/>
                </a:solidFill>
              </a:rPr>
              <a:t>Institutio</a:t>
            </a:r>
            <a:r>
              <a:rPr lang="hu-HU" sz="2800" b="1" i="1" dirty="0" smtClean="0">
                <a:solidFill>
                  <a:srgbClr val="FF0000"/>
                </a:solidFill>
              </a:rPr>
              <a:t> </a:t>
            </a:r>
            <a:r>
              <a:rPr lang="hu-HU" sz="2800" b="1" i="1" dirty="0" err="1" smtClean="0">
                <a:solidFill>
                  <a:srgbClr val="FF0000"/>
                </a:solidFill>
              </a:rPr>
              <a:t>Oratoria</a:t>
            </a:r>
            <a:r>
              <a:rPr lang="hu-HU" sz="2800" i="1" dirty="0" smtClean="0"/>
              <a:t>) </a:t>
            </a:r>
            <a:r>
              <a:rPr lang="hu-HU" sz="2800" dirty="0" smtClean="0"/>
              <a:t>mégis  máig alapmunka maradt </a:t>
            </a:r>
          </a:p>
          <a:p>
            <a:pPr marL="457200" indent="-457200"/>
            <a:endParaRPr lang="hu-HU" sz="24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231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/>
          <a:lstStyle/>
          <a:p>
            <a:pPr algn="ctr"/>
            <a:r>
              <a:rPr lang="hu-HU" dirty="0" smtClean="0"/>
              <a:t>Retorika a középkorban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3602"/>
          </a:xfrm>
        </p:spPr>
        <p:txBody>
          <a:bodyPr>
            <a:noAutofit/>
          </a:bodyPr>
          <a:lstStyle/>
          <a:p>
            <a:pPr marL="457200" indent="-457200"/>
            <a:r>
              <a:rPr lang="hu-HU" sz="2800" dirty="0" smtClean="0"/>
              <a:t>retorika a középkorban: </a:t>
            </a:r>
            <a:r>
              <a:rPr lang="hu-HU" sz="2800" b="1" dirty="0" smtClean="0"/>
              <a:t>a szó hatalma</a:t>
            </a:r>
          </a:p>
          <a:p>
            <a:pPr marL="457200" indent="-457200"/>
            <a:r>
              <a:rPr lang="hu-HU" sz="2800" dirty="0" smtClean="0"/>
              <a:t>nem egyszerűen az </a:t>
            </a:r>
            <a:r>
              <a:rPr lang="hu-HU" sz="2800" b="1" dirty="0" smtClean="0">
                <a:solidFill>
                  <a:schemeClr val="accent2"/>
                </a:solidFill>
              </a:rPr>
              <a:t>antik kultúra </a:t>
            </a:r>
            <a:r>
              <a:rPr lang="hu-HU" sz="2800" dirty="0" smtClean="0"/>
              <a:t>továbbélése</a:t>
            </a:r>
          </a:p>
          <a:p>
            <a:pPr marL="857250" lvl="1" indent="-457200">
              <a:spcBef>
                <a:spcPts val="0"/>
              </a:spcBef>
              <a:buFont typeface="Wingdings" pitchFamily="2" charset="2"/>
              <a:buChar char="§"/>
            </a:pPr>
            <a:r>
              <a:rPr lang="hu-HU" sz="2800" dirty="0" smtClean="0">
                <a:solidFill>
                  <a:srgbClr val="00B050"/>
                </a:solidFill>
              </a:rPr>
              <a:t>klasszikus retorika</a:t>
            </a:r>
            <a:r>
              <a:rPr lang="hu-HU" sz="2800" dirty="0" smtClean="0"/>
              <a:t>: </a:t>
            </a:r>
            <a:r>
              <a:rPr lang="hu-HU" sz="2800" dirty="0" err="1" smtClean="0"/>
              <a:t>retorika</a:t>
            </a:r>
            <a:r>
              <a:rPr lang="hu-HU" sz="2800" dirty="0" smtClean="0"/>
              <a:t> </a:t>
            </a:r>
            <a:r>
              <a:rPr lang="hu-HU" sz="2800" dirty="0" smtClean="0">
                <a:sym typeface="Symbol"/>
              </a:rPr>
              <a:t> dialektika, filozófia</a:t>
            </a:r>
          </a:p>
          <a:p>
            <a:pPr marL="857250" lvl="1" indent="-457200">
              <a:spcBef>
                <a:spcPts val="0"/>
              </a:spcBef>
              <a:buFont typeface="Wingdings" pitchFamily="2" charset="2"/>
              <a:buChar char="§"/>
            </a:pPr>
            <a:r>
              <a:rPr lang="hu-HU" sz="2800" dirty="0" smtClean="0">
                <a:solidFill>
                  <a:srgbClr val="00B050"/>
                </a:solidFill>
                <a:sym typeface="Symbol"/>
              </a:rPr>
              <a:t>keresztény retorika</a:t>
            </a:r>
            <a:r>
              <a:rPr lang="hu-HU" sz="2800" dirty="0" smtClean="0">
                <a:sym typeface="Symbol"/>
              </a:rPr>
              <a:t>: </a:t>
            </a:r>
            <a:r>
              <a:rPr lang="hu-HU" sz="2800" dirty="0" err="1" smtClean="0">
                <a:sym typeface="Symbol"/>
              </a:rPr>
              <a:t>retorika</a:t>
            </a:r>
            <a:r>
              <a:rPr lang="hu-HU" sz="2800" dirty="0" smtClean="0">
                <a:sym typeface="Symbol"/>
              </a:rPr>
              <a:t>  </a:t>
            </a:r>
            <a:r>
              <a:rPr lang="hu-HU" sz="2800" dirty="0" smtClean="0"/>
              <a:t>exegézis, tanítás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hu-HU" sz="2800" dirty="0" smtClean="0"/>
              <a:t>a keresztény retorika </a:t>
            </a:r>
            <a:r>
              <a:rPr lang="hu-HU" sz="2800" b="1" dirty="0" smtClean="0">
                <a:solidFill>
                  <a:schemeClr val="accent2"/>
                </a:solidFill>
              </a:rPr>
              <a:t>céljai</a:t>
            </a:r>
            <a:r>
              <a:rPr lang="hu-HU" sz="2800" dirty="0" smtClean="0"/>
              <a:t>:</a:t>
            </a:r>
          </a:p>
          <a:p>
            <a:pPr marL="857250" lvl="1" indent="-457200">
              <a:spcBef>
                <a:spcPts val="0"/>
              </a:spcBef>
              <a:buFont typeface="+mj-lt"/>
              <a:buAutoNum type="arabicPeriod"/>
            </a:pPr>
            <a:r>
              <a:rPr lang="hu-HU" sz="2800" dirty="0" smtClean="0"/>
              <a:t>a meg nem tértek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megtérítése</a:t>
            </a:r>
          </a:p>
          <a:p>
            <a:pPr marL="857250" lvl="1" indent="-457200">
              <a:spcBef>
                <a:spcPts val="0"/>
              </a:spcBef>
              <a:buFont typeface="+mj-lt"/>
              <a:buAutoNum type="arabicPeriod"/>
            </a:pPr>
            <a:r>
              <a:rPr lang="hu-HU" sz="2800" dirty="0" smtClean="0"/>
              <a:t>a kereszténységet érő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vádak elhárítása</a:t>
            </a:r>
          </a:p>
          <a:p>
            <a:pPr marL="457200" indent="-457200"/>
            <a:r>
              <a:rPr lang="hu-HU" sz="2800" dirty="0" smtClean="0"/>
              <a:t>a klasszikusoktól örökölt hagyomány élt tovább</a:t>
            </a:r>
          </a:p>
          <a:p>
            <a:pPr marL="457200" indent="-457200"/>
            <a:r>
              <a:rPr lang="hu-HU" sz="2800" b="1" dirty="0" smtClean="0"/>
              <a:t>társadalmi </a:t>
            </a:r>
            <a:r>
              <a:rPr lang="hu-HU" sz="2800" b="1" dirty="0" smtClean="0">
                <a:solidFill>
                  <a:schemeClr val="accent2"/>
                </a:solidFill>
              </a:rPr>
              <a:t>bázisa</a:t>
            </a:r>
            <a:r>
              <a:rPr lang="hu-HU" sz="2800" b="1" dirty="0" smtClean="0"/>
              <a:t> : a</a:t>
            </a:r>
            <a:r>
              <a:rPr lang="hu-HU" sz="2800" dirty="0" smtClean="0"/>
              <a:t> városok autonómiája</a:t>
            </a:r>
          </a:p>
          <a:p>
            <a:pPr marL="457200" indent="-457200"/>
            <a:r>
              <a:rPr lang="hu-HU" sz="2800" dirty="0" smtClean="0"/>
              <a:t>elsősorban a másodlagos, </a:t>
            </a:r>
            <a:r>
              <a:rPr lang="hu-HU" sz="2800" b="1" dirty="0" smtClean="0">
                <a:solidFill>
                  <a:schemeClr val="accent2"/>
                </a:solidFill>
              </a:rPr>
              <a:t>irodalmi retorikaként </a:t>
            </a:r>
            <a:r>
              <a:rPr lang="hu-HU" sz="2800" dirty="0" smtClean="0"/>
              <a:t>élt tovább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232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424936" cy="73889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Retorika az újkorban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6412"/>
          </a:xfrm>
        </p:spPr>
        <p:txBody>
          <a:bodyPr>
            <a:noAutofit/>
          </a:bodyPr>
          <a:lstStyle/>
          <a:p>
            <a:pPr marL="457200" indent="-457200"/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XVII-XVIII. sz.: </a:t>
            </a:r>
            <a:r>
              <a:rPr lang="hu-HU" sz="2800" dirty="0" smtClean="0"/>
              <a:t>a </a:t>
            </a:r>
            <a:r>
              <a:rPr lang="hu-HU" sz="2800" b="1" dirty="0" smtClean="0">
                <a:solidFill>
                  <a:srgbClr val="FF0000"/>
                </a:solidFill>
              </a:rPr>
              <a:t>klasszicizmus</a:t>
            </a:r>
            <a:r>
              <a:rPr lang="hu-HU" sz="2800" dirty="0" smtClean="0"/>
              <a:t> a rómaiaktól ismét a görögök felé fordult, s </a:t>
            </a:r>
            <a:r>
              <a:rPr lang="hu-HU" sz="2800" b="1" dirty="0" smtClean="0"/>
              <a:t>a logika hatása alá került</a:t>
            </a:r>
          </a:p>
          <a:p>
            <a:pPr marL="457200" indent="-457200"/>
            <a:r>
              <a:rPr lang="hu-HU" sz="2800" b="1" dirty="0" smtClean="0">
                <a:solidFill>
                  <a:srgbClr val="FF0000"/>
                </a:solidFill>
              </a:rPr>
              <a:t>racionalizmus</a:t>
            </a:r>
            <a:r>
              <a:rPr lang="hu-HU" sz="2800" dirty="0" smtClean="0"/>
              <a:t> </a:t>
            </a:r>
            <a:r>
              <a:rPr lang="hu-HU" sz="2800" dirty="0" smtClean="0">
                <a:sym typeface="Wingdings"/>
              </a:rPr>
              <a:t> </a:t>
            </a:r>
            <a:r>
              <a:rPr lang="hu-HU" sz="2800" dirty="0" smtClean="0">
                <a:solidFill>
                  <a:srgbClr val="00B050"/>
                </a:solidFill>
              </a:rPr>
              <a:t>retorika elutasítása </a:t>
            </a:r>
            <a:r>
              <a:rPr lang="hu-HU" sz="2800" dirty="0" smtClean="0">
                <a:sym typeface="Wingdings" pitchFamily="2" charset="2"/>
              </a:rPr>
              <a:t> </a:t>
            </a:r>
            <a:r>
              <a:rPr lang="hu-HU" sz="2800" dirty="0" smtClean="0"/>
              <a:t>axiomatikus-geometrikus tudományosság 						</a:t>
            </a:r>
            <a:r>
              <a:rPr lang="hu-HU" sz="2800" dirty="0" smtClean="0">
                <a:sym typeface="Wingdings"/>
              </a:rPr>
              <a:t></a:t>
            </a:r>
            <a:r>
              <a:rPr lang="hu-HU" sz="2800" dirty="0" smtClean="0"/>
              <a:t>öncélú „ékes szólás”</a:t>
            </a:r>
          </a:p>
          <a:p>
            <a:pPr marL="457200" indent="-457200"/>
            <a:r>
              <a:rPr lang="hu-HU" sz="2800" dirty="0" smtClean="0"/>
              <a:t>nagyrészt az </a:t>
            </a:r>
            <a:r>
              <a:rPr lang="hu-HU" sz="2800" b="1" dirty="0" smtClean="0">
                <a:solidFill>
                  <a:srgbClr val="FF0000"/>
                </a:solidFill>
              </a:rPr>
              <a:t>iskolai</a:t>
            </a:r>
            <a:r>
              <a:rPr lang="hu-HU" sz="2800" dirty="0" smtClean="0"/>
              <a:t> tantervekből is kiszorult</a:t>
            </a:r>
          </a:p>
          <a:p>
            <a:pPr marL="457200" indent="-457200"/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XX. század : </a:t>
            </a:r>
            <a:r>
              <a:rPr lang="hu-HU" sz="2800" dirty="0" smtClean="0">
                <a:solidFill>
                  <a:srgbClr val="00B050"/>
                </a:solidFill>
              </a:rPr>
              <a:t>ismételt érdeklődés </a:t>
            </a:r>
            <a:r>
              <a:rPr lang="hu-HU" sz="2800" dirty="0" smtClean="0"/>
              <a:t>a retorika iránta, főleg </a:t>
            </a:r>
            <a:r>
              <a:rPr lang="hu-HU" sz="2800" dirty="0" smtClean="0">
                <a:solidFill>
                  <a:srgbClr val="00B050"/>
                </a:solidFill>
              </a:rPr>
              <a:t>a nyelv és a beszéd kérdései </a:t>
            </a:r>
            <a:r>
              <a:rPr lang="hu-HU" sz="2800" dirty="0" smtClean="0">
                <a:solidFill>
                  <a:schemeClr val="tx2"/>
                </a:solidFill>
              </a:rPr>
              <a:t>felől közelítve</a:t>
            </a:r>
          </a:p>
          <a:p>
            <a:pPr marL="457200" indent="-457200"/>
            <a:r>
              <a:rPr lang="hu-HU" sz="2800" b="1" dirty="0" smtClean="0"/>
              <a:t>„</a:t>
            </a:r>
            <a:r>
              <a:rPr lang="hu-HU" sz="2800" b="1" dirty="0" smtClean="0">
                <a:solidFill>
                  <a:srgbClr val="FF0000"/>
                </a:solidFill>
              </a:rPr>
              <a:t>új retorika</a:t>
            </a:r>
            <a:r>
              <a:rPr lang="hu-HU" sz="2800" b="1" dirty="0" smtClean="0"/>
              <a:t>” </a:t>
            </a:r>
            <a:r>
              <a:rPr lang="hu-HU" sz="2800" dirty="0" smtClean="0"/>
              <a:t>: </a:t>
            </a:r>
            <a:r>
              <a:rPr lang="hu-HU" sz="2800" dirty="0" err="1" smtClean="0"/>
              <a:t>Chaïm</a:t>
            </a:r>
            <a:r>
              <a:rPr lang="hu-HU" sz="2800" dirty="0" smtClean="0"/>
              <a:t> </a:t>
            </a:r>
            <a:r>
              <a:rPr lang="hu-HU" sz="2800" dirty="0" err="1" smtClean="0"/>
              <a:t>Perelman</a:t>
            </a:r>
            <a:r>
              <a:rPr lang="hu-HU" sz="2800" dirty="0" smtClean="0"/>
              <a:t> </a:t>
            </a:r>
            <a:r>
              <a:rPr lang="hu-HU" sz="2800" dirty="0" smtClean="0">
                <a:sym typeface="Wingdings" pitchFamily="2" charset="2"/>
              </a:rPr>
              <a:t> </a:t>
            </a:r>
            <a:r>
              <a:rPr lang="hu-HU" sz="2800" dirty="0" smtClean="0"/>
              <a:t>törekvés a</a:t>
            </a:r>
            <a:br>
              <a:rPr lang="hu-HU" sz="2800" dirty="0" smtClean="0"/>
            </a:br>
            <a:r>
              <a:rPr lang="hu-HU" sz="2800" dirty="0" smtClean="0"/>
              <a:t>filozófia–logika–dialektika–retorika eredeti viszonyrendszerének helyreállítására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233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424936" cy="73889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meggyőző beszéd eszközei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800" b="1" dirty="0" smtClean="0">
                <a:sym typeface="Wingdings" pitchFamily="2" charset="2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hu-HU" sz="2800" b="1" dirty="0" smtClean="0">
                <a:solidFill>
                  <a:schemeClr val="accent6"/>
                </a:solidFill>
                <a:sym typeface="Wingdings" pitchFamily="2" charset="2"/>
              </a:rPr>
              <a:t>Külsők</a:t>
            </a:r>
            <a:r>
              <a:rPr lang="hu-HU" sz="2800" b="1" dirty="0" smtClean="0">
                <a:sym typeface="Wingdings" pitchFamily="2" charset="2"/>
              </a:rPr>
              <a:t> </a:t>
            </a:r>
            <a:r>
              <a:rPr lang="hu-HU" sz="2800" dirty="0" smtClean="0">
                <a:sym typeface="Wingdings" pitchFamily="2" charset="2"/>
              </a:rPr>
              <a:t>: </a:t>
            </a:r>
            <a:r>
              <a:rPr lang="hu-HU" sz="2800" dirty="0" smtClean="0"/>
              <a:t>a kijelentéseket alátámasztó </a:t>
            </a:r>
            <a:r>
              <a:rPr lang="hu-HU" sz="2800" b="1" dirty="0" smtClean="0"/>
              <a:t>bizonyítékok</a:t>
            </a:r>
            <a:endParaRPr lang="hu-HU" sz="2800" b="1" dirty="0" smtClean="0"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hu-HU" sz="2800" b="1" dirty="0" smtClean="0">
                <a:solidFill>
                  <a:schemeClr val="accent6"/>
                </a:solidFill>
                <a:sym typeface="Wingdings" pitchFamily="2" charset="2"/>
              </a:rPr>
              <a:t>Belsők</a:t>
            </a:r>
            <a:r>
              <a:rPr lang="hu-HU" sz="2800" b="1" dirty="0" smtClean="0">
                <a:sym typeface="Wingdings" pitchFamily="2" charset="2"/>
              </a:rPr>
              <a:t> </a:t>
            </a:r>
            <a:r>
              <a:rPr lang="hu-HU" sz="2800" dirty="0" smtClean="0">
                <a:sym typeface="Wingdings" pitchFamily="2" charset="2"/>
              </a:rPr>
              <a:t>: </a:t>
            </a:r>
            <a:r>
              <a:rPr lang="hu-HU" sz="2800" dirty="0" smtClean="0"/>
              <a:t>a beszéd eszközei</a:t>
            </a:r>
            <a:r>
              <a:rPr lang="hu-HU" sz="2800" dirty="0" smtClean="0">
                <a:sym typeface="Wingdings" pitchFamily="2" charset="2"/>
              </a:rPr>
              <a:t> </a:t>
            </a:r>
            <a:r>
              <a:rPr lang="hu-HU" sz="2800" dirty="0" smtClean="0"/>
              <a:t>a </a:t>
            </a:r>
            <a:r>
              <a:rPr lang="hu-HU" sz="2800" b="1" dirty="0" smtClean="0"/>
              <a:t>retorikai eszközök</a:t>
            </a:r>
            <a:r>
              <a:rPr lang="hu-HU" sz="28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hu-HU" sz="2800" b="1" dirty="0" smtClean="0">
                <a:solidFill>
                  <a:schemeClr val="accent2"/>
                </a:solidFill>
                <a:sym typeface="Wingdings" pitchFamily="2" charset="2"/>
              </a:rPr>
              <a:t>Ethosz</a:t>
            </a:r>
            <a:r>
              <a:rPr lang="hu-HU" sz="2800" b="1" dirty="0" smtClean="0">
                <a:sym typeface="Wingdings" pitchFamily="2" charset="2"/>
              </a:rPr>
              <a:t> </a:t>
            </a:r>
            <a:r>
              <a:rPr lang="hu-HU" sz="2800" dirty="0" smtClean="0">
                <a:sym typeface="Wingdings" pitchFamily="2" charset="2"/>
              </a:rPr>
              <a:t>: </a:t>
            </a:r>
            <a:r>
              <a:rPr lang="hu-HU" sz="2800" dirty="0" smtClean="0"/>
              <a:t>a beszélő „jó ember”, akinek hinni lehet; a beszédben megnyilvánuló </a:t>
            </a:r>
            <a:r>
              <a:rPr lang="hu-HU" sz="2800" b="1" dirty="0" smtClean="0"/>
              <a:t>személyes kvalitások</a:t>
            </a:r>
            <a:endParaRPr lang="hu-HU" sz="2800" dirty="0" smtClean="0">
              <a:sym typeface="Wingdings" pitchFamily="2" charset="2"/>
            </a:endParaRPr>
          </a:p>
          <a:p>
            <a:pPr lvl="1">
              <a:buFont typeface="Wingdings" pitchFamily="2" charset="2"/>
              <a:buChar char="§"/>
            </a:pPr>
            <a:r>
              <a:rPr lang="hu-HU" sz="2800" b="1" dirty="0" err="1" smtClean="0">
                <a:solidFill>
                  <a:schemeClr val="accent2"/>
                </a:solidFill>
                <a:sym typeface="Wingdings" pitchFamily="2" charset="2"/>
              </a:rPr>
              <a:t>Pathosz</a:t>
            </a:r>
            <a:r>
              <a:rPr lang="hu-HU" sz="2800" dirty="0" smtClean="0">
                <a:sym typeface="Wingdings" pitchFamily="2" charset="2"/>
              </a:rPr>
              <a:t>: </a:t>
            </a:r>
            <a:r>
              <a:rPr lang="hu-HU" sz="2800" dirty="0" smtClean="0"/>
              <a:t>a hallgatóság </a:t>
            </a:r>
            <a:r>
              <a:rPr lang="hu-HU" sz="2800" b="1" dirty="0" smtClean="0"/>
              <a:t>érzelmeinek</a:t>
            </a:r>
            <a:r>
              <a:rPr lang="hu-HU" sz="2800" dirty="0" smtClean="0"/>
              <a:t> megindítása, melyek jelentősen befolyásolják a következtetéseiket</a:t>
            </a:r>
            <a:endParaRPr lang="hu-HU" sz="2800" dirty="0" smtClean="0">
              <a:sym typeface="Wingdings" pitchFamily="2" charset="2"/>
            </a:endParaRPr>
          </a:p>
          <a:p>
            <a:pPr lvl="1">
              <a:buFont typeface="Wingdings" pitchFamily="2" charset="2"/>
              <a:buChar char="§"/>
            </a:pPr>
            <a:r>
              <a:rPr lang="hu-HU" sz="2800" b="1" dirty="0" smtClean="0">
                <a:solidFill>
                  <a:schemeClr val="accent2"/>
                </a:solidFill>
                <a:sym typeface="Wingdings" pitchFamily="2" charset="2"/>
              </a:rPr>
              <a:t>Logosz</a:t>
            </a:r>
            <a:r>
              <a:rPr lang="hu-HU" sz="2800" b="1" dirty="0" smtClean="0">
                <a:sym typeface="Wingdings" pitchFamily="2" charset="2"/>
              </a:rPr>
              <a:t> </a:t>
            </a:r>
            <a:r>
              <a:rPr lang="hu-HU" sz="2800" dirty="0" smtClean="0">
                <a:sym typeface="Wingdings" pitchFamily="2" charset="2"/>
              </a:rPr>
              <a:t>: </a:t>
            </a:r>
            <a:r>
              <a:rPr lang="hu-HU" sz="2800" dirty="0" smtClean="0"/>
              <a:t>a beszéd </a:t>
            </a:r>
            <a:r>
              <a:rPr lang="hu-HU" sz="2800" b="1" dirty="0" smtClean="0"/>
              <a:t>értelmi</a:t>
            </a:r>
            <a:r>
              <a:rPr lang="hu-HU" sz="2800" dirty="0" smtClean="0"/>
              <a:t> meggyőző erejére utal, az abban felsorakoztatott érvek hatása nyomán</a:t>
            </a:r>
          </a:p>
          <a:p>
            <a:pPr lvl="2">
              <a:buFont typeface="Wingdings" pitchFamily="2" charset="2"/>
              <a:buChar char="Ø"/>
            </a:pPr>
            <a:r>
              <a:rPr lang="hu-HU" sz="2800" dirty="0" smtClean="0">
                <a:sym typeface="Wingdings" pitchFamily="2" charset="2"/>
              </a:rPr>
              <a:t> </a:t>
            </a:r>
            <a:r>
              <a:rPr lang="hu-HU" sz="2800" b="1" dirty="0" smtClean="0">
                <a:solidFill>
                  <a:srgbClr val="7030A0"/>
                </a:solidFill>
              </a:rPr>
              <a:t>induktív</a:t>
            </a:r>
            <a:r>
              <a:rPr lang="hu-HU" sz="2800" dirty="0" smtClean="0"/>
              <a:t>: példákból kiinduló</a:t>
            </a:r>
          </a:p>
          <a:p>
            <a:pPr lvl="2">
              <a:buFont typeface="Wingdings" pitchFamily="2" charset="2"/>
              <a:buChar char="Ø"/>
            </a:pPr>
            <a:r>
              <a:rPr lang="hu-HU" sz="2800" dirty="0" smtClean="0"/>
              <a:t> </a:t>
            </a:r>
            <a:r>
              <a:rPr lang="hu-HU" sz="2800" b="1" dirty="0" smtClean="0">
                <a:solidFill>
                  <a:srgbClr val="7030A0"/>
                </a:solidFill>
              </a:rPr>
              <a:t>deduktív</a:t>
            </a:r>
            <a:r>
              <a:rPr lang="hu-HU" sz="2800" dirty="0" smtClean="0"/>
              <a:t>: általános premisszákból kiinduló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234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96944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meggyőző beszéd felépítése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03512"/>
          </a:xfr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marL="857250" lvl="1" indent="-457200">
              <a:buFont typeface="+mj-lt"/>
              <a:buAutoNum type="arabicPeriod"/>
            </a:pPr>
            <a:r>
              <a:rPr lang="hu-HU" sz="2800" dirty="0" smtClean="0">
                <a:solidFill>
                  <a:schemeClr val="accent5">
                    <a:lumMod val="75000"/>
                  </a:schemeClr>
                </a:solidFill>
              </a:rPr>
              <a:t>Bevezetés</a:t>
            </a:r>
          </a:p>
          <a:p>
            <a:pPr marL="857250" lvl="1" indent="-457200">
              <a:buFont typeface="+mj-lt"/>
              <a:buAutoNum type="arabicPeriod"/>
            </a:pPr>
            <a:r>
              <a:rPr lang="hu-HU" sz="2800" dirty="0" smtClean="0">
                <a:solidFill>
                  <a:schemeClr val="accent5">
                    <a:lumMod val="75000"/>
                  </a:schemeClr>
                </a:solidFill>
              </a:rPr>
              <a:t>Elbeszélés</a:t>
            </a:r>
            <a:r>
              <a:rPr lang="hu-HU" sz="2800" dirty="0" smtClean="0">
                <a:sym typeface="Wingdings"/>
              </a:rPr>
              <a:t> </a:t>
            </a:r>
            <a:r>
              <a:rPr lang="hu-HU" sz="2800" b="1" dirty="0" smtClean="0">
                <a:sym typeface="Wingdings"/>
              </a:rPr>
              <a:t>   </a:t>
            </a:r>
            <a:endParaRPr lang="hu-HU" sz="2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857250" lvl="1" indent="-457200">
              <a:buFont typeface="+mj-lt"/>
              <a:buAutoNum type="arabicPeriod"/>
            </a:pPr>
            <a:r>
              <a:rPr lang="hu-HU" sz="2800" dirty="0" smtClean="0">
                <a:solidFill>
                  <a:schemeClr val="accent5">
                    <a:lumMod val="75000"/>
                  </a:schemeClr>
                </a:solidFill>
              </a:rPr>
              <a:t>Kitérés</a:t>
            </a:r>
          </a:p>
          <a:p>
            <a:pPr marL="857250" lvl="1" indent="-457200">
              <a:buFont typeface="+mj-lt"/>
              <a:buAutoNum type="arabicPeriod"/>
            </a:pPr>
            <a:r>
              <a:rPr lang="hu-HU" sz="2800" dirty="0" smtClean="0">
                <a:solidFill>
                  <a:schemeClr val="accent5">
                    <a:lumMod val="75000"/>
                  </a:schemeClr>
                </a:solidFill>
              </a:rPr>
              <a:t>Részletezés</a:t>
            </a:r>
          </a:p>
          <a:p>
            <a:pPr marL="857250" lvl="1" indent="-457200">
              <a:buFont typeface="+mj-lt"/>
              <a:buAutoNum type="arabicPeriod"/>
            </a:pPr>
            <a:r>
              <a:rPr lang="hu-HU" sz="2800" dirty="0" smtClean="0">
                <a:solidFill>
                  <a:schemeClr val="accent5">
                    <a:lumMod val="75000"/>
                  </a:schemeClr>
                </a:solidFill>
              </a:rPr>
              <a:t>Bizonyítás</a:t>
            </a:r>
            <a:r>
              <a:rPr lang="hu-HU" sz="2800" b="1" dirty="0" smtClean="0">
                <a:sym typeface="Wingdings"/>
              </a:rPr>
              <a:t>   </a:t>
            </a:r>
            <a:endParaRPr lang="hu-HU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857250" lvl="1" indent="-457200">
              <a:buFont typeface="+mj-lt"/>
              <a:buAutoNum type="arabicPeriod"/>
            </a:pPr>
            <a:r>
              <a:rPr lang="hu-HU" sz="2800" dirty="0" smtClean="0">
                <a:solidFill>
                  <a:schemeClr val="accent5">
                    <a:lumMod val="75000"/>
                  </a:schemeClr>
                </a:solidFill>
              </a:rPr>
              <a:t>Cáfolás</a:t>
            </a:r>
          </a:p>
          <a:p>
            <a:pPr marL="857250" lvl="1" indent="-457200">
              <a:buFont typeface="+mj-lt"/>
              <a:buAutoNum type="arabicPeriod"/>
            </a:pPr>
            <a:r>
              <a:rPr lang="hu-HU" sz="2800" dirty="0" smtClean="0">
                <a:solidFill>
                  <a:schemeClr val="accent5">
                    <a:lumMod val="75000"/>
                  </a:schemeClr>
                </a:solidFill>
              </a:rPr>
              <a:t>Befejezés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235</a:t>
            </a:fld>
            <a:endParaRPr lang="hu-HU"/>
          </a:p>
        </p:txBody>
      </p:sp>
      <p:sp>
        <p:nvSpPr>
          <p:cNvPr id="7" name="Szövegdoboz 6"/>
          <p:cNvSpPr txBox="1"/>
          <p:nvPr/>
        </p:nvSpPr>
        <p:spPr>
          <a:xfrm>
            <a:off x="4674788" y="1268760"/>
            <a:ext cx="3857652" cy="181588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latin typeface="+mn-lt"/>
              </a:rPr>
              <a:t>Az elbeszélés legyen:</a:t>
            </a:r>
          </a:p>
          <a:p>
            <a:pPr marL="457200" indent="-457200">
              <a:buAutoNum type="alphaLcPeriod"/>
            </a:pPr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rövid</a:t>
            </a:r>
          </a:p>
          <a:p>
            <a:pPr marL="457200" indent="-457200">
              <a:buAutoNum type="alphaLcPeriod"/>
            </a:pPr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világos</a:t>
            </a:r>
          </a:p>
          <a:p>
            <a:pPr marL="457200" indent="-457200">
              <a:buAutoNum type="alphaLcPeriod"/>
            </a:pPr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Valószerű</a:t>
            </a:r>
          </a:p>
        </p:txBody>
      </p:sp>
      <p:sp>
        <p:nvSpPr>
          <p:cNvPr id="9" name="Tartalom helye 4"/>
          <p:cNvSpPr txBox="1">
            <a:spLocks/>
          </p:cNvSpPr>
          <p:nvPr/>
        </p:nvSpPr>
        <p:spPr>
          <a:xfrm>
            <a:off x="3779912" y="3284984"/>
            <a:ext cx="4680520" cy="2946961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2">
                <a:lumMod val="25000"/>
              </a:schemeClr>
            </a:solidFill>
          </a:ln>
        </p:spPr>
        <p:txBody>
          <a:bodyPr vert="horz" wrap="square" rtlCol="0">
            <a:spAutoFit/>
          </a:bodyPr>
          <a:lstStyle/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bizonyítékok</a:t>
            </a:r>
            <a: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Külső:</a:t>
            </a:r>
            <a: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törvény;  tanú;  szerződés; kínvallatás; eskü</a:t>
            </a:r>
          </a:p>
          <a:p>
            <a:pPr marL="411480" lvl="0" indent="-342900" fontAlgn="auto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hu-HU" sz="2800" b="1" dirty="0" smtClean="0">
                <a:solidFill>
                  <a:schemeClr val="bg1"/>
                </a:solidFill>
                <a:latin typeface="+mn-lt"/>
              </a:rPr>
              <a:t>Belső:</a:t>
            </a:r>
            <a:r>
              <a:rPr lang="hu-HU" sz="2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</a:t>
            </a:r>
            <a:r>
              <a:rPr lang="hu-HU" sz="280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ethosz;  </a:t>
            </a:r>
            <a:r>
              <a:rPr lang="hu-HU" sz="2800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pathosz</a:t>
            </a:r>
            <a:r>
              <a:rPr lang="hu-HU" sz="280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; logosz</a:t>
            </a:r>
          </a:p>
          <a:p>
            <a:pPr marL="411480" lvl="0" indent="-342900" fontAlgn="auto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hu-HU" sz="2800" b="1" dirty="0" smtClean="0">
                <a:solidFill>
                  <a:schemeClr val="bg1"/>
                </a:solidFill>
                <a:latin typeface="+mn-lt"/>
              </a:rPr>
              <a:t>Érvek:</a:t>
            </a:r>
            <a:r>
              <a:rPr lang="hu-HU" sz="2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</a:t>
            </a:r>
            <a:r>
              <a:rPr lang="hu-HU" sz="280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a persona;  a re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Felkészülés a szónoklatra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236</a:t>
            </a:fld>
            <a:endParaRPr lang="hu-HU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914400" y="1484784"/>
            <a:ext cx="7772400" cy="4870776"/>
          </a:xfrm>
        </p:spPr>
        <p:txBody>
          <a:bodyPr/>
          <a:lstStyle/>
          <a:p>
            <a:pPr marL="582930" indent="-514350">
              <a:buNone/>
            </a:pPr>
            <a:r>
              <a:rPr lang="hu-HU" sz="3200" b="1" dirty="0" smtClean="0"/>
              <a:t>1.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 a téma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</a:rPr>
              <a:t>meghatározása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hu-HU" sz="3200" dirty="0" err="1" smtClean="0">
                <a:solidFill>
                  <a:schemeClr val="accent5">
                    <a:lumMod val="75000"/>
                  </a:schemeClr>
                </a:solidFill>
              </a:rPr>
              <a:t>inventio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) </a:t>
            </a:r>
          </a:p>
          <a:p>
            <a:pPr marL="582930" indent="-514350">
              <a:buNone/>
            </a:pPr>
            <a:r>
              <a:rPr lang="hu-HU" sz="2800" dirty="0" err="1" smtClean="0">
                <a:solidFill>
                  <a:schemeClr val="accent2"/>
                </a:solidFill>
              </a:rPr>
              <a:t>Topika</a:t>
            </a:r>
            <a:r>
              <a:rPr lang="hu-HU" sz="2800" dirty="0" smtClean="0">
                <a:solidFill>
                  <a:schemeClr val="accent2"/>
                </a:solidFill>
              </a:rPr>
              <a:t> </a:t>
            </a:r>
            <a:r>
              <a:rPr lang="hu-HU" sz="2800" b="1" dirty="0" smtClean="0">
                <a:solidFill>
                  <a:schemeClr val="accent2"/>
                </a:solidFill>
                <a:sym typeface="Wingdings"/>
              </a:rPr>
              <a:t> „ars </a:t>
            </a:r>
            <a:r>
              <a:rPr lang="hu-HU" sz="2800" b="1" dirty="0" err="1" smtClean="0">
                <a:solidFill>
                  <a:schemeClr val="accent2"/>
                </a:solidFill>
                <a:sym typeface="Wingdings"/>
              </a:rPr>
              <a:t>inveniendi</a:t>
            </a:r>
            <a:r>
              <a:rPr lang="hu-HU" sz="2800" b="1" dirty="0" smtClean="0">
                <a:solidFill>
                  <a:schemeClr val="accent2"/>
                </a:solidFill>
                <a:sym typeface="Wingdings"/>
              </a:rPr>
              <a:t>”</a:t>
            </a:r>
            <a:endParaRPr lang="hu-HU" sz="2800" dirty="0" smtClean="0">
              <a:solidFill>
                <a:schemeClr val="accent2"/>
              </a:solidFill>
            </a:endParaRPr>
          </a:p>
          <a:p>
            <a:pPr marL="582930" indent="-514350">
              <a:buNone/>
            </a:pPr>
            <a:r>
              <a:rPr lang="hu-HU" sz="3200" b="1" dirty="0" smtClean="0"/>
              <a:t>2.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 az anyag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</a:rPr>
              <a:t>elrendezése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hu-HU" sz="3200" dirty="0" err="1" smtClean="0">
                <a:solidFill>
                  <a:schemeClr val="accent5">
                    <a:lumMod val="75000"/>
                  </a:schemeClr>
                </a:solidFill>
              </a:rPr>
              <a:t>dispositio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marL="582930" indent="-514350">
              <a:buNone/>
            </a:pPr>
            <a:r>
              <a:rPr lang="hu-HU" sz="2800" smtClean="0">
                <a:solidFill>
                  <a:schemeClr val="accent2"/>
                </a:solidFill>
              </a:rPr>
              <a:t>kicsoda, </a:t>
            </a:r>
            <a:r>
              <a:rPr lang="hu-HU" sz="2800" dirty="0" smtClean="0">
                <a:solidFill>
                  <a:schemeClr val="accent2"/>
                </a:solidFill>
              </a:rPr>
              <a:t>micsoda, hol, mivel, miért, hogyan, mikor?</a:t>
            </a:r>
          </a:p>
          <a:p>
            <a:pPr marL="582930" indent="-514350">
              <a:buNone/>
            </a:pPr>
            <a:r>
              <a:rPr lang="hu-HU" sz="3200" b="1" dirty="0" smtClean="0"/>
              <a:t>3.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 a beszéd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</a:rPr>
              <a:t>kidolgozása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hu-HU" sz="3200" dirty="0" err="1" smtClean="0">
                <a:solidFill>
                  <a:schemeClr val="accent5">
                    <a:lumMod val="75000"/>
                  </a:schemeClr>
                </a:solidFill>
              </a:rPr>
              <a:t>elocutio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marL="582930" indent="-514350">
              <a:buNone/>
            </a:pPr>
            <a:r>
              <a:rPr lang="hu-HU" sz="3200" dirty="0" smtClean="0">
                <a:solidFill>
                  <a:schemeClr val="accent2"/>
                </a:solidFill>
              </a:rPr>
              <a:t>Retorikai figurák: </a:t>
            </a:r>
            <a:r>
              <a:rPr lang="hu-HU" sz="3200" i="1" dirty="0" smtClean="0">
                <a:solidFill>
                  <a:schemeClr val="accent2"/>
                </a:solidFill>
              </a:rPr>
              <a:t>trópusok</a:t>
            </a:r>
            <a:r>
              <a:rPr lang="hu-HU" sz="3200" dirty="0" smtClean="0">
                <a:solidFill>
                  <a:schemeClr val="accent2"/>
                </a:solidFill>
              </a:rPr>
              <a:t> + </a:t>
            </a:r>
            <a:r>
              <a:rPr lang="hu-HU" sz="3200" i="1" dirty="0" smtClean="0">
                <a:solidFill>
                  <a:schemeClr val="accent2"/>
                </a:solidFill>
              </a:rPr>
              <a:t>alakzatok</a:t>
            </a:r>
            <a:endParaRPr lang="hu-HU" sz="3200" dirty="0" smtClean="0">
              <a:solidFill>
                <a:schemeClr val="accent2"/>
              </a:solidFill>
            </a:endParaRPr>
          </a:p>
          <a:p>
            <a:pPr marL="582930" indent="-514350">
              <a:buNone/>
            </a:pPr>
            <a:r>
              <a:rPr lang="hu-HU" sz="3200" b="1" dirty="0" smtClean="0"/>
              <a:t>4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. a beszéd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</a:rPr>
              <a:t>megtanulása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hu-HU" sz="3200" dirty="0" err="1" smtClean="0">
                <a:solidFill>
                  <a:schemeClr val="accent5">
                    <a:lumMod val="75000"/>
                  </a:schemeClr>
                </a:solidFill>
              </a:rPr>
              <a:t>memoria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marL="582930" indent="-514350">
              <a:buNone/>
            </a:pPr>
            <a:r>
              <a:rPr lang="hu-HU" sz="3200" b="1" dirty="0" smtClean="0"/>
              <a:t>5. 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a beszéd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</a:rPr>
              <a:t>előadása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hu-HU" sz="3200" dirty="0" err="1" smtClean="0">
                <a:solidFill>
                  <a:schemeClr val="accent5">
                    <a:lumMod val="75000"/>
                  </a:schemeClr>
                </a:solidFill>
              </a:rPr>
              <a:t>pronuntiatio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hu-HU" dirty="0"/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Jog és retorika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6000768"/>
          </a:xfrm>
        </p:spPr>
        <p:txBody>
          <a:bodyPr>
            <a:noAutofit/>
          </a:bodyPr>
          <a:lstStyle/>
          <a:p>
            <a:r>
              <a:rPr lang="hu-HU" sz="2800" dirty="0" smtClean="0"/>
              <a:t>a gyakorlati jogászi munka egyik alappillére</a:t>
            </a:r>
            <a:br>
              <a:rPr lang="hu-HU" sz="2800" dirty="0" smtClean="0"/>
            </a:br>
            <a:r>
              <a:rPr lang="hu-HU" sz="2800" dirty="0" smtClean="0">
                <a:sym typeface="Wingdings" pitchFamily="2" charset="2"/>
              </a:rPr>
              <a:t>a „szó hatalma” 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cselekvés a szavak révén</a:t>
            </a:r>
          </a:p>
          <a:p>
            <a:r>
              <a:rPr lang="hu-HU" sz="2800" dirty="0" smtClean="0"/>
              <a:t>a bírói döntés a bizonytalanság körülményei között születik meg </a:t>
            </a:r>
            <a:r>
              <a:rPr lang="hu-HU" sz="2800" dirty="0" smtClean="0">
                <a:sym typeface="Wingdings" pitchFamily="2" charset="2"/>
              </a:rPr>
              <a:t>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meggyőződés</a:t>
            </a:r>
            <a:r>
              <a:rPr lang="hu-HU" sz="2800" dirty="0" smtClean="0">
                <a:sym typeface="Wingdings" pitchFamily="2" charset="2"/>
              </a:rPr>
              <a:t>  meggyőzés</a:t>
            </a:r>
          </a:p>
          <a:p>
            <a:r>
              <a:rPr lang="hu-HU" sz="2800" dirty="0" smtClean="0">
                <a:sym typeface="Wingdings" pitchFamily="2" charset="2"/>
              </a:rPr>
              <a:t>kétféle kérdésben kell döntésre jutni: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800" dirty="0" smtClean="0">
                <a:solidFill>
                  <a:srgbClr val="00B050"/>
                </a:solidFill>
                <a:sym typeface="Wingdings" pitchFamily="2" charset="2"/>
              </a:rPr>
              <a:t>ténykérdés</a:t>
            </a:r>
            <a:r>
              <a:rPr lang="hu-HU" sz="2800" dirty="0" smtClean="0">
                <a:sym typeface="Wingdings" pitchFamily="2" charset="2"/>
              </a:rPr>
              <a:t>: múlt, homályosság, narrációk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800" dirty="0" smtClean="0">
                <a:solidFill>
                  <a:srgbClr val="00B050"/>
                </a:solidFill>
                <a:sym typeface="Wingdings" pitchFamily="2" charset="2"/>
              </a:rPr>
              <a:t>jogkérdés</a:t>
            </a:r>
            <a:r>
              <a:rPr lang="hu-HU" sz="2800" dirty="0" smtClean="0">
                <a:sym typeface="Wingdings" pitchFamily="2" charset="2"/>
              </a:rPr>
              <a:t>:</a:t>
            </a:r>
          </a:p>
          <a:p>
            <a:pPr lvl="2">
              <a:spcBef>
                <a:spcPts val="0"/>
              </a:spcBef>
              <a:buFont typeface="Wingdings" pitchFamily="2" charset="2"/>
              <a:buChar char="§"/>
            </a:pPr>
            <a:r>
              <a:rPr lang="hu-HU" sz="2800" dirty="0" smtClean="0">
                <a:sym typeface="Wingdings" pitchFamily="2" charset="2"/>
              </a:rPr>
              <a:t>a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jog megértése</a:t>
            </a:r>
            <a:r>
              <a:rPr lang="hu-HU" sz="2800" dirty="0" smtClean="0">
                <a:sym typeface="Wingdings" pitchFamily="2" charset="2"/>
              </a:rPr>
              <a:t>: hermeneutikai feladat</a:t>
            </a:r>
          </a:p>
          <a:p>
            <a:pPr lvl="2">
              <a:spcBef>
                <a:spcPts val="0"/>
              </a:spcBef>
              <a:buFont typeface="Wingdings" pitchFamily="2" charset="2"/>
              <a:buChar char="§"/>
            </a:pPr>
            <a:r>
              <a:rPr lang="hu-HU" sz="2800" dirty="0" smtClean="0">
                <a:sym typeface="Wingdings" pitchFamily="2" charset="2"/>
              </a:rPr>
              <a:t>a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jog kimondása</a:t>
            </a:r>
            <a:r>
              <a:rPr lang="hu-HU" sz="2800" dirty="0" smtClean="0">
                <a:sym typeface="Wingdings" pitchFamily="2" charset="2"/>
              </a:rPr>
              <a:t>: norma-választás, tételezés</a:t>
            </a:r>
          </a:p>
          <a:p>
            <a:pPr>
              <a:buFont typeface="Arial" pitchFamily="34" charset="0"/>
              <a:buChar char="•"/>
            </a:pPr>
            <a:r>
              <a:rPr lang="hu-HU" sz="2800" b="1" dirty="0" smtClean="0"/>
              <a:t>A </a:t>
            </a:r>
            <a:r>
              <a:rPr lang="hu-HU" sz="2800" b="1" dirty="0" smtClean="0">
                <a:solidFill>
                  <a:srgbClr val="FF0000"/>
                </a:solidFill>
              </a:rPr>
              <a:t>retorika korlátai</a:t>
            </a:r>
            <a:r>
              <a:rPr lang="hu-HU" sz="2800" b="1" dirty="0" smtClean="0"/>
              <a:t>:</a:t>
            </a:r>
            <a:r>
              <a:rPr lang="hu-HU" sz="28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hu-HU" sz="2800" b="1" i="1" dirty="0" err="1" smtClean="0"/>
              <a:t>contra</a:t>
            </a:r>
            <a:r>
              <a:rPr lang="hu-HU" sz="2800" b="1" i="1" dirty="0" smtClean="0"/>
              <a:t> </a:t>
            </a:r>
            <a:r>
              <a:rPr lang="hu-HU" sz="2800" b="1" i="1" dirty="0" err="1" smtClean="0"/>
              <a:t>factum</a:t>
            </a:r>
            <a:r>
              <a:rPr lang="hu-HU" sz="2800" b="1" i="1" dirty="0" smtClean="0"/>
              <a:t> non est argumentum</a:t>
            </a:r>
            <a:r>
              <a:rPr lang="hu-HU" sz="2800" b="1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hu-HU" sz="2800" b="1" i="1" dirty="0" err="1" smtClean="0"/>
              <a:t>contra</a:t>
            </a:r>
            <a:r>
              <a:rPr lang="hu-HU" sz="2800" b="1" i="1" dirty="0" smtClean="0"/>
              <a:t> legem non est argumentum</a:t>
            </a:r>
            <a:endParaRPr lang="hu-HU" sz="2800" dirty="0" smtClean="0">
              <a:sym typeface="Wingdings" pitchFamily="2" charset="2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237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Érveléselmélet</a:t>
            </a:r>
            <a:endParaRPr lang="hu-HU" dirty="0"/>
          </a:p>
        </p:txBody>
      </p:sp>
      <p:pic>
        <p:nvPicPr>
          <p:cNvPr id="5" name="Tartalom helye 4" descr="stock-illustration-18854777-creativity-vs-logi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39437" y="1446171"/>
            <a:ext cx="6560955" cy="4437276"/>
          </a:xfrm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238</a:t>
            </a:fld>
            <a:endParaRPr lang="hu-HU"/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40090"/>
            <a:ext cx="8229600" cy="71264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Demonstráció – argumentáció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44694"/>
            <a:ext cx="8229600" cy="5380650"/>
          </a:xfrm>
        </p:spPr>
        <p:txBody>
          <a:bodyPr>
            <a:normAutofit/>
          </a:bodyPr>
          <a:lstStyle/>
          <a:p>
            <a:r>
              <a:rPr lang="hu-HU" sz="2800" b="1" dirty="0" smtClean="0"/>
              <a:t>A </a:t>
            </a:r>
            <a:r>
              <a:rPr lang="hu-HU" sz="2800" dirty="0" smtClean="0"/>
              <a:t>meggyőző beszéd tudománya, művészete, mestersége.</a:t>
            </a:r>
          </a:p>
          <a:p>
            <a:r>
              <a:rPr lang="hu-HU" sz="2800" b="1" dirty="0" smtClean="0"/>
              <a:t>Demonstráció :</a:t>
            </a:r>
            <a:r>
              <a:rPr lang="hu-HU" sz="2800" dirty="0" smtClean="0"/>
              <a:t> </a:t>
            </a:r>
            <a:r>
              <a:rPr lang="hu-HU" sz="2800" b="1" dirty="0" smtClean="0">
                <a:solidFill>
                  <a:srgbClr val="00B050"/>
                </a:solidFill>
              </a:rPr>
              <a:t>igaz premisszák </a:t>
            </a:r>
            <a:r>
              <a:rPr lang="hu-HU" sz="2800" dirty="0" smtClean="0">
                <a:sym typeface="Wingdings" pitchFamily="2" charset="2"/>
              </a:rPr>
              <a:t> </a:t>
            </a:r>
            <a:r>
              <a:rPr lang="hu-HU" sz="2800" b="1" dirty="0" smtClean="0">
                <a:solidFill>
                  <a:schemeClr val="accent2"/>
                </a:solidFill>
                <a:sym typeface="Wingdings" pitchFamily="2" charset="2"/>
              </a:rPr>
              <a:t>levezetési szabályok betartása</a:t>
            </a:r>
            <a:r>
              <a:rPr lang="hu-HU" sz="2800" dirty="0" smtClean="0">
                <a:solidFill>
                  <a:schemeClr val="accent6">
                    <a:lumMod val="50000"/>
                  </a:schemeClr>
                </a:solidFill>
                <a:sym typeface="Wingdings" pitchFamily="2" charset="2"/>
              </a:rPr>
              <a:t> </a:t>
            </a:r>
            <a:r>
              <a:rPr lang="hu-HU" sz="2800" dirty="0" smtClean="0">
                <a:sym typeface="Wingdings" pitchFamily="2" charset="2"/>
              </a:rPr>
              <a:t>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igaz konklúzió</a:t>
            </a:r>
          </a:p>
          <a:p>
            <a:r>
              <a:rPr lang="hu-HU" sz="2800" dirty="0" smtClean="0">
                <a:solidFill>
                  <a:schemeClr val="tx2"/>
                </a:solidFill>
              </a:rPr>
              <a:t>A</a:t>
            </a:r>
            <a:r>
              <a:rPr lang="hu-HU" sz="2800" b="1" dirty="0" smtClean="0"/>
              <a:t>rgumentáció :</a:t>
            </a:r>
            <a:endParaRPr lang="hu-HU" sz="2800" dirty="0" smtClean="0"/>
          </a:p>
          <a:p>
            <a:pPr lvl="1">
              <a:buFont typeface="Courier New" pitchFamily="49" charset="0"/>
              <a:buChar char="o"/>
            </a:pPr>
            <a:r>
              <a:rPr lang="hu-HU" sz="2800" b="1" dirty="0" smtClean="0">
                <a:solidFill>
                  <a:srgbClr val="00B050"/>
                </a:solidFill>
              </a:rPr>
              <a:t>premisszák: a szükségszerűség, a bizonyosság hiányzik</a:t>
            </a:r>
          </a:p>
          <a:p>
            <a:pPr lvl="1">
              <a:buFont typeface="Courier New" pitchFamily="49" charset="0"/>
              <a:buChar char="o"/>
            </a:pPr>
            <a:r>
              <a:rPr lang="hu-HU" sz="2800" b="1" dirty="0" smtClean="0">
                <a:solidFill>
                  <a:schemeClr val="accent2"/>
                </a:solidFill>
              </a:rPr>
              <a:t>az érvelésnek vannak szabályai és technikái (= gyakorlati fogások készlete)</a:t>
            </a:r>
          </a:p>
          <a:p>
            <a:pPr lvl="1">
              <a:buFont typeface="Courier New" pitchFamily="49" charset="0"/>
              <a:buChar char="o"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nem bizonyossági, mégis elfogadható következtetés: „meggyőzöttség”</a:t>
            </a:r>
          </a:p>
          <a:p>
            <a:pPr lvl="1">
              <a:buFont typeface="Courier New" pitchFamily="49" charset="0"/>
              <a:buChar char="o"/>
            </a:pPr>
            <a:endParaRPr lang="hu-HU" sz="2400" dirty="0" smtClean="0">
              <a:sym typeface="Wingdings" pitchFamily="2" charset="2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239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2.4. A középkor logikája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0482" name="Tartalom hely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 err="1" smtClean="0">
                <a:solidFill>
                  <a:schemeClr val="accent2"/>
                </a:solidFill>
              </a:rPr>
              <a:t>Logica</a:t>
            </a:r>
            <a:r>
              <a:rPr lang="hu-HU" b="1" dirty="0" smtClean="0">
                <a:solidFill>
                  <a:schemeClr val="accent2"/>
                </a:solidFill>
              </a:rPr>
              <a:t> </a:t>
            </a:r>
            <a:r>
              <a:rPr lang="hu-HU" b="1" dirty="0" err="1" smtClean="0">
                <a:solidFill>
                  <a:schemeClr val="accent2"/>
                </a:solidFill>
              </a:rPr>
              <a:t>vetus</a:t>
            </a:r>
            <a:r>
              <a:rPr lang="hu-HU" i="1" dirty="0" smtClean="0"/>
              <a:t>: </a:t>
            </a:r>
            <a:r>
              <a:rPr lang="hu-HU" dirty="0" smtClean="0"/>
              <a:t>Arisztotelész-kommentárok (</a:t>
            </a:r>
            <a:r>
              <a:rPr lang="hu-HU" dirty="0" err="1" smtClean="0"/>
              <a:t>Herm</a:t>
            </a:r>
            <a:r>
              <a:rPr lang="hu-HU" dirty="0" smtClean="0"/>
              <a:t>., Kat., </a:t>
            </a:r>
            <a:r>
              <a:rPr lang="hu-HU" dirty="0" err="1" smtClean="0"/>
              <a:t>Topika</a:t>
            </a:r>
            <a:r>
              <a:rPr lang="hu-HU" dirty="0" smtClean="0"/>
              <a:t>) : </a:t>
            </a:r>
            <a:r>
              <a:rPr lang="hu-HU" b="1" dirty="0" err="1" smtClean="0">
                <a:solidFill>
                  <a:srgbClr val="00B050"/>
                </a:solidFill>
              </a:rPr>
              <a:t>Boethius</a:t>
            </a:r>
            <a:r>
              <a:rPr lang="hu-HU" b="1" dirty="0" smtClean="0">
                <a:solidFill>
                  <a:srgbClr val="00B050"/>
                </a:solidFill>
              </a:rPr>
              <a:t>, </a:t>
            </a:r>
            <a:r>
              <a:rPr lang="hu-HU" b="1" dirty="0" err="1" smtClean="0">
                <a:solidFill>
                  <a:srgbClr val="00B050"/>
                </a:solidFill>
              </a:rPr>
              <a:t>Avicenna</a:t>
            </a:r>
            <a:endParaRPr lang="hu-HU" b="1" dirty="0" smtClean="0">
              <a:solidFill>
                <a:srgbClr val="00B050"/>
              </a:solidFill>
            </a:endParaRPr>
          </a:p>
          <a:p>
            <a:r>
              <a:rPr lang="hu-HU" b="1" dirty="0" err="1" smtClean="0">
                <a:solidFill>
                  <a:schemeClr val="accent2"/>
                </a:solidFill>
              </a:rPr>
              <a:t>Logica</a:t>
            </a:r>
            <a:r>
              <a:rPr lang="hu-HU" b="1" dirty="0" smtClean="0">
                <a:solidFill>
                  <a:schemeClr val="accent2"/>
                </a:solidFill>
              </a:rPr>
              <a:t> nova</a:t>
            </a:r>
            <a:r>
              <a:rPr lang="hu-HU" i="1" dirty="0" smtClean="0"/>
              <a:t>: </a:t>
            </a:r>
            <a:r>
              <a:rPr lang="hu-HU" dirty="0" smtClean="0"/>
              <a:t>a teljes </a:t>
            </a:r>
            <a:r>
              <a:rPr lang="hu-HU" dirty="0" err="1" smtClean="0"/>
              <a:t>Organon</a:t>
            </a:r>
            <a:r>
              <a:rPr lang="hu-HU" dirty="0" smtClean="0"/>
              <a:t> : </a:t>
            </a:r>
            <a:r>
              <a:rPr lang="hu-HU" b="1" dirty="0" smtClean="0">
                <a:solidFill>
                  <a:srgbClr val="00B050"/>
                </a:solidFill>
              </a:rPr>
              <a:t>J. </a:t>
            </a:r>
            <a:r>
              <a:rPr lang="hu-HU" b="1" dirty="0" err="1" smtClean="0">
                <a:solidFill>
                  <a:srgbClr val="00B050"/>
                </a:solidFill>
              </a:rPr>
              <a:t>Salisbury</a:t>
            </a:r>
            <a:endParaRPr lang="hu-HU" b="1" dirty="0" smtClean="0">
              <a:solidFill>
                <a:srgbClr val="00B050"/>
              </a:solidFill>
            </a:endParaRPr>
          </a:p>
          <a:p>
            <a:r>
              <a:rPr lang="hu-HU" b="1" dirty="0" smtClean="0">
                <a:solidFill>
                  <a:schemeClr val="accent2"/>
                </a:solidFill>
              </a:rPr>
              <a:t>Skolasztika</a:t>
            </a:r>
            <a:r>
              <a:rPr lang="hu-HU" i="1" dirty="0" smtClean="0"/>
              <a:t> </a:t>
            </a:r>
            <a:r>
              <a:rPr lang="hu-HU" dirty="0" smtClean="0"/>
              <a:t>:</a:t>
            </a:r>
            <a:r>
              <a:rPr lang="hu-HU" dirty="0" smtClean="0">
                <a:solidFill>
                  <a:srgbClr val="00B050"/>
                </a:solidFill>
              </a:rPr>
              <a:t> </a:t>
            </a:r>
            <a:r>
              <a:rPr lang="hu-HU" b="1" dirty="0" smtClean="0">
                <a:solidFill>
                  <a:srgbClr val="00B050"/>
                </a:solidFill>
              </a:rPr>
              <a:t>P. Abélard </a:t>
            </a:r>
            <a:r>
              <a:rPr lang="hu-HU" dirty="0" smtClean="0">
                <a:sym typeface="Symbol" pitchFamily="18" charset="2"/>
              </a:rPr>
              <a:t> szemantika  </a:t>
            </a:r>
            <a:r>
              <a:rPr lang="hu-HU" dirty="0" err="1" smtClean="0">
                <a:sym typeface="Symbol" pitchFamily="18" charset="2"/>
              </a:rPr>
              <a:t>nominatio</a:t>
            </a:r>
            <a:r>
              <a:rPr lang="hu-HU" dirty="0" smtClean="0">
                <a:sym typeface="Symbol" pitchFamily="18" charset="2"/>
              </a:rPr>
              <a:t> – </a:t>
            </a:r>
            <a:r>
              <a:rPr lang="hu-HU" dirty="0" err="1" smtClean="0">
                <a:sym typeface="Symbol" pitchFamily="18" charset="2"/>
              </a:rPr>
              <a:t>significatio</a:t>
            </a:r>
            <a:r>
              <a:rPr lang="hu-HU" dirty="0" smtClean="0">
                <a:sym typeface="Symbol" pitchFamily="18" charset="2"/>
              </a:rPr>
              <a:t> – </a:t>
            </a:r>
            <a:r>
              <a:rPr lang="hu-HU" dirty="0" err="1" smtClean="0">
                <a:sym typeface="Symbol" pitchFamily="18" charset="2"/>
              </a:rPr>
              <a:t>propositio</a:t>
            </a:r>
            <a:r>
              <a:rPr lang="hu-HU" dirty="0" smtClean="0">
                <a:sym typeface="Symbol" pitchFamily="18" charset="2"/>
              </a:rPr>
              <a:t> </a:t>
            </a:r>
            <a:endParaRPr lang="hu-HU" b="1" dirty="0" smtClean="0"/>
          </a:p>
          <a:p>
            <a:r>
              <a:rPr lang="hu-HU" b="1" dirty="0" err="1" smtClean="0">
                <a:solidFill>
                  <a:schemeClr val="accent2"/>
                </a:solidFill>
              </a:rPr>
              <a:t>Logica</a:t>
            </a:r>
            <a:r>
              <a:rPr lang="hu-HU" b="1" dirty="0" smtClean="0">
                <a:solidFill>
                  <a:schemeClr val="accent2"/>
                </a:solidFill>
              </a:rPr>
              <a:t> </a:t>
            </a:r>
            <a:r>
              <a:rPr lang="hu-HU" b="1" dirty="0" err="1" smtClean="0">
                <a:solidFill>
                  <a:schemeClr val="accent2"/>
                </a:solidFill>
              </a:rPr>
              <a:t>modernorum</a:t>
            </a:r>
            <a:r>
              <a:rPr lang="hu-HU" b="1" dirty="0" smtClean="0">
                <a:solidFill>
                  <a:schemeClr val="accent2"/>
                </a:solidFill>
              </a:rPr>
              <a:t>: </a:t>
            </a:r>
            <a:r>
              <a:rPr lang="hu-HU" dirty="0" smtClean="0"/>
              <a:t>pl.: </a:t>
            </a:r>
            <a:r>
              <a:rPr lang="hu-HU" b="1" dirty="0" smtClean="0">
                <a:solidFill>
                  <a:srgbClr val="00B050"/>
                </a:solidFill>
              </a:rPr>
              <a:t>Petrus </a:t>
            </a:r>
            <a:r>
              <a:rPr lang="hu-HU" b="1" dirty="0" err="1" smtClean="0">
                <a:solidFill>
                  <a:srgbClr val="00B050"/>
                </a:solidFill>
              </a:rPr>
              <a:t>Hispanus</a:t>
            </a:r>
            <a:endParaRPr lang="hu-HU" b="1" dirty="0" smtClean="0">
              <a:solidFill>
                <a:srgbClr val="00B050"/>
              </a:solidFill>
            </a:endParaRPr>
          </a:p>
          <a:p>
            <a:r>
              <a:rPr lang="hu-HU" i="1" dirty="0" smtClean="0"/>
              <a:t>A </a:t>
            </a:r>
            <a:r>
              <a:rPr lang="hu-HU" i="1" dirty="0" smtClean="0">
                <a:solidFill>
                  <a:srgbClr val="00B0F0"/>
                </a:solidFill>
              </a:rPr>
              <a:t>katalizátor</a:t>
            </a:r>
            <a:r>
              <a:rPr lang="hu-HU" i="1" dirty="0" smtClean="0"/>
              <a:t>: </a:t>
            </a:r>
            <a:r>
              <a:rPr lang="hu-HU" dirty="0" smtClean="0"/>
              <a:t>az egyetemek – a skolasztika </a:t>
            </a:r>
          </a:p>
          <a:p>
            <a:r>
              <a:rPr lang="hu-HU" i="1" dirty="0" smtClean="0"/>
              <a:t>A </a:t>
            </a:r>
            <a:r>
              <a:rPr lang="hu-HU" i="1" dirty="0" smtClean="0">
                <a:solidFill>
                  <a:srgbClr val="00B0F0"/>
                </a:solidFill>
              </a:rPr>
              <a:t>háttér</a:t>
            </a:r>
            <a:r>
              <a:rPr lang="hu-HU" i="1" dirty="0" smtClean="0"/>
              <a:t>: </a:t>
            </a:r>
            <a:r>
              <a:rPr lang="hu-HU" dirty="0" smtClean="0"/>
              <a:t>a realizmus – nominalizmus vita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Érveléselméletek 1.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4400" y="1340768"/>
            <a:ext cx="7772400" cy="4870776"/>
          </a:xfrm>
        </p:spPr>
        <p:txBody>
          <a:bodyPr>
            <a:normAutofit fontScale="92500"/>
          </a:bodyPr>
          <a:lstStyle/>
          <a:p>
            <a:r>
              <a:rPr lang="hu-H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Logikai megközelítés</a:t>
            </a:r>
            <a:r>
              <a:rPr lang="hu-H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</a:t>
            </a:r>
            <a:r>
              <a:rPr lang="hu-HU" dirty="0" smtClean="0"/>
              <a:t>= a </a:t>
            </a:r>
            <a:r>
              <a:rPr lang="hu-HU" dirty="0" smtClean="0">
                <a:solidFill>
                  <a:srgbClr val="FF0000"/>
                </a:solidFill>
              </a:rPr>
              <a:t>legerősebb</a:t>
            </a:r>
            <a:r>
              <a:rPr lang="hu-HU" dirty="0" smtClean="0"/>
              <a:t> igazolás</a:t>
            </a:r>
          </a:p>
          <a:p>
            <a:r>
              <a:rPr lang="hu-HU" dirty="0" smtClean="0"/>
              <a:t>Igazként elfogadott premisszákból </a:t>
            </a:r>
            <a:r>
              <a:rPr lang="hu-HU" b="1" dirty="0" smtClean="0">
                <a:solidFill>
                  <a:srgbClr val="FF0000"/>
                </a:solidFill>
              </a:rPr>
              <a:t>szükségszerűen</a:t>
            </a:r>
            <a:r>
              <a:rPr lang="hu-HU" dirty="0" smtClean="0"/>
              <a:t> igaz konklúzió</a:t>
            </a:r>
          </a:p>
          <a:p>
            <a:r>
              <a:rPr lang="hu-HU" dirty="0" smtClean="0"/>
              <a:t>= </a:t>
            </a:r>
            <a:r>
              <a:rPr lang="hu-HU" b="1" dirty="0" smtClean="0">
                <a:solidFill>
                  <a:srgbClr val="00B050"/>
                </a:solidFill>
              </a:rPr>
              <a:t>következményreláció </a:t>
            </a:r>
            <a:r>
              <a:rPr lang="hu-HU" b="1" dirty="0" smtClean="0"/>
              <a:t>=</a:t>
            </a:r>
            <a:r>
              <a:rPr lang="hu-HU" b="1" dirty="0" smtClean="0">
                <a:solidFill>
                  <a:srgbClr val="00B050"/>
                </a:solidFill>
              </a:rPr>
              <a:t> </a:t>
            </a:r>
            <a:r>
              <a:rPr lang="hu-HU" b="1" dirty="0" smtClean="0">
                <a:solidFill>
                  <a:srgbClr val="FF0000"/>
                </a:solidFill>
              </a:rPr>
              <a:t>formális igazolás</a:t>
            </a:r>
          </a:p>
          <a:p>
            <a:r>
              <a:rPr lang="hu-HU" dirty="0" smtClean="0"/>
              <a:t>Alapsémája: a </a:t>
            </a:r>
            <a:r>
              <a:rPr lang="hu-HU" b="1" dirty="0" smtClean="0">
                <a:solidFill>
                  <a:srgbClr val="00B050"/>
                </a:solidFill>
              </a:rPr>
              <a:t>szillogizmus</a:t>
            </a:r>
          </a:p>
          <a:p>
            <a:r>
              <a:rPr lang="hu-HU" dirty="0" smtClean="0"/>
              <a:t>Szűk keresztmetszet: a premisszák </a:t>
            </a:r>
            <a:r>
              <a:rPr lang="hu-HU" b="1" dirty="0" smtClean="0">
                <a:solidFill>
                  <a:srgbClr val="00B050"/>
                </a:solidFill>
              </a:rPr>
              <a:t>igazsága</a:t>
            </a:r>
          </a:p>
          <a:p>
            <a:r>
              <a:rPr lang="hu-HU" dirty="0" smtClean="0"/>
              <a:t>Korrekció, kiegészítés: </a:t>
            </a:r>
            <a:r>
              <a:rPr lang="hu-HU" b="1" dirty="0" smtClean="0">
                <a:solidFill>
                  <a:srgbClr val="FF0000"/>
                </a:solidFill>
              </a:rPr>
              <a:t>dialektika</a:t>
            </a:r>
          </a:p>
          <a:p>
            <a:r>
              <a:rPr lang="hu-HU" sz="3200" dirty="0" smtClean="0">
                <a:sym typeface="Wingdings" pitchFamily="2" charset="2"/>
              </a:rPr>
              <a:t> vita: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ésszerűen gondolkodó és érvelő emberek véleményének egybeesése </a:t>
            </a:r>
            <a:endParaRPr lang="hu-H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240</a:t>
            </a:fld>
            <a:endParaRPr lang="hu-HU"/>
          </a:p>
        </p:txBody>
      </p:sp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Érveléselméletek 2.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Retorikai</a:t>
            </a:r>
            <a:r>
              <a:rPr lang="hu-H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hu-H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megközelítés </a:t>
            </a:r>
            <a:r>
              <a:rPr lang="hu-HU" dirty="0" smtClean="0"/>
              <a:t>= nincs igazság, csak </a:t>
            </a:r>
            <a:r>
              <a:rPr lang="hu-HU" b="1" dirty="0" smtClean="0">
                <a:solidFill>
                  <a:srgbClr val="FF0000"/>
                </a:solidFill>
              </a:rPr>
              <a:t>vélekedés</a:t>
            </a:r>
          </a:p>
          <a:p>
            <a:r>
              <a:rPr lang="hu-HU" dirty="0" smtClean="0"/>
              <a:t> Egy elfogadott kiindulópontból levezetett </a:t>
            </a:r>
            <a:r>
              <a:rPr lang="hu-HU" b="1" dirty="0" smtClean="0">
                <a:solidFill>
                  <a:srgbClr val="FF0000"/>
                </a:solidFill>
              </a:rPr>
              <a:t>meggyőzésre</a:t>
            </a:r>
            <a:r>
              <a:rPr lang="hu-HU" dirty="0" smtClean="0"/>
              <a:t> alkalmas vélemény</a:t>
            </a:r>
          </a:p>
          <a:p>
            <a:pPr marL="411480" lvl="2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„Új retorika” : </a:t>
            </a:r>
            <a:r>
              <a:rPr lang="hu-HU" sz="2800" dirty="0" smtClean="0">
                <a:sym typeface="Wingdings" pitchFamily="2" charset="2"/>
              </a:rPr>
              <a:t>a racionális argumentáció elmélete  </a:t>
            </a:r>
            <a:r>
              <a:rPr lang="hu-HU" sz="2800" b="1" dirty="0" smtClean="0">
                <a:sym typeface="Wingdings" pitchFamily="2" charset="2"/>
              </a:rPr>
              <a:t>az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értékítéletek logikája</a:t>
            </a:r>
          </a:p>
          <a:p>
            <a:pPr marL="411480" lvl="2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hu-HU" sz="2800" dirty="0" smtClean="0">
                <a:sym typeface="Wingdings" pitchFamily="2" charset="2"/>
              </a:rPr>
              <a:t>benne </a:t>
            </a:r>
            <a:r>
              <a:rPr lang="hu-HU" sz="2800" b="1" dirty="0" smtClean="0">
                <a:sym typeface="Wingdings" pitchFamily="2" charset="2"/>
              </a:rPr>
              <a:t>az </a:t>
            </a:r>
            <a:r>
              <a:rPr lang="hu-HU" sz="2800" b="1" dirty="0" smtClean="0">
                <a:solidFill>
                  <a:srgbClr val="7030A0"/>
                </a:solidFill>
                <a:sym typeface="Wingdings" pitchFamily="2" charset="2"/>
              </a:rPr>
              <a:t>érvek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tartalma</a:t>
            </a:r>
            <a:r>
              <a:rPr lang="hu-HU" sz="2800" dirty="0" smtClean="0">
                <a:sym typeface="Wingdings" pitchFamily="2" charset="2"/>
              </a:rPr>
              <a:t>, s nem csupán szerkezete játszik szerepet </a:t>
            </a:r>
            <a:r>
              <a:rPr lang="hu-HU" sz="2800" dirty="0" smtClean="0">
                <a:sym typeface="Wingdings"/>
              </a:rPr>
              <a:t></a:t>
            </a:r>
            <a:r>
              <a:rPr lang="hu-HU" sz="28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helyesség</a:t>
            </a:r>
            <a:endParaRPr lang="hu-HU" sz="2800" dirty="0" smtClean="0">
              <a:solidFill>
                <a:schemeClr val="accent5">
                  <a:lumMod val="75000"/>
                </a:schemeClr>
              </a:solidFill>
              <a:sym typeface="Wingdings" pitchFamily="2" charset="2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241</a:t>
            </a:fld>
            <a:endParaRPr lang="hu-HU"/>
          </a:p>
        </p:txBody>
      </p:sp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Érveléselméletek 3.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99592" y="16288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hu-HU" b="1" dirty="0" smtClean="0">
                <a:solidFill>
                  <a:schemeClr val="accent5">
                    <a:lumMod val="75000"/>
                  </a:schemeClr>
                </a:solidFill>
              </a:rPr>
              <a:t>(Dialektika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sym typeface="Wingdings"/>
              </a:rPr>
              <a:t>) </a:t>
            </a:r>
            <a:r>
              <a:rPr lang="hu-H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Dialogikai</a:t>
            </a:r>
            <a:r>
              <a:rPr lang="hu-H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hu-H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megközelítés</a:t>
            </a:r>
            <a:r>
              <a:rPr lang="hu-H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hu-HU" dirty="0" smtClean="0"/>
              <a:t>= nincs igazság, csak </a:t>
            </a:r>
            <a:r>
              <a:rPr lang="hu-HU" b="1" dirty="0" smtClean="0">
                <a:solidFill>
                  <a:srgbClr val="FF0000"/>
                </a:solidFill>
              </a:rPr>
              <a:t>álláspont</a:t>
            </a:r>
          </a:p>
          <a:p>
            <a:r>
              <a:rPr lang="hu-HU" sz="3200" b="1" dirty="0" smtClean="0">
                <a:sym typeface="Wingdings" pitchFamily="2" charset="2"/>
              </a:rPr>
              <a:t>beszédhelyzethez, a </a:t>
            </a:r>
            <a:r>
              <a:rPr lang="hu-HU" sz="32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szituációhoz</a:t>
            </a:r>
            <a:r>
              <a:rPr lang="hu-HU" sz="3200" b="1" dirty="0" smtClean="0">
                <a:sym typeface="Wingdings" pitchFamily="2" charset="2"/>
              </a:rPr>
              <a:t> </a:t>
            </a:r>
            <a:r>
              <a:rPr lang="hu-HU" sz="32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kötődő </a:t>
            </a:r>
            <a:r>
              <a:rPr lang="hu-HU" sz="3200" b="1" dirty="0" smtClean="0">
                <a:solidFill>
                  <a:srgbClr val="00B050"/>
                </a:solidFill>
                <a:sym typeface="Wingdings" pitchFamily="2" charset="2"/>
              </a:rPr>
              <a:t>problémamegoldó</a:t>
            </a:r>
            <a:r>
              <a:rPr lang="hu-HU" sz="3200" b="1" dirty="0" smtClean="0">
                <a:sym typeface="Wingdings" pitchFamily="2" charset="2"/>
              </a:rPr>
              <a:t> érvelés </a:t>
            </a:r>
          </a:p>
          <a:p>
            <a:r>
              <a:rPr lang="hu-HU" sz="2800" b="1" dirty="0" smtClean="0">
                <a:sym typeface="Wingdings"/>
              </a:rPr>
              <a:t>Probléma  </a:t>
            </a:r>
            <a:r>
              <a:rPr lang="hu-HU" sz="2800" b="1" dirty="0" smtClean="0">
                <a:sym typeface="Wingdings" pitchFamily="2" charset="2"/>
              </a:rPr>
              <a:t>vita </a:t>
            </a:r>
            <a:r>
              <a:rPr lang="hu-HU" sz="2800" b="1" dirty="0" smtClean="0">
                <a:sym typeface="Wingdings"/>
              </a:rPr>
              <a:t> </a:t>
            </a:r>
            <a:r>
              <a:rPr lang="hu-HU" sz="2800" b="1" dirty="0" smtClean="0">
                <a:sym typeface="Wingdings" pitchFamily="2" charset="2"/>
              </a:rPr>
              <a:t>érvelés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(</a:t>
            </a:r>
            <a:r>
              <a:rPr lang="hu-HU" sz="2800" b="1" dirty="0" smtClean="0">
                <a:solidFill>
                  <a:srgbClr val="FF0000"/>
                </a:solidFill>
                <a:sym typeface="Wingdings"/>
              </a:rPr>
              <a:t> </a:t>
            </a: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jogvita) </a:t>
            </a:r>
          </a:p>
          <a:p>
            <a:r>
              <a:rPr lang="hu-HU" sz="2800" b="1" dirty="0" smtClean="0">
                <a:sym typeface="Wingdings" pitchFamily="2" charset="2"/>
              </a:rPr>
              <a:t>Érvvel szembeni </a:t>
            </a:r>
            <a:r>
              <a:rPr lang="hu-HU" sz="28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követelmények</a:t>
            </a:r>
            <a:r>
              <a:rPr lang="hu-HU" sz="2800" b="1" dirty="0" smtClean="0">
                <a:sym typeface="Wingdings" pitchFamily="2" charset="2"/>
              </a:rPr>
              <a:t>:</a:t>
            </a:r>
          </a:p>
          <a:p>
            <a:pPr lvl="1"/>
            <a:r>
              <a:rPr lang="hu-HU" b="1" dirty="0" smtClean="0">
                <a:solidFill>
                  <a:srgbClr val="FF0000"/>
                </a:solidFill>
                <a:sym typeface="Wingdings" pitchFamily="2" charset="2"/>
              </a:rPr>
              <a:t>Materiális</a:t>
            </a:r>
            <a:r>
              <a:rPr lang="hu-HU" b="1" dirty="0" smtClean="0">
                <a:sym typeface="Wingdings" pitchFamily="2" charset="2"/>
              </a:rPr>
              <a:t> elfogadhatóság</a:t>
            </a:r>
          </a:p>
          <a:p>
            <a:pPr lvl="1"/>
            <a:r>
              <a:rPr lang="hu-HU" b="1" dirty="0" smtClean="0">
                <a:solidFill>
                  <a:srgbClr val="FF0000"/>
                </a:solidFill>
                <a:sym typeface="Wingdings" pitchFamily="2" charset="2"/>
              </a:rPr>
              <a:t>Formális</a:t>
            </a:r>
            <a:r>
              <a:rPr lang="hu-HU" b="1" dirty="0" smtClean="0">
                <a:sym typeface="Wingdings" pitchFamily="2" charset="2"/>
              </a:rPr>
              <a:t> igazolhatóság</a:t>
            </a:r>
          </a:p>
          <a:p>
            <a:pPr lvl="1"/>
            <a:r>
              <a:rPr lang="hu-HU" b="1" dirty="0" smtClean="0">
                <a:sym typeface="Wingdings" pitchFamily="2" charset="2"/>
              </a:rPr>
              <a:t>= </a:t>
            </a:r>
            <a:r>
              <a:rPr lang="hu-HU" b="1" dirty="0" smtClean="0">
                <a:solidFill>
                  <a:srgbClr val="FF0000"/>
                </a:solidFill>
                <a:sym typeface="Wingdings" pitchFamily="2" charset="2"/>
              </a:rPr>
              <a:t>eljárási</a:t>
            </a:r>
            <a:r>
              <a:rPr lang="hu-HU" b="1" dirty="0" smtClean="0">
                <a:sym typeface="Wingdings" pitchFamily="2" charset="2"/>
              </a:rPr>
              <a:t> igazolhatóság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242</a:t>
            </a:fld>
            <a:endParaRPr lang="hu-HU"/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Érveléselméletek 4.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Kommunikációelméleti</a:t>
            </a:r>
            <a:r>
              <a:rPr lang="hu-H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hu-H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megközelítés = </a:t>
            </a:r>
            <a:r>
              <a:rPr lang="hu-HU" dirty="0" smtClean="0"/>
              <a:t>nincs igazság, csak </a:t>
            </a:r>
            <a:r>
              <a:rPr lang="hu-HU" b="1" dirty="0" err="1" smtClean="0">
                <a:solidFill>
                  <a:srgbClr val="FF0000"/>
                </a:solidFill>
              </a:rPr>
              <a:t>beszédmegnyilvánulás</a:t>
            </a:r>
            <a:endParaRPr lang="hu-HU" dirty="0" smtClean="0"/>
          </a:p>
          <a:p>
            <a:r>
              <a:rPr lang="hu-HU" dirty="0" smtClean="0"/>
              <a:t>nyelvelméleti fogalmi keret: </a:t>
            </a:r>
            <a:r>
              <a:rPr lang="hu-HU" b="1" dirty="0" smtClean="0">
                <a:solidFill>
                  <a:srgbClr val="FF0000"/>
                </a:solidFill>
              </a:rPr>
              <a:t>pragmatika</a:t>
            </a:r>
            <a:r>
              <a:rPr lang="hu-HU" dirty="0" smtClean="0"/>
              <a:t> </a:t>
            </a:r>
            <a:r>
              <a:rPr lang="hu-HU" sz="3200" b="1" dirty="0" smtClean="0">
                <a:sym typeface="Wingdings"/>
              </a:rPr>
              <a:t> </a:t>
            </a:r>
            <a:r>
              <a:rPr lang="hu-HU" sz="3200" b="1" dirty="0" smtClean="0">
                <a:solidFill>
                  <a:srgbClr val="00B0F0"/>
                </a:solidFill>
                <a:sym typeface="Wingdings"/>
              </a:rPr>
              <a:t>beszédaktus-tan</a:t>
            </a:r>
          </a:p>
          <a:p>
            <a:r>
              <a:rPr lang="hu-HU" sz="3200" b="1" dirty="0" smtClean="0">
                <a:sym typeface="Wingdings"/>
              </a:rPr>
              <a:t>Érvelés = textus </a:t>
            </a:r>
            <a:r>
              <a:rPr lang="hu-HU" sz="3200" dirty="0" smtClean="0">
                <a:sym typeface="Wingdings" pitchFamily="2" charset="2"/>
              </a:rPr>
              <a:t> </a:t>
            </a:r>
            <a:r>
              <a:rPr lang="hu-HU" sz="3200" b="1" dirty="0" smtClean="0">
                <a:solidFill>
                  <a:srgbClr val="FF0000"/>
                </a:solidFill>
                <a:sym typeface="Wingdings" pitchFamily="2" charset="2"/>
              </a:rPr>
              <a:t>racionalitás</a:t>
            </a:r>
            <a:r>
              <a:rPr lang="hu-HU" sz="3200" dirty="0" smtClean="0">
                <a:sym typeface="Wingdings" pitchFamily="2" charset="2"/>
              </a:rPr>
              <a:t> </a:t>
            </a:r>
            <a:r>
              <a:rPr lang="hu-HU" dirty="0" smtClean="0">
                <a:sym typeface="Wingdings" pitchFamily="2" charset="2"/>
              </a:rPr>
              <a:t>(logosz)</a:t>
            </a:r>
            <a:endParaRPr lang="hu-HU" b="1" dirty="0" smtClean="0">
              <a:solidFill>
                <a:srgbClr val="FF0000"/>
              </a:solidFill>
              <a:sym typeface="Wingdings" pitchFamily="2" charset="2"/>
            </a:endParaRPr>
          </a:p>
          <a:p>
            <a:r>
              <a:rPr lang="hu-HU" dirty="0" smtClean="0">
                <a:sym typeface="Wingdings"/>
              </a:rPr>
              <a:t>A kommunikáció racionalitásának feltétele: </a:t>
            </a:r>
            <a:r>
              <a:rPr lang="hu-HU" sz="3200" b="1" dirty="0" smtClean="0">
                <a:solidFill>
                  <a:srgbClr val="FF0000"/>
                </a:solidFill>
                <a:sym typeface="Wingdings"/>
              </a:rPr>
              <a:t>ideális beszédhelyzet</a:t>
            </a:r>
          </a:p>
          <a:p>
            <a:r>
              <a:rPr lang="hu-HU" dirty="0" smtClean="0"/>
              <a:t>(Habermas)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243</a:t>
            </a:fld>
            <a:endParaRPr lang="hu-HU"/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Az érvelés szerkezete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99592" y="1340768"/>
            <a:ext cx="7772400" cy="5004048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00B0F0"/>
              </a:buClr>
            </a:pPr>
            <a:r>
              <a:rPr lang="hu-HU" b="1" dirty="0" smtClean="0">
                <a:solidFill>
                  <a:schemeClr val="accent4"/>
                </a:solidFill>
              </a:rPr>
              <a:t>Logika</a:t>
            </a:r>
            <a:r>
              <a:rPr lang="hu-HU" dirty="0" smtClean="0"/>
              <a:t>: </a:t>
            </a:r>
            <a:r>
              <a:rPr lang="hu-HU" b="1" dirty="0" smtClean="0">
                <a:solidFill>
                  <a:srgbClr val="FF0000"/>
                </a:solidFill>
              </a:rPr>
              <a:t>P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smtClean="0">
                <a:solidFill>
                  <a:srgbClr val="FF0000"/>
                </a:solidFill>
                <a:sym typeface="Symbol"/>
              </a:rPr>
              <a:t>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b="1" i="1" dirty="0" smtClean="0">
                <a:solidFill>
                  <a:srgbClr val="FF0000"/>
                </a:solidFill>
              </a:rPr>
              <a:t>K</a:t>
            </a:r>
            <a:r>
              <a:rPr lang="hu-HU" i="1" dirty="0" smtClean="0">
                <a:solidFill>
                  <a:srgbClr val="FF0000"/>
                </a:solidFill>
              </a:rPr>
              <a:t> </a:t>
            </a:r>
            <a:r>
              <a:rPr lang="hu-HU" dirty="0" smtClean="0"/>
              <a:t>: premissza </a:t>
            </a:r>
            <a:r>
              <a:rPr lang="hu-HU" sz="2800" b="1" dirty="0" smtClean="0">
                <a:sym typeface="Wingdings"/>
              </a:rPr>
              <a:t> konklúzió</a:t>
            </a:r>
            <a:r>
              <a:rPr lang="hu-HU" dirty="0" smtClean="0"/>
              <a:t> </a:t>
            </a:r>
          </a:p>
          <a:p>
            <a:pPr>
              <a:buClr>
                <a:srgbClr val="00B0F0"/>
              </a:buClr>
            </a:pPr>
            <a:r>
              <a:rPr lang="hu-HU" b="1" dirty="0" smtClean="0">
                <a:solidFill>
                  <a:srgbClr val="00B0F0"/>
                </a:solidFill>
              </a:rPr>
              <a:t>Érv</a:t>
            </a:r>
            <a:r>
              <a:rPr lang="hu-HU" dirty="0" smtClean="0"/>
              <a:t>: </a:t>
            </a:r>
            <a:r>
              <a:rPr lang="hu-HU" b="1" dirty="0" smtClean="0">
                <a:solidFill>
                  <a:srgbClr val="FF0000"/>
                </a:solidFill>
              </a:rPr>
              <a:t>A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b="1" dirty="0" smtClean="0">
                <a:solidFill>
                  <a:srgbClr val="FF0000"/>
                </a:solidFill>
                <a:sym typeface="Symbol"/>
              </a:rPr>
              <a:t>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b="1" dirty="0" smtClean="0">
                <a:solidFill>
                  <a:srgbClr val="FF0000"/>
                </a:solidFill>
              </a:rPr>
              <a:t>K </a:t>
            </a:r>
            <a:r>
              <a:rPr lang="hu-HU" b="1" dirty="0" smtClean="0"/>
              <a:t>: </a:t>
            </a:r>
            <a:r>
              <a:rPr lang="hu-HU" dirty="0" smtClean="0"/>
              <a:t>argumentum </a:t>
            </a:r>
            <a:r>
              <a:rPr lang="hu-HU" sz="2800" b="1" dirty="0" smtClean="0">
                <a:sym typeface="Wingdings"/>
              </a:rPr>
              <a:t> k</a:t>
            </a:r>
            <a:r>
              <a:rPr lang="hu-HU" dirty="0" smtClean="0"/>
              <a:t>övetkeztetés </a:t>
            </a:r>
          </a:p>
          <a:p>
            <a:pPr>
              <a:buClr>
                <a:srgbClr val="00B0F0"/>
              </a:buClr>
            </a:pPr>
            <a:r>
              <a:rPr lang="hu-HU" dirty="0" smtClean="0">
                <a:solidFill>
                  <a:schemeClr val="accent4"/>
                </a:solidFill>
              </a:rPr>
              <a:t>Érv – ellenérv szerkezet:</a:t>
            </a:r>
          </a:p>
          <a:p>
            <a:pPr>
              <a:buNone/>
            </a:pPr>
            <a:r>
              <a:rPr lang="hu-HU" b="1" dirty="0" smtClean="0"/>
              <a:t>(</a:t>
            </a:r>
            <a:r>
              <a:rPr lang="hu-HU" b="1" dirty="0" smtClean="0">
                <a:solidFill>
                  <a:schemeClr val="accent1"/>
                </a:solidFill>
              </a:rPr>
              <a:t>A</a:t>
            </a:r>
            <a:r>
              <a:rPr lang="hu-HU" b="1" dirty="0" smtClean="0"/>
              <a:t>rgumentum – </a:t>
            </a:r>
            <a:r>
              <a:rPr lang="hu-HU" b="1" dirty="0" smtClean="0">
                <a:solidFill>
                  <a:schemeClr val="accent1"/>
                </a:solidFill>
              </a:rPr>
              <a:t>T</a:t>
            </a:r>
            <a:r>
              <a:rPr lang="hu-HU" b="1" dirty="0" smtClean="0"/>
              <a:t>ézis – </a:t>
            </a:r>
            <a:r>
              <a:rPr lang="hu-HU" b="1" dirty="0" err="1" smtClean="0">
                <a:solidFill>
                  <a:schemeClr val="accent1"/>
                </a:solidFill>
              </a:rPr>
              <a:t>P</a:t>
            </a:r>
            <a:r>
              <a:rPr lang="hu-HU" b="1" dirty="0" err="1" smtClean="0"/>
              <a:t>roponens</a:t>
            </a:r>
            <a:r>
              <a:rPr lang="hu-HU" b="1" dirty="0" smtClean="0"/>
              <a:t> – </a:t>
            </a:r>
            <a:r>
              <a:rPr lang="hu-HU" b="1" dirty="0" smtClean="0">
                <a:solidFill>
                  <a:schemeClr val="accent1"/>
                </a:solidFill>
              </a:rPr>
              <a:t>O</a:t>
            </a:r>
            <a:r>
              <a:rPr lang="hu-HU" b="1" dirty="0" smtClean="0"/>
              <a:t>pponens:)</a:t>
            </a:r>
          </a:p>
          <a:p>
            <a:pPr>
              <a:buNone/>
            </a:pPr>
            <a:r>
              <a:rPr lang="hu-HU" b="1" dirty="0" smtClean="0"/>
              <a:t>				          </a:t>
            </a:r>
            <a:r>
              <a:rPr lang="hu-HU" sz="2600" b="1" dirty="0" smtClean="0">
                <a:solidFill>
                  <a:schemeClr val="accent1"/>
                </a:solidFill>
              </a:rPr>
              <a:t>ergo</a:t>
            </a:r>
            <a:endParaRPr lang="hu-HU" sz="2600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hu-HU" b="1" dirty="0" smtClean="0">
                <a:solidFill>
                  <a:schemeClr val="accent1"/>
                </a:solidFill>
              </a:rPr>
              <a:t>				A</a:t>
            </a:r>
            <a:r>
              <a:rPr lang="hu-HU" b="1" baseline="-25000" dirty="0" smtClean="0">
                <a:solidFill>
                  <a:schemeClr val="accent1"/>
                </a:solidFill>
              </a:rPr>
              <a:t>P</a:t>
            </a:r>
            <a:r>
              <a:rPr lang="hu-HU" b="1" dirty="0" smtClean="0">
                <a:solidFill>
                  <a:schemeClr val="accent1"/>
                </a:solidFill>
              </a:rPr>
              <a:t>              	 T</a:t>
            </a:r>
            <a:r>
              <a:rPr lang="hu-HU" b="1" baseline="-25000" dirty="0" smtClean="0">
                <a:solidFill>
                  <a:schemeClr val="accent1"/>
                </a:solidFill>
              </a:rPr>
              <a:t>P</a:t>
            </a:r>
            <a:endParaRPr lang="hu-HU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hu-HU" dirty="0" smtClean="0">
                <a:solidFill>
                  <a:schemeClr val="accent1"/>
                </a:solidFill>
              </a:rPr>
              <a:t> </a:t>
            </a:r>
          </a:p>
          <a:p>
            <a:pPr>
              <a:buNone/>
            </a:pPr>
            <a:r>
              <a:rPr lang="hu-HU" b="1" dirty="0" smtClean="0">
                <a:solidFill>
                  <a:schemeClr val="accent1"/>
                </a:solidFill>
              </a:rPr>
              <a:t>     				ha</a:t>
            </a:r>
            <a:endParaRPr lang="hu-HU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hu-HU" b="1" dirty="0" smtClean="0">
                <a:solidFill>
                  <a:schemeClr val="accent1"/>
                </a:solidFill>
              </a:rPr>
              <a:t>         			de</a:t>
            </a:r>
            <a:endParaRPr lang="hu-HU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hu-HU" b="1" dirty="0" smtClean="0">
                <a:solidFill>
                  <a:schemeClr val="accent1"/>
                </a:solidFill>
              </a:rPr>
              <a:t>       	         </a:t>
            </a:r>
            <a:r>
              <a:rPr lang="hu-HU" sz="2600" b="1" dirty="0" smtClean="0">
                <a:solidFill>
                  <a:schemeClr val="accent1"/>
                </a:solidFill>
              </a:rPr>
              <a:t>ergo </a:t>
            </a:r>
            <a:r>
              <a:rPr lang="hu-HU" b="1" dirty="0" smtClean="0">
                <a:solidFill>
                  <a:schemeClr val="accent1"/>
                </a:solidFill>
              </a:rPr>
              <a:t>		  I</a:t>
            </a:r>
            <a:endParaRPr lang="hu-HU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hu-HU" b="1" dirty="0" smtClean="0">
                <a:solidFill>
                  <a:schemeClr val="accent1"/>
                </a:solidFill>
              </a:rPr>
              <a:t>         	A</a:t>
            </a:r>
            <a:r>
              <a:rPr lang="hu-HU" b="1" baseline="-25000" dirty="0" smtClean="0">
                <a:solidFill>
                  <a:schemeClr val="accent1"/>
                </a:solidFill>
              </a:rPr>
              <a:t>K</a:t>
            </a:r>
            <a:r>
              <a:rPr lang="hu-HU" b="1" dirty="0" smtClean="0">
                <a:solidFill>
                  <a:schemeClr val="accent1"/>
                </a:solidFill>
              </a:rPr>
              <a:t>              	T</a:t>
            </a:r>
            <a:r>
              <a:rPr lang="hu-HU" b="1" baseline="-25000" dirty="0" smtClean="0">
                <a:solidFill>
                  <a:schemeClr val="accent1"/>
                </a:solidFill>
              </a:rPr>
              <a:t>K</a:t>
            </a:r>
            <a:endParaRPr lang="hu-HU" dirty="0">
              <a:solidFill>
                <a:schemeClr val="accent1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244</a:t>
            </a:fld>
            <a:endParaRPr lang="hu-HU"/>
          </a:p>
        </p:txBody>
      </p:sp>
      <p:cxnSp>
        <p:nvCxnSpPr>
          <p:cNvPr id="6" name="Egyenes összekötő nyíllal 5"/>
          <p:cNvCxnSpPr/>
          <p:nvPr/>
        </p:nvCxnSpPr>
        <p:spPr>
          <a:xfrm>
            <a:off x="4211960" y="3789040"/>
            <a:ext cx="1296144" cy="0"/>
          </a:xfrm>
          <a:prstGeom prst="straightConnector1">
            <a:avLst/>
          </a:prstGeom>
          <a:ln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/>
          <p:cNvCxnSpPr/>
          <p:nvPr/>
        </p:nvCxnSpPr>
        <p:spPr>
          <a:xfrm flipV="1">
            <a:off x="3923928" y="4077072"/>
            <a:ext cx="0" cy="864096"/>
          </a:xfrm>
          <a:prstGeom prst="straightConnector1">
            <a:avLst/>
          </a:prstGeom>
          <a:ln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/>
          <p:cNvCxnSpPr/>
          <p:nvPr/>
        </p:nvCxnSpPr>
        <p:spPr>
          <a:xfrm flipV="1">
            <a:off x="4860032" y="3861048"/>
            <a:ext cx="0" cy="648072"/>
          </a:xfrm>
          <a:prstGeom prst="straightConnector1">
            <a:avLst/>
          </a:prstGeom>
          <a:ln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16"/>
          <p:cNvCxnSpPr/>
          <p:nvPr/>
        </p:nvCxnSpPr>
        <p:spPr>
          <a:xfrm flipV="1">
            <a:off x="4860032" y="4941168"/>
            <a:ext cx="0" cy="432048"/>
          </a:xfrm>
          <a:prstGeom prst="line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18"/>
          <p:cNvCxnSpPr/>
          <p:nvPr/>
        </p:nvCxnSpPr>
        <p:spPr>
          <a:xfrm flipV="1">
            <a:off x="3923928" y="5373216"/>
            <a:ext cx="0" cy="504056"/>
          </a:xfrm>
          <a:prstGeom prst="line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nyíllal 20"/>
          <p:cNvCxnSpPr/>
          <p:nvPr/>
        </p:nvCxnSpPr>
        <p:spPr>
          <a:xfrm>
            <a:off x="2339752" y="6093296"/>
            <a:ext cx="1368152" cy="0"/>
          </a:xfrm>
          <a:prstGeom prst="straightConnector1">
            <a:avLst/>
          </a:prstGeom>
          <a:ln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Argumentáció-elemzés lépései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4400" y="1484784"/>
            <a:ext cx="7772400" cy="4870776"/>
          </a:xfrm>
        </p:spPr>
        <p:txBody>
          <a:bodyPr>
            <a:normAutofit fontScale="92500" lnSpcReduction="10000"/>
          </a:bodyPr>
          <a:lstStyle/>
          <a:p>
            <a:pPr marL="582930" indent="-514350">
              <a:buFont typeface="+mj-lt"/>
              <a:buAutoNum type="arabicPeriod"/>
            </a:pPr>
            <a:r>
              <a:rPr lang="hu-HU" b="1" dirty="0" smtClean="0">
                <a:solidFill>
                  <a:schemeClr val="accent6"/>
                </a:solidFill>
              </a:rPr>
              <a:t>A probléma meghatározása</a:t>
            </a:r>
          </a:p>
          <a:p>
            <a:pPr marL="912114" lvl="1" indent="-514350"/>
            <a:r>
              <a:rPr lang="hu-HU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 vita oka, tétje, a vitabeli pozíciók</a:t>
            </a:r>
          </a:p>
          <a:p>
            <a:pPr marL="582930" indent="-514350">
              <a:buFont typeface="+mj-lt"/>
              <a:buAutoNum type="arabicPeriod"/>
            </a:pPr>
            <a:r>
              <a:rPr lang="hu-HU" b="1" dirty="0" smtClean="0">
                <a:solidFill>
                  <a:schemeClr val="accent6"/>
                </a:solidFill>
              </a:rPr>
              <a:t>A vitatott állítás megfogalmazása</a:t>
            </a:r>
          </a:p>
          <a:p>
            <a:pPr marL="912114" lvl="1" indent="-514350"/>
            <a:r>
              <a:rPr lang="hu-HU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 végső célként igazolni/cáfolni kívánt tézis</a:t>
            </a:r>
          </a:p>
          <a:p>
            <a:pPr marL="582930" indent="-514350">
              <a:buFont typeface="+mj-lt"/>
              <a:buAutoNum type="arabicPeriod"/>
            </a:pPr>
            <a:r>
              <a:rPr lang="hu-HU" b="1" dirty="0" smtClean="0">
                <a:solidFill>
                  <a:schemeClr val="accent6"/>
                </a:solidFill>
              </a:rPr>
              <a:t>Az érvelés feldarabolása</a:t>
            </a:r>
          </a:p>
          <a:p>
            <a:pPr marL="912114" lvl="1" indent="-514350"/>
            <a:r>
              <a:rPr lang="hu-HU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„A ergo K” szerkezetű elemi érvekre bontás</a:t>
            </a:r>
          </a:p>
          <a:p>
            <a:pPr marL="582930" indent="-514350">
              <a:buFont typeface="+mj-lt"/>
              <a:buAutoNum type="arabicPeriod"/>
            </a:pPr>
            <a:r>
              <a:rPr lang="hu-HU" b="1" dirty="0" smtClean="0">
                <a:solidFill>
                  <a:schemeClr val="accent6"/>
                </a:solidFill>
              </a:rPr>
              <a:t>Az argumentáció sávjai rekonstrukciója</a:t>
            </a:r>
          </a:p>
          <a:p>
            <a:pPr marL="912114" lvl="1" indent="-514350"/>
            <a:r>
              <a:rPr lang="hu-HU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Az elemi érvek láncolattá fűzése</a:t>
            </a:r>
          </a:p>
          <a:p>
            <a:pPr marL="582930" indent="-514350">
              <a:buFont typeface="+mj-lt"/>
              <a:buAutoNum type="arabicPeriod"/>
            </a:pPr>
            <a:r>
              <a:rPr lang="hu-HU" b="1" dirty="0" smtClean="0">
                <a:solidFill>
                  <a:schemeClr val="accent6"/>
                </a:solidFill>
              </a:rPr>
              <a:t>Argumentációs szerkezet rekonstrukciója</a:t>
            </a:r>
          </a:p>
          <a:p>
            <a:pPr marL="912114" lvl="1" indent="-514350"/>
            <a:r>
              <a:rPr lang="hu-HU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Az érvelési láncolatok beillesztése a vita egészébe</a:t>
            </a:r>
            <a:endParaRPr lang="hu-H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245</a:t>
            </a:fld>
            <a:endParaRPr lang="hu-HU"/>
          </a:p>
        </p:txBody>
      </p:sp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404768"/>
          </a:xfrm>
        </p:spPr>
        <p:txBody>
          <a:bodyPr/>
          <a:lstStyle/>
          <a:p>
            <a:pPr algn="ctr"/>
            <a:r>
              <a:rPr lang="hu-HU" dirty="0" smtClean="0"/>
              <a:t>Az érveléssel szembeni elvárások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246</a:t>
            </a:fld>
            <a:endParaRPr lang="hu-HU"/>
          </a:p>
        </p:txBody>
      </p:sp>
      <p:sp>
        <p:nvSpPr>
          <p:cNvPr id="5" name="Tartalom helye 4"/>
          <p:cNvSpPr txBox="1">
            <a:spLocks noGrp="1"/>
          </p:cNvSpPr>
          <p:nvPr>
            <p:ph idx="1"/>
          </p:nvPr>
        </p:nvSpPr>
        <p:spPr>
          <a:xfrm>
            <a:off x="899592" y="2492896"/>
            <a:ext cx="7772400" cy="3647152"/>
          </a:xfrm>
          <a:prstGeom prst="rect">
            <a:avLst/>
          </a:prstGeom>
          <a:solidFill>
            <a:srgbClr val="5E9EFF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hu-HU" sz="2800" b="1" dirty="0" smtClean="0">
                <a:latin typeface="+mn-lt"/>
              </a:rPr>
              <a:t>Az érvelő szöveget jellemezze:</a:t>
            </a:r>
          </a:p>
          <a:p>
            <a:pPr marL="457200" indent="-457200">
              <a:buAutoNum type="alphaLcPeriod"/>
            </a:pPr>
            <a:r>
              <a:rPr lang="hu-HU" sz="2800" b="1" dirty="0" smtClean="0">
                <a:solidFill>
                  <a:srgbClr val="7030A0"/>
                </a:solidFill>
                <a:latin typeface="+mn-lt"/>
              </a:rPr>
              <a:t>Egység  </a:t>
            </a:r>
          </a:p>
          <a:p>
            <a:pPr marL="457200" indent="-457200">
              <a:buAutoNum type="alphaLcPeriod"/>
            </a:pPr>
            <a:r>
              <a:rPr lang="hu-HU" sz="2800" b="1" dirty="0" smtClean="0">
                <a:solidFill>
                  <a:srgbClr val="7030A0"/>
                </a:solidFill>
                <a:latin typeface="+mn-lt"/>
              </a:rPr>
              <a:t>Haladás</a:t>
            </a:r>
          </a:p>
          <a:p>
            <a:pPr marL="457200" indent="-457200">
              <a:buAutoNum type="alphaLcPeriod"/>
            </a:pPr>
            <a:r>
              <a:rPr lang="hu-HU" sz="2800" b="1" dirty="0" smtClean="0">
                <a:solidFill>
                  <a:srgbClr val="7030A0"/>
                </a:solidFill>
                <a:latin typeface="+mn-lt"/>
              </a:rPr>
              <a:t>Folytonosság</a:t>
            </a:r>
          </a:p>
          <a:p>
            <a:pPr marL="457200" indent="-457200">
              <a:buAutoNum type="alphaLcPeriod"/>
            </a:pPr>
            <a:r>
              <a:rPr lang="hu-HU" sz="2800" b="1" dirty="0" smtClean="0">
                <a:solidFill>
                  <a:srgbClr val="7030A0"/>
                </a:solidFill>
                <a:latin typeface="+mn-lt"/>
              </a:rPr>
              <a:t>Tagoltság</a:t>
            </a:r>
          </a:p>
          <a:p>
            <a:pPr marL="457200" indent="-457200">
              <a:buAutoNum type="alphaLcPeriod"/>
            </a:pPr>
            <a:r>
              <a:rPr lang="hu-HU" sz="2800" b="1" dirty="0" smtClean="0">
                <a:solidFill>
                  <a:srgbClr val="7030A0"/>
                </a:solidFill>
                <a:latin typeface="+mn-lt"/>
              </a:rPr>
              <a:t>Arányosság</a:t>
            </a:r>
          </a:p>
          <a:p>
            <a:pPr marL="457200" indent="-457200">
              <a:buAutoNum type="alphaLcPeriod"/>
            </a:pPr>
            <a:r>
              <a:rPr lang="hu-HU" sz="2800" b="1" dirty="0" smtClean="0">
                <a:solidFill>
                  <a:srgbClr val="7030A0"/>
                </a:solidFill>
                <a:latin typeface="+mn-lt"/>
              </a:rPr>
              <a:t>Teljesség </a:t>
            </a:r>
            <a:endParaRPr lang="hu-HU" sz="2800" b="1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7" name="Kép 6" descr="Rhetoric_Cesar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2505529"/>
            <a:ext cx="2826916" cy="3659775"/>
          </a:xfrm>
          <a:prstGeom prst="rect">
            <a:avLst/>
          </a:prstGeom>
        </p:spPr>
      </p:pic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Igazolt következtetések típusai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55576" y="1556792"/>
            <a:ext cx="7772400" cy="4283968"/>
          </a:xfrm>
        </p:spPr>
        <p:txBody>
          <a:bodyPr>
            <a:normAutofit fontScale="92500"/>
          </a:bodyPr>
          <a:lstStyle/>
          <a:p>
            <a:pPr marL="582930" indent="-514350">
              <a:buFont typeface="+mj-lt"/>
              <a:buAutoNum type="arabicPeriod"/>
            </a:pPr>
            <a:r>
              <a:rPr lang="hu-HU" b="1" dirty="0" smtClean="0">
                <a:solidFill>
                  <a:srgbClr val="FF0000"/>
                </a:solidFill>
              </a:rPr>
              <a:t>Dedukció :</a:t>
            </a:r>
            <a:r>
              <a:rPr lang="hu-HU" dirty="0" smtClean="0"/>
              <a:t> A premisszák igazsága implikálja a konklúzió igazságát</a:t>
            </a:r>
          </a:p>
          <a:p>
            <a:pPr marL="582930" indent="-514350">
              <a:buFont typeface="+mj-lt"/>
              <a:buAutoNum type="arabicPeriod"/>
            </a:pPr>
            <a:r>
              <a:rPr lang="hu-HU" b="1" dirty="0" smtClean="0">
                <a:solidFill>
                  <a:srgbClr val="FF0000"/>
                </a:solidFill>
              </a:rPr>
              <a:t>Indukció :</a:t>
            </a:r>
            <a:r>
              <a:rPr lang="hu-HU" dirty="0" smtClean="0"/>
              <a:t> Egyedi megfigyelések támasztják alá az általánosítást</a:t>
            </a:r>
          </a:p>
          <a:p>
            <a:pPr marL="582930" indent="-514350">
              <a:buFont typeface="+mj-lt"/>
              <a:buAutoNum type="arabicPeriod"/>
            </a:pPr>
            <a:r>
              <a:rPr lang="hu-HU" b="1" dirty="0" smtClean="0">
                <a:solidFill>
                  <a:srgbClr val="FF0000"/>
                </a:solidFill>
              </a:rPr>
              <a:t>Analógia  :</a:t>
            </a:r>
            <a:r>
              <a:rPr lang="hu-HU" dirty="0" smtClean="0"/>
              <a:t> A megfigyelt előfordulások hasonlóságából levont következtetés</a:t>
            </a:r>
          </a:p>
          <a:p>
            <a:pPr marL="582930" indent="-514350">
              <a:buFont typeface="+mj-lt"/>
              <a:buAutoNum type="arabicPeriod"/>
            </a:pPr>
            <a:r>
              <a:rPr lang="hu-HU" b="1" dirty="0" err="1" smtClean="0">
                <a:solidFill>
                  <a:srgbClr val="FF0000"/>
                </a:solidFill>
              </a:rPr>
              <a:t>Abdukció</a:t>
            </a:r>
            <a:r>
              <a:rPr lang="hu-HU" b="1" dirty="0" smtClean="0">
                <a:solidFill>
                  <a:srgbClr val="FF0000"/>
                </a:solidFill>
              </a:rPr>
              <a:t> : </a:t>
            </a:r>
            <a:r>
              <a:rPr lang="hu-HU" dirty="0" smtClean="0"/>
              <a:t>A következtetés tűnik a megfigyelt  tények legjobb magyarázatának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247</a:t>
            </a:fld>
            <a:endParaRPr lang="hu-HU"/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Hibás érvek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4400" y="1484784"/>
            <a:ext cx="7772400" cy="5112568"/>
          </a:xfrm>
        </p:spPr>
        <p:txBody>
          <a:bodyPr>
            <a:normAutofit lnSpcReduction="10000"/>
          </a:bodyPr>
          <a:lstStyle/>
          <a:p>
            <a:r>
              <a:rPr lang="hu-HU" b="1" dirty="0" smtClean="0">
                <a:solidFill>
                  <a:schemeClr val="accent3">
                    <a:lumMod val="75000"/>
                  </a:schemeClr>
                </a:solidFill>
              </a:rPr>
              <a:t>Sugalló kérdés</a:t>
            </a:r>
          </a:p>
          <a:p>
            <a:pPr lvl="1">
              <a:buFont typeface="Wingdings" pitchFamily="2" charset="2"/>
              <a:buChar char="§"/>
            </a:pPr>
            <a:r>
              <a:rPr lang="hu-HU" i="1" dirty="0" smtClean="0">
                <a:solidFill>
                  <a:schemeClr val="accent1"/>
                </a:solidFill>
              </a:rPr>
              <a:t>Még mindig iszol?</a:t>
            </a:r>
            <a:endParaRPr lang="hu-HU" dirty="0" smtClean="0">
              <a:solidFill>
                <a:schemeClr val="accent1"/>
              </a:solidFill>
            </a:endParaRPr>
          </a:p>
          <a:p>
            <a:r>
              <a:rPr lang="hu-HU" b="1" dirty="0" err="1" smtClean="0">
                <a:solidFill>
                  <a:schemeClr val="accent3">
                    <a:lumMod val="75000"/>
                  </a:schemeClr>
                </a:solidFill>
              </a:rPr>
              <a:t>Körbenforgó</a:t>
            </a:r>
            <a:r>
              <a:rPr lang="hu-HU" b="1" dirty="0" smtClean="0">
                <a:solidFill>
                  <a:schemeClr val="accent3">
                    <a:lumMod val="75000"/>
                  </a:schemeClr>
                </a:solidFill>
              </a:rPr>
              <a:t> érvelés</a:t>
            </a:r>
          </a:p>
          <a:p>
            <a:pPr lvl="1">
              <a:buFont typeface="Wingdings" pitchFamily="2" charset="2"/>
              <a:buChar char="§"/>
            </a:pPr>
            <a:r>
              <a:rPr lang="hu-HU" i="1" dirty="0" smtClean="0">
                <a:solidFill>
                  <a:schemeClr val="accent1"/>
                </a:solidFill>
              </a:rPr>
              <a:t>Bánatomban iszok, mert nem tudok leszokni.</a:t>
            </a:r>
          </a:p>
          <a:p>
            <a:pPr marL="411480" lvl="1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hu-HU" sz="3000" b="1" dirty="0" smtClean="0">
                <a:solidFill>
                  <a:schemeClr val="accent3">
                    <a:lumMod val="75000"/>
                  </a:schemeClr>
                </a:solidFill>
              </a:rPr>
              <a:t>Logikai hiba</a:t>
            </a:r>
          </a:p>
          <a:p>
            <a:pPr marL="667512" lvl="2" indent="-342900">
              <a:spcBef>
                <a:spcPts val="700"/>
              </a:spcBef>
              <a:buSzPct val="95000"/>
              <a:buFont typeface="Wingdings"/>
              <a:buChar char=""/>
            </a:pPr>
            <a:r>
              <a:rPr lang="hu-HU" sz="2600" i="1" dirty="0" smtClean="0">
                <a:solidFill>
                  <a:schemeClr val="accent1"/>
                </a:solidFill>
              </a:rPr>
              <a:t>A szomszéd egy kortyot sem ivott, mégis meghalt!</a:t>
            </a:r>
          </a:p>
          <a:p>
            <a:r>
              <a:rPr lang="hu-HU" b="1" dirty="0" smtClean="0">
                <a:solidFill>
                  <a:schemeClr val="accent3">
                    <a:lumMod val="75000"/>
                  </a:schemeClr>
                </a:solidFill>
              </a:rPr>
              <a:t>Irreleváns következtetés</a:t>
            </a:r>
          </a:p>
          <a:p>
            <a:pPr lvl="1">
              <a:buFont typeface="Wingdings" pitchFamily="2" charset="2"/>
              <a:buChar char="§"/>
            </a:pPr>
            <a:r>
              <a:rPr lang="hu-HU" i="1" dirty="0" smtClean="0">
                <a:solidFill>
                  <a:schemeClr val="accent1"/>
                </a:solidFill>
              </a:rPr>
              <a:t>Te csak hallgass, te meg cigizel!</a:t>
            </a:r>
          </a:p>
          <a:p>
            <a:r>
              <a:rPr lang="hu-HU" b="1" dirty="0" smtClean="0">
                <a:solidFill>
                  <a:schemeClr val="accent3">
                    <a:lumMod val="75000"/>
                  </a:schemeClr>
                </a:solidFill>
              </a:rPr>
              <a:t>Rész-egész összekeverése</a:t>
            </a:r>
          </a:p>
          <a:p>
            <a:pPr lvl="1">
              <a:buFont typeface="Wingdings" pitchFamily="2" charset="2"/>
              <a:buChar char="§"/>
            </a:pPr>
            <a:r>
              <a:rPr lang="hu-HU" i="1" dirty="0" smtClean="0">
                <a:solidFill>
                  <a:schemeClr val="accent1"/>
                </a:solidFill>
              </a:rPr>
              <a:t>A kedélyes emberek mind szeretik a jó bort!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248</a:t>
            </a:fld>
            <a:endParaRPr lang="hu-HU"/>
          </a:p>
        </p:txBody>
      </p:sp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Hibás érvelések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4400" y="1340768"/>
            <a:ext cx="7772400" cy="5256584"/>
          </a:xfrm>
        </p:spPr>
        <p:txBody>
          <a:bodyPr>
            <a:normAutofit fontScale="92500"/>
          </a:bodyPr>
          <a:lstStyle/>
          <a:p>
            <a:pPr>
              <a:buClr>
                <a:schemeClr val="accent6"/>
              </a:buClr>
            </a:pPr>
            <a:r>
              <a:rPr lang="hu-HU" b="1" dirty="0" smtClean="0">
                <a:solidFill>
                  <a:schemeClr val="accent4">
                    <a:lumMod val="75000"/>
                  </a:schemeClr>
                </a:solidFill>
              </a:rPr>
              <a:t>Szalmabáb érvelés</a:t>
            </a:r>
          </a:p>
          <a:p>
            <a:pPr lvl="1"/>
            <a:r>
              <a:rPr lang="hu-HU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Ha olyan okos lenne, tudna érthetően beszélni!</a:t>
            </a:r>
          </a:p>
          <a:p>
            <a:pPr>
              <a:buClr>
                <a:schemeClr val="accent6"/>
              </a:buClr>
            </a:pPr>
            <a:r>
              <a:rPr lang="hu-HU" b="1" dirty="0" smtClean="0">
                <a:solidFill>
                  <a:schemeClr val="accent4">
                    <a:lumMod val="75000"/>
                  </a:schemeClr>
                </a:solidFill>
              </a:rPr>
              <a:t>Csúszós lejtő érvelés</a:t>
            </a:r>
          </a:p>
          <a:p>
            <a:pPr lvl="1"/>
            <a:r>
              <a:rPr lang="hu-HU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Ha mindenkin segítesz, a végén koldusbotra jutsz!</a:t>
            </a:r>
          </a:p>
          <a:p>
            <a:pPr>
              <a:buClr>
                <a:schemeClr val="accent6"/>
              </a:buClr>
            </a:pPr>
            <a:r>
              <a:rPr lang="hu-HU" b="1" dirty="0" smtClean="0">
                <a:solidFill>
                  <a:schemeClr val="accent4">
                    <a:lumMod val="75000"/>
                  </a:schemeClr>
                </a:solidFill>
              </a:rPr>
              <a:t>Hamis dilemmával érvelés</a:t>
            </a:r>
          </a:p>
          <a:p>
            <a:pPr lvl="1"/>
            <a:r>
              <a:rPr lang="hu-HU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Válassz: tanulni akarsz, vagy csavargó leszel?</a:t>
            </a:r>
          </a:p>
          <a:p>
            <a:pPr>
              <a:buClr>
                <a:schemeClr val="accent6"/>
              </a:buClr>
            </a:pPr>
            <a:r>
              <a:rPr lang="hu-HU" b="1" dirty="0" smtClean="0">
                <a:solidFill>
                  <a:schemeClr val="accent4">
                    <a:lumMod val="75000"/>
                  </a:schemeClr>
                </a:solidFill>
              </a:rPr>
              <a:t>Téves </a:t>
            </a:r>
            <a:r>
              <a:rPr lang="hu-HU" b="1" dirty="0" err="1" smtClean="0">
                <a:solidFill>
                  <a:schemeClr val="accent4">
                    <a:lumMod val="75000"/>
                  </a:schemeClr>
                </a:solidFill>
              </a:rPr>
              <a:t>oktulajdonítás</a:t>
            </a:r>
            <a:endParaRPr lang="hu-H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hu-HU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Nem írná az újság, ha nem volna igaz!</a:t>
            </a:r>
          </a:p>
          <a:p>
            <a:pPr>
              <a:buClr>
                <a:schemeClr val="accent6"/>
              </a:buClr>
            </a:pPr>
            <a:r>
              <a:rPr lang="hu-HU" b="1" dirty="0" smtClean="0">
                <a:solidFill>
                  <a:schemeClr val="accent4">
                    <a:lumMod val="75000"/>
                  </a:schemeClr>
                </a:solidFill>
              </a:rPr>
              <a:t>Téves általánosítás</a:t>
            </a:r>
          </a:p>
          <a:p>
            <a:pPr lvl="1"/>
            <a:r>
              <a:rPr lang="hu-HU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Ez is azért van, mert olyan erélytelen vagy!</a:t>
            </a:r>
            <a:endParaRPr lang="hu-HU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249</a:t>
            </a:fld>
            <a:endParaRPr lang="hu-H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Ami változott a középkorban…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dirty="0" smtClean="0"/>
              <a:t>A </a:t>
            </a:r>
            <a:r>
              <a:rPr lang="hu-HU" dirty="0" smtClean="0">
                <a:solidFill>
                  <a:srgbClr val="92D050"/>
                </a:solidFill>
              </a:rPr>
              <a:t>terminusok</a:t>
            </a:r>
            <a:r>
              <a:rPr lang="hu-HU" dirty="0" smtClean="0"/>
              <a:t> elmélete </a:t>
            </a:r>
            <a:r>
              <a:rPr lang="hu-HU" dirty="0" smtClean="0">
                <a:sym typeface="Symbol"/>
              </a:rPr>
              <a:t> logikai szemantika</a:t>
            </a:r>
            <a:endParaRPr lang="hu-HU" dirty="0" smtClean="0"/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smtClean="0"/>
              <a:t>Írott nyelv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/>
              <a:t>l</a:t>
            </a:r>
            <a:r>
              <a:rPr lang="hu-HU" dirty="0" smtClean="0"/>
              <a:t>ogikai állítások (logikai ítéletek)beszélt nyelv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„mentális” nyelv : </a:t>
            </a:r>
            <a:r>
              <a:rPr lang="hu-HU" dirty="0" smtClean="0"/>
              <a:t>„fogalom” (ideális; univerzális)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dirty="0" smtClean="0"/>
              <a:t>A </a:t>
            </a:r>
            <a:r>
              <a:rPr lang="hu-HU" dirty="0" err="1" smtClean="0">
                <a:solidFill>
                  <a:srgbClr val="92D050"/>
                </a:solidFill>
              </a:rPr>
              <a:t>konszekvenciák</a:t>
            </a:r>
            <a:r>
              <a:rPr lang="hu-HU" dirty="0" smtClean="0"/>
              <a:t> elmélete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smtClean="0"/>
              <a:t>feltételes állítások (</a:t>
            </a:r>
            <a:r>
              <a:rPr lang="hu-HU" dirty="0" smtClean="0">
                <a:sym typeface="Symbol"/>
              </a:rPr>
              <a:t> igaz)</a:t>
            </a:r>
            <a:endParaRPr lang="hu-HU" dirty="0" smtClean="0"/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következmény-viszonyok</a:t>
            </a:r>
            <a:r>
              <a:rPr lang="hu-HU" dirty="0" smtClean="0">
                <a:solidFill>
                  <a:srgbClr val="FFFF00"/>
                </a:solidFill>
              </a:rPr>
              <a:t> </a:t>
            </a:r>
            <a:r>
              <a:rPr lang="hu-HU" dirty="0" smtClean="0"/>
              <a:t>(</a:t>
            </a:r>
            <a:r>
              <a:rPr lang="hu-HU" dirty="0" smtClean="0">
                <a:sym typeface="Symbol"/>
              </a:rPr>
              <a:t> érvényes)</a:t>
            </a:r>
            <a:endParaRPr lang="hu-HU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hu-HU" dirty="0" smtClean="0"/>
              <a:t>Az </a:t>
            </a:r>
            <a:r>
              <a:rPr lang="hu-HU" dirty="0" err="1" smtClean="0">
                <a:solidFill>
                  <a:srgbClr val="92D050"/>
                </a:solidFill>
              </a:rPr>
              <a:t>insolubilia</a:t>
            </a:r>
            <a:r>
              <a:rPr lang="hu-HU" dirty="0" smtClean="0"/>
              <a:t> (paradoxon, szofizma) problémája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smtClean="0"/>
              <a:t>Az „igaz” állítások problémája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a hamisságról szóló állítások</a:t>
            </a:r>
            <a:endParaRPr lang="hu-H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6024"/>
            <a:ext cx="8229600" cy="764704"/>
          </a:xfrm>
        </p:spPr>
        <p:txBody>
          <a:bodyPr/>
          <a:lstStyle/>
          <a:p>
            <a:pPr algn="ctr"/>
            <a:r>
              <a:rPr lang="hu-HU" dirty="0" smtClean="0"/>
              <a:t>Lineáris jogi argumentáció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250</a:t>
            </a:fld>
            <a:endParaRPr lang="hu-H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123528"/>
            <a:ext cx="6496050" cy="52578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40090"/>
            <a:ext cx="8229600" cy="928670"/>
          </a:xfrm>
        </p:spPr>
        <p:txBody>
          <a:bodyPr/>
          <a:lstStyle/>
          <a:p>
            <a:pPr algn="ctr"/>
            <a:r>
              <a:rPr lang="hu-HU" dirty="0" smtClean="0"/>
              <a:t>Dialektikus jogi argumentáció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251</a:t>
            </a:fld>
            <a:endParaRPr lang="hu-H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800000">
            <a:off x="401984" y="2170302"/>
            <a:ext cx="32766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1384895"/>
            <a:ext cx="2771775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00000">
            <a:off x="6143636" y="3542291"/>
            <a:ext cx="24765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retorikai érvek típusai</a:t>
            </a:r>
            <a:br>
              <a:rPr lang="hu-HU" dirty="0" smtClean="0"/>
            </a:br>
            <a:r>
              <a:rPr lang="hu-HU" sz="4000" dirty="0" smtClean="0"/>
              <a:t>(</a:t>
            </a:r>
            <a:r>
              <a:rPr lang="hu-HU" dirty="0" smtClean="0"/>
              <a:t>ténykérdéseknél</a:t>
            </a:r>
            <a:r>
              <a:rPr lang="hu-HU" sz="4000" dirty="0" smtClean="0"/>
              <a:t>)</a:t>
            </a:r>
            <a:endParaRPr lang="hu-HU" sz="4000" dirty="0"/>
          </a:p>
        </p:txBody>
      </p:sp>
      <p:sp>
        <p:nvSpPr>
          <p:cNvPr id="8" name="Tartalom helye 7"/>
          <p:cNvSpPr>
            <a:spLocks noGrp="1"/>
          </p:cNvSpPr>
          <p:nvPr>
            <p:ph sz="quarter" idx="2"/>
          </p:nvPr>
        </p:nvSpPr>
        <p:spPr>
          <a:xfrm>
            <a:off x="457200" y="1700808"/>
            <a:ext cx="4040188" cy="4717581"/>
          </a:xfrm>
        </p:spPr>
        <p:txBody>
          <a:bodyPr>
            <a:normAutofit/>
          </a:bodyPr>
          <a:lstStyle/>
          <a:p>
            <a:r>
              <a:rPr lang="hu-HU" dirty="0" smtClean="0"/>
              <a:t>definícióból származó</a:t>
            </a:r>
          </a:p>
          <a:p>
            <a:r>
              <a:rPr lang="hu-HU" dirty="0" smtClean="0"/>
              <a:t>részből egészre következtető</a:t>
            </a:r>
          </a:p>
          <a:p>
            <a:r>
              <a:rPr lang="hu-HU" dirty="0" smtClean="0"/>
              <a:t>etimológiai jelentésre hivatkozó</a:t>
            </a:r>
          </a:p>
          <a:p>
            <a:r>
              <a:rPr lang="hu-HU" dirty="0" smtClean="0"/>
              <a:t>rokonjelenségre utaló</a:t>
            </a:r>
          </a:p>
          <a:p>
            <a:r>
              <a:rPr lang="hu-HU" dirty="0" smtClean="0"/>
              <a:t>egy nemhez tartozásra utaló</a:t>
            </a:r>
          </a:p>
          <a:p>
            <a:r>
              <a:rPr lang="hu-HU" dirty="0" smtClean="0"/>
              <a:t>egy fajhoz tartozásra utaló</a:t>
            </a:r>
          </a:p>
          <a:p>
            <a:r>
              <a:rPr lang="hu-HU" dirty="0" smtClean="0"/>
              <a:t>hasonlóságra hivatkozó</a:t>
            </a:r>
          </a:p>
          <a:p>
            <a:r>
              <a:rPr lang="hu-HU" dirty="0" smtClean="0"/>
              <a:t>különbözőségre hivatkozó</a:t>
            </a:r>
          </a:p>
          <a:p>
            <a:endParaRPr lang="hu-HU" dirty="0"/>
          </a:p>
        </p:txBody>
      </p:sp>
      <p:sp>
        <p:nvSpPr>
          <p:cNvPr id="10" name="Tartalom helye 9"/>
          <p:cNvSpPr>
            <a:spLocks noGrp="1"/>
          </p:cNvSpPr>
          <p:nvPr>
            <p:ph sz="quarter" idx="4"/>
          </p:nvPr>
        </p:nvSpPr>
        <p:spPr>
          <a:xfrm>
            <a:off x="4645025" y="1700808"/>
            <a:ext cx="4041775" cy="4717581"/>
          </a:xfrm>
        </p:spPr>
        <p:txBody>
          <a:bodyPr/>
          <a:lstStyle/>
          <a:p>
            <a:r>
              <a:rPr lang="hu-HU" dirty="0" smtClean="0"/>
              <a:t>ellentétből következtető</a:t>
            </a:r>
          </a:p>
          <a:p>
            <a:r>
              <a:rPr lang="hu-HU" dirty="0" smtClean="0"/>
              <a:t>összefüggést felmutató</a:t>
            </a:r>
          </a:p>
          <a:p>
            <a:r>
              <a:rPr lang="hu-HU" dirty="0" smtClean="0"/>
              <a:t>a következményekre figyelmeztető</a:t>
            </a:r>
          </a:p>
          <a:p>
            <a:r>
              <a:rPr lang="hu-HU" dirty="0" smtClean="0"/>
              <a:t>előzményeken alapuló</a:t>
            </a:r>
          </a:p>
          <a:p>
            <a:r>
              <a:rPr lang="hu-HU" dirty="0" smtClean="0"/>
              <a:t>a rákövetkezőre utaló</a:t>
            </a:r>
          </a:p>
          <a:p>
            <a:r>
              <a:rPr lang="hu-HU" dirty="0" smtClean="0"/>
              <a:t>az okokra hivatkozó</a:t>
            </a:r>
          </a:p>
          <a:p>
            <a:r>
              <a:rPr lang="hu-HU" dirty="0" smtClean="0"/>
              <a:t>az okozatokra emlékeztető</a:t>
            </a:r>
          </a:p>
          <a:p>
            <a:r>
              <a:rPr lang="hu-HU" dirty="0" smtClean="0"/>
              <a:t>az összehasonlításra támaszkodó</a:t>
            </a:r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519F2-9D47-4248-9628-CAF557AEFA5F}" type="slidenum">
              <a:rPr lang="hu-HU" smtClean="0"/>
              <a:pPr>
                <a:defRPr/>
              </a:pPr>
              <a:t>252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retorikai érvek típusai</a:t>
            </a:r>
            <a:br>
              <a:rPr lang="hu-HU" dirty="0" smtClean="0"/>
            </a:br>
            <a:r>
              <a:rPr lang="hu-HU" sz="4000" dirty="0" smtClean="0"/>
              <a:t>(jogkérdéseknél)</a:t>
            </a:r>
            <a:endParaRPr lang="hu-HU" sz="4000" dirty="0"/>
          </a:p>
        </p:txBody>
      </p:sp>
      <p:sp>
        <p:nvSpPr>
          <p:cNvPr id="8" name="Tartalom helye 7"/>
          <p:cNvSpPr>
            <a:spLocks noGrp="1"/>
          </p:cNvSpPr>
          <p:nvPr>
            <p:ph sz="quarter" idx="2"/>
          </p:nvPr>
        </p:nvSpPr>
        <p:spPr>
          <a:xfrm>
            <a:off x="457200" y="1988840"/>
            <a:ext cx="4040188" cy="4429549"/>
          </a:xfrm>
        </p:spPr>
        <p:txBody>
          <a:bodyPr>
            <a:normAutofit/>
          </a:bodyPr>
          <a:lstStyle/>
          <a:p>
            <a:r>
              <a:rPr lang="hu-HU" dirty="0" smtClean="0"/>
              <a:t>a tekintélyre hivatkozó</a:t>
            </a:r>
          </a:p>
          <a:p>
            <a:r>
              <a:rPr lang="hu-HU" dirty="0" smtClean="0"/>
              <a:t>a hasonlóból a hasonlóra következtetés</a:t>
            </a:r>
          </a:p>
          <a:p>
            <a:r>
              <a:rPr lang="hu-HU" dirty="0" smtClean="0"/>
              <a:t>analógia alkalmazása</a:t>
            </a:r>
          </a:p>
          <a:p>
            <a:r>
              <a:rPr lang="hu-HU" dirty="0" smtClean="0"/>
              <a:t>az ellenkezőből való következtetés</a:t>
            </a:r>
          </a:p>
          <a:p>
            <a:r>
              <a:rPr lang="hu-HU" dirty="0" smtClean="0"/>
              <a:t>a többől a kevesebbre következtetés</a:t>
            </a:r>
          </a:p>
          <a:p>
            <a:r>
              <a:rPr lang="hu-HU" dirty="0" smtClean="0"/>
              <a:t>a kevesebből a többre következtetés</a:t>
            </a:r>
          </a:p>
          <a:p>
            <a:endParaRPr lang="hu-HU" dirty="0"/>
          </a:p>
        </p:txBody>
      </p:sp>
      <p:sp>
        <p:nvSpPr>
          <p:cNvPr id="10" name="Tartalom helye 9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501557"/>
          </a:xfrm>
        </p:spPr>
        <p:txBody>
          <a:bodyPr/>
          <a:lstStyle/>
          <a:p>
            <a:r>
              <a:rPr lang="hu-HU" dirty="0" smtClean="0"/>
              <a:t>a képtelen következménnyel érvelés</a:t>
            </a:r>
          </a:p>
          <a:p>
            <a:r>
              <a:rPr lang="hu-HU" dirty="0" smtClean="0"/>
              <a:t>Hivatkozás a jogszabály, a jog, a jogalkotó  céljára</a:t>
            </a:r>
          </a:p>
          <a:p>
            <a:r>
              <a:rPr lang="hu-HU" dirty="0" smtClean="0"/>
              <a:t>figyelmeztetés a döntés következményeire</a:t>
            </a:r>
          </a:p>
          <a:p>
            <a:r>
              <a:rPr lang="hu-HU" dirty="0" smtClean="0"/>
              <a:t>a jogrend egységére hivatkozás</a:t>
            </a:r>
          </a:p>
          <a:p>
            <a:r>
              <a:rPr lang="hu-HU" dirty="0" smtClean="0"/>
              <a:t>az érvelő személyével való érvelés</a:t>
            </a:r>
            <a:endParaRPr lang="hu-HU" dirty="0"/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519F2-9D47-4248-9628-CAF557AEFA5F}" type="slidenum">
              <a:rPr lang="hu-HU" smtClean="0"/>
              <a:pPr>
                <a:defRPr/>
              </a:pPr>
              <a:t>253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003232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Nevesített jogi érvek</a:t>
            </a:r>
            <a:br>
              <a:rPr lang="hu-HU" dirty="0" smtClean="0"/>
            </a:br>
            <a:r>
              <a:rPr lang="hu-HU" dirty="0" smtClean="0"/>
              <a:t>(</a:t>
            </a:r>
            <a:r>
              <a:rPr lang="hu-HU" dirty="0" err="1" smtClean="0"/>
              <a:t>Kalinowski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005370"/>
            <a:ext cx="8329642" cy="4663990"/>
          </a:xfrm>
        </p:spPr>
        <p:txBody>
          <a:bodyPr>
            <a:normAutofit/>
          </a:bodyPr>
          <a:lstStyle/>
          <a:p>
            <a:pPr marL="971550" lvl="1" indent="-457200">
              <a:buFont typeface="+mj-lt"/>
              <a:buAutoNum type="alphaLcPeriod"/>
            </a:pPr>
            <a:r>
              <a:rPr lang="hu-HU" sz="2800" b="1" dirty="0" smtClean="0">
                <a:solidFill>
                  <a:srgbClr val="00B050"/>
                </a:solidFill>
              </a:rPr>
              <a:t>argumentum a maiori ad </a:t>
            </a:r>
            <a:r>
              <a:rPr lang="hu-HU" sz="2800" b="1" dirty="0" err="1" smtClean="0">
                <a:solidFill>
                  <a:srgbClr val="00B050"/>
                </a:solidFill>
              </a:rPr>
              <a:t>minus</a:t>
            </a:r>
            <a:r>
              <a:rPr lang="hu-HU" sz="2800" b="1" dirty="0" smtClean="0">
                <a:solidFill>
                  <a:srgbClr val="00B050"/>
                </a:solidFill>
              </a:rPr>
              <a:t> </a:t>
            </a:r>
            <a:r>
              <a:rPr lang="hu-HU" sz="2800" dirty="0" smtClean="0"/>
              <a:t>(</a:t>
            </a:r>
            <a:r>
              <a:rPr lang="hu-HU" sz="2800" i="1" dirty="0" smtClean="0">
                <a:sym typeface="Symbol"/>
              </a:rPr>
              <a:t>„</a:t>
            </a:r>
            <a:r>
              <a:rPr lang="hu-HU" sz="2800" i="1" dirty="0" err="1" smtClean="0">
                <a:sym typeface="Symbol"/>
              </a:rPr>
              <a:t>Quid</a:t>
            </a:r>
            <a:r>
              <a:rPr lang="hu-HU" sz="2800" i="1" dirty="0" smtClean="0">
                <a:sym typeface="Symbol"/>
              </a:rPr>
              <a:t> </a:t>
            </a:r>
            <a:r>
              <a:rPr lang="hu-HU" sz="2800" i="1" dirty="0" err="1" smtClean="0">
                <a:sym typeface="Symbol"/>
              </a:rPr>
              <a:t>potest</a:t>
            </a:r>
            <a:r>
              <a:rPr lang="hu-HU" sz="2800" i="1" dirty="0" smtClean="0">
                <a:sym typeface="Symbol"/>
              </a:rPr>
              <a:t> plus, </a:t>
            </a:r>
            <a:r>
              <a:rPr lang="hu-HU" sz="2800" i="1" dirty="0" err="1" smtClean="0">
                <a:sym typeface="Symbol"/>
              </a:rPr>
              <a:t>potest</a:t>
            </a:r>
            <a:r>
              <a:rPr lang="hu-HU" sz="2800" i="1" dirty="0" smtClean="0">
                <a:sym typeface="Symbol"/>
              </a:rPr>
              <a:t> </a:t>
            </a:r>
            <a:r>
              <a:rPr lang="hu-HU" sz="2800" i="1" dirty="0" err="1" smtClean="0">
                <a:sym typeface="Symbol"/>
              </a:rPr>
              <a:t>minus</a:t>
            </a:r>
            <a:r>
              <a:rPr lang="hu-HU" sz="2800" i="1" dirty="0" smtClean="0">
                <a:sym typeface="Symbol"/>
              </a:rPr>
              <a:t>.”</a:t>
            </a:r>
            <a:r>
              <a:rPr lang="hu-HU" sz="2800" dirty="0" smtClean="0"/>
              <a:t>)  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(</a:t>
            </a:r>
            <a:r>
              <a:rPr lang="hu-HU" sz="2800" i="1" dirty="0" err="1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 &amp; </a:t>
            </a:r>
            <a:r>
              <a:rPr lang="hu-HU" sz="2800" i="1" dirty="0" smtClean="0">
                <a:solidFill>
                  <a:srgbClr val="FF0000"/>
                </a:solidFill>
              </a:rPr>
              <a:t>q</a:t>
            </a:r>
            <a:r>
              <a:rPr lang="hu-HU" sz="2800" dirty="0" smtClean="0">
                <a:solidFill>
                  <a:srgbClr val="FF0000"/>
                </a:solidFill>
              </a:rPr>
              <a:t>) 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 </a:t>
            </a:r>
            <a:r>
              <a:rPr lang="hu-HU" sz="2800" i="1" dirty="0" err="1" smtClean="0">
                <a:solidFill>
                  <a:srgbClr val="FF0000"/>
                </a:solidFill>
                <a:sym typeface="Symbol"/>
              </a:rPr>
              <a:t>Pq</a:t>
            </a:r>
            <a:endParaRPr lang="hu-HU" sz="2800" i="1" dirty="0" smtClean="0">
              <a:solidFill>
                <a:srgbClr val="00B050"/>
              </a:solidFill>
            </a:endParaRPr>
          </a:p>
          <a:p>
            <a:pPr marL="971550" lvl="1" indent="-457200">
              <a:buFont typeface="+mj-lt"/>
              <a:buAutoNum type="alphaLcPeriod"/>
            </a:pPr>
            <a:r>
              <a:rPr lang="hu-HU" sz="2800" b="1" dirty="0" smtClean="0">
                <a:solidFill>
                  <a:srgbClr val="00B050"/>
                </a:solidFill>
              </a:rPr>
              <a:t>argumentum a </a:t>
            </a:r>
            <a:r>
              <a:rPr lang="hu-HU" sz="2800" b="1" dirty="0" err="1" smtClean="0">
                <a:solidFill>
                  <a:srgbClr val="00B050"/>
                </a:solidFill>
              </a:rPr>
              <a:t>minori</a:t>
            </a:r>
            <a:r>
              <a:rPr lang="hu-HU" sz="2800" b="1" dirty="0" smtClean="0">
                <a:solidFill>
                  <a:srgbClr val="00B050"/>
                </a:solidFill>
              </a:rPr>
              <a:t> ad </a:t>
            </a:r>
            <a:r>
              <a:rPr lang="hu-HU" sz="2800" b="1" dirty="0" err="1" smtClean="0">
                <a:solidFill>
                  <a:srgbClr val="00B050"/>
                </a:solidFill>
              </a:rPr>
              <a:t>maius</a:t>
            </a:r>
            <a:r>
              <a:rPr lang="hu-HU" sz="2800" b="1" dirty="0" smtClean="0">
                <a:solidFill>
                  <a:srgbClr val="00B050"/>
                </a:solidFill>
              </a:rPr>
              <a:t> </a:t>
            </a:r>
            <a:r>
              <a:rPr lang="hu-HU" sz="2800" dirty="0" smtClean="0"/>
              <a:t>(kevesebbről a többre való következtetés)  </a:t>
            </a:r>
            <a:r>
              <a:rPr lang="hu-HU" sz="2800" i="1" dirty="0" err="1" smtClean="0">
                <a:solidFill>
                  <a:srgbClr val="FF0000"/>
                </a:solidFill>
              </a:rPr>
              <a:t>Fp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 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F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(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p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 &amp; 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q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)</a:t>
            </a:r>
          </a:p>
          <a:p>
            <a:pPr marL="971550" lvl="1" indent="-457200">
              <a:buFont typeface="+mj-lt"/>
              <a:buAutoNum type="alphaLcPeriod"/>
            </a:pPr>
            <a:r>
              <a:rPr lang="hu-HU" sz="2800" b="1" dirty="0" smtClean="0">
                <a:solidFill>
                  <a:srgbClr val="00B050"/>
                </a:solidFill>
              </a:rPr>
              <a:t>argumentum a pari </a:t>
            </a:r>
            <a:r>
              <a:rPr lang="hu-HU" sz="2800" b="1" dirty="0" err="1" smtClean="0">
                <a:solidFill>
                  <a:srgbClr val="00B050"/>
                </a:solidFill>
              </a:rPr>
              <a:t>ratione</a:t>
            </a:r>
            <a:r>
              <a:rPr lang="hu-HU" sz="2800" dirty="0" smtClean="0">
                <a:solidFill>
                  <a:srgbClr val="00B050"/>
                </a:solidFill>
              </a:rPr>
              <a:t> </a:t>
            </a:r>
            <a:r>
              <a:rPr lang="hu-HU" sz="2800" dirty="0" smtClean="0"/>
              <a:t>(vagy: a </a:t>
            </a:r>
            <a:r>
              <a:rPr lang="hu-HU" sz="2800" dirty="0" err="1" smtClean="0"/>
              <a:t>simili</a:t>
            </a:r>
            <a:r>
              <a:rPr lang="hu-HU" sz="2800" dirty="0" smtClean="0"/>
              <a:t> ad </a:t>
            </a:r>
            <a:r>
              <a:rPr lang="hu-HU" sz="2800" dirty="0" err="1" smtClean="0"/>
              <a:t>simile</a:t>
            </a:r>
            <a:r>
              <a:rPr lang="hu-HU" sz="2800" dirty="0" smtClean="0"/>
              <a:t>, vagy: argumentum per </a:t>
            </a:r>
            <a:r>
              <a:rPr lang="hu-HU" sz="2800" dirty="0" err="1" smtClean="0"/>
              <a:t>analogiam</a:t>
            </a:r>
            <a:r>
              <a:rPr lang="hu-HU" sz="2800" dirty="0" smtClean="0"/>
              <a:t>)</a:t>
            </a:r>
            <a:br>
              <a:rPr lang="hu-HU" sz="2800" dirty="0" smtClean="0"/>
            </a:br>
            <a:r>
              <a:rPr lang="hu-HU" sz="2800" dirty="0" smtClean="0">
                <a:solidFill>
                  <a:srgbClr val="FF0000"/>
                </a:solidFill>
              </a:rPr>
              <a:t>{</a:t>
            </a:r>
            <a:r>
              <a:rPr lang="hu-HU" sz="2800" i="1" dirty="0" err="1" smtClean="0">
                <a:solidFill>
                  <a:srgbClr val="FF0000"/>
                </a:solidFill>
              </a:rPr>
              <a:t>F</a:t>
            </a:r>
            <a:r>
              <a:rPr lang="hu-HU" sz="2800" dirty="0" err="1" smtClean="0">
                <a:solidFill>
                  <a:srgbClr val="FF0000"/>
                </a:solidFill>
              </a:rPr>
              <a:t>.</a:t>
            </a:r>
            <a:r>
              <a:rPr lang="hu-HU" sz="2800" i="1" dirty="0" err="1" smtClean="0">
                <a:solidFill>
                  <a:srgbClr val="FF0000"/>
                </a:solidFill>
              </a:rPr>
              <a:t>a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 </a:t>
            </a:r>
            <a:r>
              <a:rPr lang="hu-HU" sz="2800" i="1" dirty="0" err="1" smtClean="0">
                <a:solidFill>
                  <a:srgbClr val="FF0000"/>
                </a:solidFill>
                <a:sym typeface="Symbol"/>
              </a:rPr>
              <a:t>G</a:t>
            </a:r>
            <a:r>
              <a:rPr lang="hu-HU" sz="2800" dirty="0" err="1" smtClean="0">
                <a:solidFill>
                  <a:srgbClr val="FF0000"/>
                </a:solidFill>
                <a:sym typeface="Symbol"/>
              </a:rPr>
              <a:t>.</a:t>
            </a:r>
            <a:r>
              <a:rPr lang="hu-HU" sz="2800" i="1" dirty="0" err="1" smtClean="0">
                <a:solidFill>
                  <a:srgbClr val="FF0000"/>
                </a:solidFill>
                <a:sym typeface="Symbol"/>
              </a:rPr>
              <a:t>a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, 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a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 = 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b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}  </a:t>
            </a:r>
            <a:r>
              <a:rPr lang="hu-HU" sz="2800" i="1" dirty="0" err="1" smtClean="0">
                <a:solidFill>
                  <a:srgbClr val="FF0000"/>
                </a:solidFill>
                <a:sym typeface="Symbol"/>
              </a:rPr>
              <a:t>F</a:t>
            </a:r>
            <a:r>
              <a:rPr lang="hu-HU" sz="2800" dirty="0" err="1" smtClean="0">
                <a:solidFill>
                  <a:srgbClr val="FF0000"/>
                </a:solidFill>
                <a:sym typeface="Symbol"/>
              </a:rPr>
              <a:t>.</a:t>
            </a:r>
            <a:r>
              <a:rPr lang="hu-HU" sz="2800" i="1" dirty="0" err="1" smtClean="0">
                <a:solidFill>
                  <a:srgbClr val="FF0000"/>
                </a:solidFill>
                <a:sym typeface="Symbol"/>
              </a:rPr>
              <a:t>a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  </a:t>
            </a:r>
            <a:r>
              <a:rPr lang="hu-HU" sz="2800" i="1" dirty="0" err="1" smtClean="0">
                <a:solidFill>
                  <a:srgbClr val="FF0000"/>
                </a:solidFill>
                <a:sym typeface="Symbol"/>
              </a:rPr>
              <a:t>G</a:t>
            </a:r>
            <a:r>
              <a:rPr lang="hu-HU" sz="2800" dirty="0" err="1" smtClean="0">
                <a:solidFill>
                  <a:srgbClr val="FF0000"/>
                </a:solidFill>
                <a:sym typeface="Symbol"/>
              </a:rPr>
              <a:t>.</a:t>
            </a:r>
            <a:r>
              <a:rPr lang="hu-HU" sz="2800" i="1" dirty="0" err="1" smtClean="0">
                <a:solidFill>
                  <a:srgbClr val="FF0000"/>
                </a:solidFill>
                <a:sym typeface="Symbol"/>
              </a:rPr>
              <a:t>b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 </a:t>
            </a:r>
          </a:p>
          <a:p>
            <a:pPr marL="971550" lvl="1" indent="-457200">
              <a:buFont typeface="+mj-lt"/>
              <a:buAutoNum type="alphaLcPeriod"/>
            </a:pPr>
            <a:r>
              <a:rPr lang="hu-HU" sz="2800" b="1" dirty="0" smtClean="0">
                <a:solidFill>
                  <a:srgbClr val="00B050"/>
                </a:solidFill>
              </a:rPr>
              <a:t>argumentum a </a:t>
            </a:r>
            <a:r>
              <a:rPr lang="hu-HU" sz="2800" b="1" dirty="0" err="1" smtClean="0">
                <a:solidFill>
                  <a:srgbClr val="00B050"/>
                </a:solidFill>
              </a:rPr>
              <a:t>contrario</a:t>
            </a:r>
            <a:r>
              <a:rPr lang="hu-HU" sz="2800" dirty="0" smtClean="0">
                <a:solidFill>
                  <a:srgbClr val="00B050"/>
                </a:solidFill>
              </a:rPr>
              <a:t> </a:t>
            </a:r>
            <a:r>
              <a:rPr lang="hu-HU" sz="2800" dirty="0" smtClean="0"/>
              <a:t>(az ellentétből való következtetés)  </a:t>
            </a:r>
            <a:r>
              <a:rPr lang="hu-HU" sz="2800" dirty="0" smtClean="0">
                <a:solidFill>
                  <a:srgbClr val="FF0000"/>
                </a:solidFill>
              </a:rPr>
              <a:t> {</a:t>
            </a:r>
            <a:r>
              <a:rPr lang="hu-HU" sz="2800" i="1" dirty="0" err="1" smtClean="0">
                <a:solidFill>
                  <a:srgbClr val="FF0000"/>
                </a:solidFill>
              </a:rPr>
              <a:t>F</a:t>
            </a:r>
            <a:r>
              <a:rPr lang="hu-HU" sz="2800" dirty="0" err="1" smtClean="0">
                <a:solidFill>
                  <a:srgbClr val="FF0000"/>
                </a:solidFill>
              </a:rPr>
              <a:t>.</a:t>
            </a:r>
            <a:r>
              <a:rPr lang="hu-HU" sz="2800" i="1" dirty="0" err="1" smtClean="0">
                <a:solidFill>
                  <a:srgbClr val="FF0000"/>
                </a:solidFill>
              </a:rPr>
              <a:t>a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 </a:t>
            </a:r>
            <a:r>
              <a:rPr lang="hu-HU" sz="2800" i="1" dirty="0" err="1" smtClean="0">
                <a:solidFill>
                  <a:srgbClr val="FF0000"/>
                </a:solidFill>
                <a:sym typeface="Symbol"/>
              </a:rPr>
              <a:t>G</a:t>
            </a:r>
            <a:r>
              <a:rPr lang="hu-HU" sz="2800" dirty="0" err="1" smtClean="0">
                <a:solidFill>
                  <a:srgbClr val="FF0000"/>
                </a:solidFill>
                <a:sym typeface="Symbol"/>
              </a:rPr>
              <a:t>.</a:t>
            </a:r>
            <a:r>
              <a:rPr lang="hu-HU" sz="2800" i="1" dirty="0" err="1" smtClean="0">
                <a:solidFill>
                  <a:srgbClr val="FF0000"/>
                </a:solidFill>
                <a:sym typeface="Symbol"/>
              </a:rPr>
              <a:t>a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, 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a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 ≠ 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b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}  </a:t>
            </a:r>
            <a:r>
              <a:rPr lang="hu-HU" sz="2800" i="1" dirty="0" err="1" smtClean="0">
                <a:solidFill>
                  <a:srgbClr val="FF0000"/>
                </a:solidFill>
                <a:sym typeface="Symbol"/>
              </a:rPr>
              <a:t>F</a:t>
            </a:r>
            <a:r>
              <a:rPr lang="hu-HU" sz="2800" dirty="0" err="1" smtClean="0">
                <a:solidFill>
                  <a:srgbClr val="FF0000"/>
                </a:solidFill>
                <a:sym typeface="Symbol"/>
              </a:rPr>
              <a:t>.</a:t>
            </a:r>
            <a:r>
              <a:rPr lang="hu-HU" sz="2800" i="1" dirty="0" err="1" smtClean="0">
                <a:solidFill>
                  <a:srgbClr val="FF0000"/>
                </a:solidFill>
                <a:sym typeface="Symbol"/>
              </a:rPr>
              <a:t>a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  </a:t>
            </a:r>
            <a:r>
              <a:rPr lang="hu-HU" sz="2800" i="1" dirty="0" err="1" smtClean="0">
                <a:solidFill>
                  <a:srgbClr val="FF0000"/>
                </a:solidFill>
                <a:sym typeface="Symbol"/>
              </a:rPr>
              <a:t>G</a:t>
            </a:r>
            <a:r>
              <a:rPr lang="hu-HU" sz="2800" dirty="0" err="1" smtClean="0">
                <a:solidFill>
                  <a:srgbClr val="FF0000"/>
                </a:solidFill>
                <a:sym typeface="Symbol"/>
              </a:rPr>
              <a:t>.</a:t>
            </a:r>
            <a:r>
              <a:rPr lang="hu-HU" sz="2800" i="1" dirty="0" err="1" smtClean="0">
                <a:solidFill>
                  <a:srgbClr val="FF0000"/>
                </a:solidFill>
                <a:sym typeface="Symbol"/>
              </a:rPr>
              <a:t>b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hu-HU" sz="2400" dirty="0" smtClean="0">
                <a:solidFill>
                  <a:srgbClr val="FF0000"/>
                </a:solidFill>
                <a:sym typeface="Symbol"/>
              </a:rPr>
              <a:t/>
            </a:r>
            <a:br>
              <a:rPr lang="hu-HU" sz="2400" dirty="0" smtClean="0">
                <a:solidFill>
                  <a:srgbClr val="FF0000"/>
                </a:solidFill>
                <a:sym typeface="Symbol"/>
              </a:rPr>
            </a:br>
            <a:endParaRPr lang="hu-HU" sz="2400" dirty="0" smtClean="0">
              <a:solidFill>
                <a:srgbClr val="00B050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254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424936" cy="792088"/>
          </a:xfrm>
        </p:spPr>
        <p:txBody>
          <a:bodyPr/>
          <a:lstStyle/>
          <a:p>
            <a:pPr algn="ctr"/>
            <a:r>
              <a:rPr lang="hu-HU" dirty="0" smtClean="0"/>
              <a:t>Retorikai díszítések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96752"/>
            <a:ext cx="8329642" cy="3816424"/>
          </a:xfrm>
        </p:spPr>
        <p:txBody>
          <a:bodyPr>
            <a:normAutofit fontScale="92500"/>
          </a:bodyPr>
          <a:lstStyle/>
          <a:p>
            <a:pPr marL="528066" indent="-457200" algn="ctr">
              <a:buNone/>
            </a:pPr>
            <a:r>
              <a:rPr lang="hu-HU" sz="3000" b="1" dirty="0" smtClean="0">
                <a:solidFill>
                  <a:srgbClr val="FF0000"/>
                </a:solidFill>
                <a:sym typeface="Wingdings" pitchFamily="2" charset="2"/>
              </a:rPr>
              <a:t>A klasszikus hagyománynak megfelelően:</a:t>
            </a:r>
          </a:p>
          <a:p>
            <a:pPr marL="528066" indent="-457200"/>
            <a:r>
              <a:rPr lang="hu-HU" b="1" dirty="0" smtClean="0">
                <a:solidFill>
                  <a:schemeClr val="bg2">
                    <a:lumMod val="50000"/>
                  </a:schemeClr>
                </a:solidFill>
                <a:sym typeface="Wingdings" pitchFamily="2" charset="2"/>
              </a:rPr>
              <a:t>Szintaktikai „figurák”: </a:t>
            </a:r>
            <a:r>
              <a:rPr lang="hu-HU" dirty="0" smtClean="0">
                <a:sym typeface="Wingdings" pitchFamily="2" charset="2"/>
              </a:rPr>
              <a:t>a mondatszerkezettel való játék (szórend, kihagyás, megszakítás stb.)</a:t>
            </a:r>
          </a:p>
          <a:p>
            <a:pPr marL="528066" indent="-457200"/>
            <a:r>
              <a:rPr lang="hu-HU" b="1" dirty="0" smtClean="0">
                <a:solidFill>
                  <a:schemeClr val="bg2">
                    <a:lumMod val="50000"/>
                  </a:schemeClr>
                </a:solidFill>
                <a:sym typeface="Wingdings" pitchFamily="2" charset="2"/>
              </a:rPr>
              <a:t>Szemantikai „figurák”: </a:t>
            </a:r>
            <a:r>
              <a:rPr lang="hu-HU" dirty="0" smtClean="0">
                <a:sym typeface="Wingdings" pitchFamily="2" charset="2"/>
              </a:rPr>
              <a:t>metafora, hiperbola, paradoxon, parafrázis, irónia stb.</a:t>
            </a:r>
          </a:p>
          <a:p>
            <a:pPr marL="528066" indent="-457200"/>
            <a:r>
              <a:rPr lang="hu-HU" b="1" dirty="0" smtClean="0">
                <a:solidFill>
                  <a:schemeClr val="bg2">
                    <a:lumMod val="50000"/>
                  </a:schemeClr>
                </a:solidFill>
                <a:sym typeface="Wingdings" pitchFamily="2" charset="2"/>
              </a:rPr>
              <a:t>Pragmatikai„figurák”: </a:t>
            </a:r>
            <a:r>
              <a:rPr lang="hu-HU" dirty="0" smtClean="0">
                <a:sym typeface="Wingdings" pitchFamily="2" charset="2"/>
              </a:rPr>
              <a:t>szónoki kérdés, közönség megszólítása, „vallomás” stb.</a:t>
            </a:r>
            <a:endParaRPr lang="hu-HU" sz="3000" b="1" dirty="0" smtClean="0">
              <a:sym typeface="Wingdings" pitchFamily="2" charset="2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A3645-3CAB-4E21-BBDC-32A137DA52E3}" type="slidenum">
              <a:rPr lang="hu-HU" smtClean="0"/>
              <a:pPr>
                <a:defRPr/>
              </a:pPr>
              <a:t>255</a:t>
            </a:fld>
            <a:endParaRPr lang="hu-HU"/>
          </a:p>
        </p:txBody>
      </p:sp>
      <p:pic>
        <p:nvPicPr>
          <p:cNvPr id="5" name="Kép 4" descr="imagesU5KGO7L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4797152"/>
            <a:ext cx="7056784" cy="2016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… és ami nem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2530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</a:t>
            </a:r>
            <a:r>
              <a:rPr lang="hu-HU" dirty="0" smtClean="0">
                <a:solidFill>
                  <a:srgbClr val="92D050"/>
                </a:solidFill>
              </a:rPr>
              <a:t>kijelentés-logika</a:t>
            </a:r>
            <a:r>
              <a:rPr lang="hu-HU" dirty="0" smtClean="0"/>
              <a:t> alapjai</a:t>
            </a:r>
          </a:p>
          <a:p>
            <a:pPr lvl="1"/>
            <a:r>
              <a:rPr lang="hu-HU" dirty="0" smtClean="0"/>
              <a:t>kategorikus állítások: egzisztenciális, univerzális, </a:t>
            </a: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szinguláris</a:t>
            </a:r>
          </a:p>
          <a:p>
            <a:pPr lvl="1"/>
            <a:r>
              <a:rPr lang="hu-HU" dirty="0" err="1" smtClean="0"/>
              <a:t>hHipotetikus</a:t>
            </a:r>
            <a:r>
              <a:rPr lang="hu-HU" dirty="0" smtClean="0"/>
              <a:t> állítások</a:t>
            </a:r>
          </a:p>
          <a:p>
            <a:r>
              <a:rPr lang="hu-HU" dirty="0" smtClean="0"/>
              <a:t>A </a:t>
            </a:r>
            <a:r>
              <a:rPr lang="hu-HU" dirty="0" smtClean="0">
                <a:solidFill>
                  <a:srgbClr val="92D050"/>
                </a:solidFill>
              </a:rPr>
              <a:t>szillogizmusok</a:t>
            </a:r>
            <a:r>
              <a:rPr lang="hu-HU" dirty="0" smtClean="0"/>
              <a:t> elmélete</a:t>
            </a:r>
          </a:p>
          <a:p>
            <a:pPr lvl="1"/>
            <a:r>
              <a:rPr lang="hu-HU" dirty="0" smtClean="0"/>
              <a:t>de: </a:t>
            </a: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logikai négyzet</a:t>
            </a:r>
          </a:p>
          <a:p>
            <a:pPr lvl="1"/>
            <a:r>
              <a:rPr lang="hu-HU" dirty="0" smtClean="0"/>
              <a:t>de: </a:t>
            </a: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tipizálás, elnevezés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2.5. Az újkor logikája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3554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b="1" dirty="0" smtClean="0">
                <a:solidFill>
                  <a:srgbClr val="92D050"/>
                </a:solidFill>
              </a:rPr>
              <a:t>Humanisták – </a:t>
            </a:r>
            <a:r>
              <a:rPr lang="hu-HU" dirty="0" smtClean="0"/>
              <a:t>Port Royal: </a:t>
            </a: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pszichologizmus</a:t>
            </a:r>
          </a:p>
          <a:p>
            <a:r>
              <a:rPr lang="hu-HU" b="1" dirty="0" smtClean="0">
                <a:solidFill>
                  <a:srgbClr val="92D050"/>
                </a:solidFill>
              </a:rPr>
              <a:t>Tradicionalisták</a:t>
            </a:r>
            <a:r>
              <a:rPr lang="hu-HU" dirty="0" smtClean="0">
                <a:solidFill>
                  <a:srgbClr val="FFFF00"/>
                </a:solidFill>
              </a:rPr>
              <a:t> – </a:t>
            </a:r>
            <a:r>
              <a:rPr lang="hu-HU" dirty="0" smtClean="0"/>
              <a:t>Petrus </a:t>
            </a:r>
            <a:r>
              <a:rPr lang="hu-HU" dirty="0" err="1" smtClean="0"/>
              <a:t>Ramus</a:t>
            </a:r>
            <a:r>
              <a:rPr lang="hu-HU" dirty="0" smtClean="0"/>
              <a:t>: </a:t>
            </a: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hagyomány</a:t>
            </a:r>
          </a:p>
          <a:p>
            <a:r>
              <a:rPr lang="hu-HU" b="1" dirty="0" smtClean="0">
                <a:solidFill>
                  <a:srgbClr val="92D050"/>
                </a:solidFill>
              </a:rPr>
              <a:t>Racionalisták – </a:t>
            </a:r>
            <a:r>
              <a:rPr lang="hu-HU" dirty="0" smtClean="0"/>
              <a:t>Descartes: </a:t>
            </a: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ismeretelmélet</a:t>
            </a:r>
          </a:p>
          <a:p>
            <a:r>
              <a:rPr lang="hu-HU" b="1" dirty="0" smtClean="0">
                <a:solidFill>
                  <a:srgbClr val="92D050"/>
                </a:solidFill>
              </a:rPr>
              <a:t>Filozófusok</a:t>
            </a:r>
            <a:r>
              <a:rPr lang="hu-HU" dirty="0" smtClean="0"/>
              <a:t> – Kant, Hegel: </a:t>
            </a:r>
            <a:r>
              <a:rPr lang="hu-HU" dirty="0" err="1" smtClean="0">
                <a:solidFill>
                  <a:schemeClr val="accent6">
                    <a:lumMod val="75000"/>
                  </a:schemeClr>
                </a:solidFill>
              </a:rPr>
              <a:t>antiformalizmus</a:t>
            </a:r>
            <a:endParaRPr lang="hu-HU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hu-HU" b="1" dirty="0" smtClean="0">
                <a:solidFill>
                  <a:srgbClr val="92D050"/>
                </a:solidFill>
              </a:rPr>
              <a:t>Matematikusok</a:t>
            </a:r>
            <a:r>
              <a:rPr lang="hu-HU" dirty="0" smtClean="0"/>
              <a:t> – </a:t>
            </a:r>
            <a:r>
              <a:rPr lang="hu-HU" dirty="0" smtClean="0">
                <a:solidFill>
                  <a:srgbClr val="00B0F0"/>
                </a:solidFill>
              </a:rPr>
              <a:t>Leibniz</a:t>
            </a:r>
            <a:r>
              <a:rPr lang="hu-HU" dirty="0" smtClean="0"/>
              <a:t>: </a:t>
            </a:r>
            <a:r>
              <a:rPr lang="hu-HU" dirty="0" err="1" smtClean="0">
                <a:solidFill>
                  <a:schemeClr val="accent6">
                    <a:lumMod val="75000"/>
                  </a:schemeClr>
                </a:solidFill>
              </a:rPr>
              <a:t>matematizálás</a:t>
            </a:r>
            <a:endParaRPr lang="hu-H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hu-HU" dirty="0" smtClean="0">
                <a:solidFill>
                  <a:srgbClr val="00B0F0"/>
                </a:solidFill>
                <a:sym typeface="Wingdings" pitchFamily="2" charset="2"/>
              </a:rPr>
              <a:t> az út a modern logika felé</a:t>
            </a:r>
          </a:p>
          <a:p>
            <a:pPr lvl="2"/>
            <a:r>
              <a:rPr lang="hu-HU" dirty="0" err="1" smtClean="0">
                <a:sym typeface="Wingdings" pitchFamily="2" charset="2"/>
              </a:rPr>
              <a:t>Monászok</a:t>
            </a:r>
            <a:r>
              <a:rPr lang="hu-HU" dirty="0" smtClean="0">
                <a:sym typeface="Wingdings" pitchFamily="2" charset="2"/>
              </a:rPr>
              <a:t>; „</a:t>
            </a:r>
            <a:r>
              <a:rPr lang="hu-HU" b="1" dirty="0" err="1" smtClean="0">
                <a:sym typeface="Wingdings" pitchFamily="2" charset="2"/>
              </a:rPr>
              <a:t>Characteristica</a:t>
            </a:r>
            <a:r>
              <a:rPr lang="hu-HU" b="1" dirty="0" smtClean="0">
                <a:sym typeface="Wingdings" pitchFamily="2" charset="2"/>
              </a:rPr>
              <a:t> </a:t>
            </a:r>
            <a:r>
              <a:rPr lang="hu-HU" b="1" dirty="0" err="1" smtClean="0">
                <a:sym typeface="Wingdings" pitchFamily="2" charset="2"/>
              </a:rPr>
              <a:t>universalis</a:t>
            </a:r>
            <a:r>
              <a:rPr lang="hu-HU" dirty="0" smtClean="0">
                <a:sym typeface="Wingdings" pitchFamily="2" charset="2"/>
              </a:rPr>
              <a:t>”</a:t>
            </a:r>
          </a:p>
          <a:p>
            <a:pPr lvl="2"/>
            <a:r>
              <a:rPr lang="hu-HU" dirty="0" smtClean="0">
                <a:sym typeface="Wingdings" pitchFamily="2" charset="2"/>
              </a:rPr>
              <a:t>Lehetséges világok</a:t>
            </a:r>
          </a:p>
          <a:p>
            <a:pPr lvl="2"/>
            <a:r>
              <a:rPr lang="hu-HU" dirty="0" smtClean="0">
                <a:sym typeface="Wingdings" pitchFamily="2" charset="2"/>
              </a:rPr>
              <a:t>Logikai kalkulus mint szintaktikai levezetés</a:t>
            </a:r>
            <a:endParaRPr lang="hu-HU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2.6. A modern logika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4578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FFC000"/>
                </a:solidFill>
              </a:rPr>
              <a:t>A teljesítmény: </a:t>
            </a:r>
            <a:r>
              <a:rPr lang="hu-HU" dirty="0" smtClean="0"/>
              <a:t>a logika mint formális, mesterséges nyelv kimunkálása. </a:t>
            </a:r>
            <a:r>
              <a:rPr lang="hu-HU" b="1" dirty="0" smtClean="0">
                <a:solidFill>
                  <a:srgbClr val="FFC000"/>
                </a:solidFill>
              </a:rPr>
              <a:t>A lépései:</a:t>
            </a:r>
          </a:p>
          <a:p>
            <a:r>
              <a:rPr lang="hu-HU" b="1" dirty="0" smtClean="0">
                <a:solidFill>
                  <a:srgbClr val="00B0F0"/>
                </a:solidFill>
              </a:rPr>
              <a:t>Algebrai logika</a:t>
            </a:r>
          </a:p>
          <a:p>
            <a:pPr lvl="1"/>
            <a:r>
              <a:rPr lang="hu-HU" dirty="0" smtClean="0"/>
              <a:t>George Boole (1815 – 1864) : osztálykalkulus</a:t>
            </a:r>
          </a:p>
          <a:p>
            <a:r>
              <a:rPr lang="hu-HU" b="1" dirty="0" smtClean="0">
                <a:solidFill>
                  <a:srgbClr val="00B0F0"/>
                </a:solidFill>
              </a:rPr>
              <a:t>Szimbolikus logika</a:t>
            </a:r>
          </a:p>
          <a:p>
            <a:pPr lvl="1"/>
            <a:r>
              <a:rPr lang="hu-HU" dirty="0" err="1" smtClean="0"/>
              <a:t>Gottlob</a:t>
            </a:r>
            <a:r>
              <a:rPr lang="hu-HU" dirty="0" smtClean="0"/>
              <a:t> </a:t>
            </a:r>
            <a:r>
              <a:rPr lang="hu-HU" dirty="0" err="1" smtClean="0"/>
              <a:t>Frege</a:t>
            </a:r>
            <a:r>
              <a:rPr lang="hu-HU" dirty="0" smtClean="0"/>
              <a:t> (1848 – 1925) : </a:t>
            </a:r>
            <a:r>
              <a:rPr lang="hu-HU" dirty="0" err="1" smtClean="0"/>
              <a:t>kijelentéskalkulus</a:t>
            </a:r>
            <a:endParaRPr lang="hu-HU" dirty="0" smtClean="0"/>
          </a:p>
          <a:p>
            <a:r>
              <a:rPr lang="hu-HU" b="1" dirty="0" smtClean="0">
                <a:solidFill>
                  <a:srgbClr val="00B0F0"/>
                </a:solidFill>
              </a:rPr>
              <a:t>Matematikai logika</a:t>
            </a:r>
          </a:p>
          <a:p>
            <a:pPr lvl="1"/>
            <a:r>
              <a:rPr lang="hu-HU" dirty="0" smtClean="0"/>
              <a:t>Bertrand Russell (1872 – 1970) : szimbiózis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dirty="0" smtClean="0"/>
              <a:t>2.6.1. Algebrai logika </a:t>
            </a:r>
            <a:r>
              <a:rPr lang="hu-HU" b="1" dirty="0" smtClean="0">
                <a:solidFill>
                  <a:srgbClr val="00B0F0"/>
                </a:solidFill>
              </a:rPr>
              <a:t/>
            </a:r>
            <a:br>
              <a:rPr lang="hu-HU" b="1" dirty="0" smtClean="0">
                <a:solidFill>
                  <a:srgbClr val="00B0F0"/>
                </a:solidFill>
              </a:rPr>
            </a:br>
            <a:r>
              <a:rPr lang="hu-HU" dirty="0" smtClean="0"/>
              <a:t>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55576" y="1784350"/>
            <a:ext cx="8064896" cy="4572000"/>
          </a:xfrm>
        </p:spPr>
        <p:txBody>
          <a:bodyPr/>
          <a:lstStyle/>
          <a:p>
            <a:r>
              <a:rPr lang="hu-HU" dirty="0" smtClean="0">
                <a:solidFill>
                  <a:srgbClr val="00B0F0"/>
                </a:solidFill>
              </a:rPr>
              <a:t>Bo</a:t>
            </a:r>
            <a:r>
              <a:rPr lang="hu-HU" b="1" dirty="0" smtClean="0">
                <a:solidFill>
                  <a:srgbClr val="00B0F0"/>
                </a:solidFill>
              </a:rPr>
              <a:t>ole-algebra</a:t>
            </a:r>
            <a:r>
              <a:rPr lang="hu-HU" dirty="0" smtClean="0"/>
              <a:t> = geometriai idomok használata logikai relációk szemléltetésére </a:t>
            </a:r>
          </a:p>
          <a:p>
            <a:r>
              <a:rPr lang="hu-HU" dirty="0" smtClean="0"/>
              <a:t>Osztálykalkulus, halmazelmélet</a:t>
            </a:r>
          </a:p>
          <a:p>
            <a:r>
              <a:rPr lang="hu-HU" dirty="0" smtClean="0"/>
              <a:t>Mennyiségek: „minden”, „némely” ábrázolása</a:t>
            </a:r>
          </a:p>
          <a:p>
            <a:r>
              <a:rPr lang="hu-HU" dirty="0" smtClean="0"/>
              <a:t>Numerikus algebra </a:t>
            </a:r>
            <a:r>
              <a:rPr lang="hu-HU" dirty="0" smtClean="0">
                <a:sym typeface="Symbol" pitchFamily="18" charset="2"/>
              </a:rPr>
              <a:t></a:t>
            </a:r>
            <a:r>
              <a:rPr lang="hu-HU" dirty="0" smtClean="0"/>
              <a:t> szimbolikus algebra</a:t>
            </a:r>
          </a:p>
          <a:p>
            <a:r>
              <a:rPr lang="hu-HU" b="1" dirty="0" err="1" smtClean="0">
                <a:solidFill>
                  <a:srgbClr val="00B0F0"/>
                </a:solidFill>
              </a:rPr>
              <a:t>Venn-diagramok</a:t>
            </a:r>
            <a:endParaRPr lang="hu-HU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ím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dirty="0" smtClean="0"/>
              <a:t>A félév tematikája</a:t>
            </a:r>
          </a:p>
        </p:txBody>
      </p:sp>
      <p:sp>
        <p:nvSpPr>
          <p:cNvPr id="4099" name="Tartalom hely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5780" indent="-457200" eaLnBrk="1" hangingPunct="1">
              <a:buFont typeface="+mj-lt"/>
              <a:buAutoNum type="arabicPeriod"/>
            </a:pPr>
            <a:r>
              <a:rPr lang="hu-HU" sz="2500" dirty="0" smtClean="0"/>
              <a:t>A LOGIKÁRÓL</a:t>
            </a:r>
            <a:endParaRPr lang="hu-HU" sz="2500" b="1" dirty="0" smtClean="0"/>
          </a:p>
          <a:p>
            <a:pPr marL="912114" lvl="1" indent="-457200" eaLnBrk="1" hangingPunct="1">
              <a:buFont typeface="+mj-lt"/>
              <a:buAutoNum type="arabicPeriod"/>
            </a:pPr>
            <a:r>
              <a:rPr lang="hu-HU" sz="2500" dirty="0" smtClean="0"/>
              <a:t>A logika elmélete</a:t>
            </a:r>
          </a:p>
          <a:p>
            <a:pPr marL="912114" lvl="1" indent="-457200" eaLnBrk="1" hangingPunct="1">
              <a:buFont typeface="+mj-lt"/>
              <a:buAutoNum type="arabicPeriod"/>
            </a:pPr>
            <a:r>
              <a:rPr lang="hu-HU" sz="2500" dirty="0" smtClean="0"/>
              <a:t>A logika története</a:t>
            </a:r>
          </a:p>
          <a:p>
            <a:pPr marL="525780" indent="-457200" eaLnBrk="1" hangingPunct="1">
              <a:buFont typeface="+mj-lt"/>
              <a:buAutoNum type="arabicPeriod"/>
            </a:pPr>
            <a:r>
              <a:rPr lang="hu-HU" sz="2500" dirty="0" smtClean="0"/>
              <a:t>A KLASSZIKUS LOGIKA</a:t>
            </a:r>
          </a:p>
          <a:p>
            <a:pPr marL="912114" lvl="1" indent="-457200">
              <a:buFont typeface="+mj-lt"/>
              <a:buAutoNum type="arabicPeriod"/>
            </a:pPr>
            <a:r>
              <a:rPr lang="hu-HU" sz="2400" dirty="0" smtClean="0"/>
              <a:t>A klasszikus logika alapelemei</a:t>
            </a:r>
          </a:p>
          <a:p>
            <a:pPr marL="912114" lvl="1" indent="-457200">
              <a:buFont typeface="+mj-lt"/>
              <a:buAutoNum type="arabicPeriod"/>
            </a:pPr>
            <a:r>
              <a:rPr lang="hu-HU" sz="2400" b="1" dirty="0" smtClean="0"/>
              <a:t>Állítások és következtetések</a:t>
            </a:r>
            <a:endParaRPr lang="hu-HU" sz="2500" dirty="0" smtClean="0"/>
          </a:p>
          <a:p>
            <a:pPr marL="582930" indent="-457200">
              <a:buFont typeface="+mj-lt"/>
              <a:buAutoNum type="arabicPeriod"/>
            </a:pPr>
            <a:r>
              <a:rPr lang="hu-HU" sz="2500" dirty="0" smtClean="0"/>
              <a:t>A DEVIÁNS LOGIKA RENDSZEREI</a:t>
            </a:r>
          </a:p>
          <a:p>
            <a:pPr marL="582930" indent="-457200">
              <a:buFont typeface="+mj-lt"/>
              <a:buAutoNum type="arabicPeriod"/>
            </a:pPr>
            <a:r>
              <a:rPr lang="hu-HU" sz="2500" dirty="0" smtClean="0"/>
              <a:t>A JOGI LOGIKA</a:t>
            </a:r>
          </a:p>
          <a:p>
            <a:pPr marL="582930" indent="-457200">
              <a:buFont typeface="+mj-lt"/>
              <a:buAutoNum type="arabicPeriod"/>
            </a:pPr>
            <a:r>
              <a:rPr lang="hu-HU" sz="2500" dirty="0" smtClean="0"/>
              <a:t>TÚL A LOGIKÁN: Retorika, Érveléselmélet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4236E-6EE9-4F1B-AD94-11EB8EB8A3C1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2.6.2. Szimbolikus logika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5602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Nemcsak a nyelvi kifejezések tartalmától való elvonatkoztatás (= formális logika)</a:t>
            </a:r>
          </a:p>
          <a:p>
            <a:r>
              <a:rPr lang="hu-HU" dirty="0" smtClean="0"/>
              <a:t>Nyelvi jelek szimbólumokkal helyettesítése </a:t>
            </a:r>
            <a:r>
              <a:rPr lang="hu-HU" dirty="0" smtClean="0">
                <a:sym typeface="Symbol" pitchFamily="18" charset="2"/>
              </a:rPr>
              <a:t></a:t>
            </a:r>
            <a:r>
              <a:rPr lang="hu-HU" dirty="0" smtClean="0"/>
              <a:t>  </a:t>
            </a:r>
            <a:r>
              <a:rPr lang="hu-HU" dirty="0" err="1" smtClean="0"/>
              <a:t>Frege</a:t>
            </a:r>
            <a:r>
              <a:rPr lang="hu-HU" dirty="0" smtClean="0"/>
              <a:t> : „</a:t>
            </a:r>
            <a:r>
              <a:rPr lang="hu-HU" b="1" dirty="0" smtClean="0">
                <a:solidFill>
                  <a:srgbClr val="00B0F0"/>
                </a:solidFill>
              </a:rPr>
              <a:t>fogalomírás</a:t>
            </a:r>
            <a:r>
              <a:rPr lang="hu-HU" dirty="0" smtClean="0"/>
              <a:t>”</a:t>
            </a:r>
          </a:p>
          <a:p>
            <a:r>
              <a:rPr lang="hu-HU" dirty="0" smtClean="0"/>
              <a:t>Szimbolikus kalkulusok kidolgozása</a:t>
            </a:r>
          </a:p>
          <a:p>
            <a:r>
              <a:rPr lang="hu-HU" dirty="0" smtClean="0"/>
              <a:t>Egy mesterséges, formális nyelv</a:t>
            </a:r>
          </a:p>
          <a:p>
            <a:pPr lvl="1"/>
            <a:r>
              <a:rPr lang="hu-HU" dirty="0" smtClean="0"/>
              <a:t>megszabadulás a természetes nyelv homályosságától és többértelműségétől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2.6.3. Matematikai logika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6626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smtClean="0"/>
              <a:t>„Logicizmus” : a matematika bekebelezése</a:t>
            </a:r>
          </a:p>
          <a:p>
            <a:r>
              <a:rPr lang="hu-HU" smtClean="0"/>
              <a:t>Matematikai módszerek bevezetése</a:t>
            </a:r>
          </a:p>
          <a:p>
            <a:pPr lvl="1"/>
            <a:r>
              <a:rPr lang="hu-HU" smtClean="0"/>
              <a:t>szimbolikus algebra kidolgozása</a:t>
            </a:r>
          </a:p>
          <a:p>
            <a:r>
              <a:rPr lang="hu-HU" smtClean="0"/>
              <a:t>Halmaz, reláció, függvény fogalmai</a:t>
            </a:r>
          </a:p>
          <a:p>
            <a:r>
              <a:rPr lang="hu-HU" smtClean="0"/>
              <a:t>Matematika, szemiotika, logika szimbiózisa</a:t>
            </a:r>
          </a:p>
          <a:p>
            <a:r>
              <a:rPr lang="hu-HU" smtClean="0"/>
              <a:t>Alkalmazott matematikai logika</a:t>
            </a:r>
          </a:p>
          <a:p>
            <a:pPr lvl="1"/>
            <a:r>
              <a:rPr lang="hu-HU" smtClean="0"/>
              <a:t>az informatika megalapozása</a:t>
            </a:r>
          </a:p>
          <a:p>
            <a:r>
              <a:rPr lang="hu-HU" smtClean="0"/>
              <a:t>Nem-klasszikus logikai rendszerek születése</a:t>
            </a:r>
          </a:p>
          <a:p>
            <a:endParaRPr lang="hu-HU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763688" y="6237312"/>
            <a:ext cx="5904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dirty="0" err="1" smtClean="0">
                <a:solidFill>
                  <a:schemeClr val="accent1"/>
                </a:solidFill>
                <a:latin typeface="Copperplate Gothic Bold" pitchFamily="34" charset="0"/>
              </a:rPr>
              <a:t>Characteristica</a:t>
            </a:r>
            <a:r>
              <a:rPr lang="hu-HU" sz="2400" b="1" dirty="0" smtClean="0">
                <a:solidFill>
                  <a:schemeClr val="accent1"/>
                </a:solidFill>
                <a:latin typeface="Copperplate Gothic Bold" pitchFamily="34" charset="0"/>
              </a:rPr>
              <a:t> </a:t>
            </a:r>
            <a:r>
              <a:rPr lang="hu-HU" sz="2400" b="1" dirty="0" err="1" smtClean="0">
                <a:solidFill>
                  <a:schemeClr val="accent1"/>
                </a:solidFill>
                <a:latin typeface="Copperplate Gothic Bold" pitchFamily="34" charset="0"/>
              </a:rPr>
              <a:t>universalis</a:t>
            </a:r>
            <a:endParaRPr lang="hu-HU" sz="2400" dirty="0">
              <a:solidFill>
                <a:schemeClr val="accent1"/>
              </a:solidFill>
              <a:latin typeface="Copperplate Gothic Bold" pitchFamily="34" charset="0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008112"/>
          </a:xfrm>
        </p:spPr>
        <p:txBody>
          <a:bodyPr/>
          <a:lstStyle/>
          <a:p>
            <a:pPr algn="ctr"/>
            <a:r>
              <a:rPr lang="hu-HU" dirty="0" smtClean="0"/>
              <a:t>3. Logikai alapfogalmak</a:t>
            </a:r>
            <a:endParaRPr lang="hu-HU" dirty="0"/>
          </a:p>
        </p:txBody>
      </p:sp>
      <p:pic>
        <p:nvPicPr>
          <p:cNvPr id="1029" name="Picture 5" descr="http://upload.wikimedia.org/wikipedia/en/thumb/4/4f/Characteristica_universalis_diagram.jpg/250px-Characteristica_universalis_diagra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lum bright="-45000" contrast="45000"/>
          </a:blip>
          <a:srcRect/>
          <a:stretch>
            <a:fillRect/>
          </a:stretch>
        </p:blipFill>
        <p:spPr bwMode="auto">
          <a:xfrm>
            <a:off x="2193130" y="1151897"/>
            <a:ext cx="4827141" cy="46533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A logikai szerkezet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000" dirty="0" smtClean="0"/>
              <a:t>Nyelvtani mondat </a:t>
            </a:r>
            <a:r>
              <a:rPr lang="hu-HU" sz="3000" dirty="0" smtClean="0">
                <a:sym typeface="Symbol" pitchFamily="18" charset="2"/>
              </a:rPr>
              <a:t> Logikai mondat (explicit és egyértelmű információk)</a:t>
            </a:r>
          </a:p>
          <a:p>
            <a:r>
              <a:rPr lang="hu-HU" sz="3000" dirty="0" smtClean="0">
                <a:sym typeface="Symbol" pitchFamily="18" charset="2"/>
              </a:rPr>
              <a:t>Grammatika  Logikai grammatika (a felépítés szabályai</a:t>
            </a:r>
            <a:r>
              <a:rPr lang="hu-HU" sz="3200" i="1" dirty="0" smtClean="0"/>
              <a:t> </a:t>
            </a:r>
            <a:r>
              <a:rPr lang="hu-HU" sz="3200" b="1" dirty="0" smtClean="0"/>
              <a:t>→ </a:t>
            </a:r>
            <a:r>
              <a:rPr lang="hu-HU" sz="3200" i="1" dirty="0" smtClean="0"/>
              <a:t>logikai szintaxis</a:t>
            </a:r>
            <a:r>
              <a:rPr lang="hu-HU" sz="3000" dirty="0" smtClean="0">
                <a:sym typeface="Symbol" pitchFamily="18" charset="2"/>
              </a:rPr>
              <a:t>)</a:t>
            </a:r>
          </a:p>
          <a:p>
            <a:r>
              <a:rPr lang="hu-HU" sz="3000" dirty="0" smtClean="0">
                <a:sym typeface="Symbol" pitchFamily="18" charset="2"/>
              </a:rPr>
              <a:t>A logikai mondatok alkatrészei:</a:t>
            </a:r>
          </a:p>
          <a:p>
            <a:pPr lvl="1"/>
            <a:r>
              <a:rPr lang="hu-HU" sz="2600" b="1" dirty="0" smtClean="0">
                <a:sym typeface="Symbol" pitchFamily="18" charset="2"/>
              </a:rPr>
              <a:t>Logikai alkatrészek </a:t>
            </a:r>
            <a:r>
              <a:rPr lang="hu-HU" sz="2600" dirty="0" smtClean="0">
                <a:sym typeface="Symbol" pitchFamily="18" charset="2"/>
              </a:rPr>
              <a:t>(logikai jelek/konstansok)</a:t>
            </a:r>
          </a:p>
          <a:p>
            <a:pPr lvl="1"/>
            <a:r>
              <a:rPr lang="hu-HU" sz="2600" b="1" dirty="0" smtClean="0">
                <a:sym typeface="Symbol" pitchFamily="18" charset="2"/>
              </a:rPr>
              <a:t>Nem-logikai alkatrészek </a:t>
            </a:r>
            <a:r>
              <a:rPr lang="hu-HU" sz="2600" dirty="0" smtClean="0">
                <a:sym typeface="Symbol" pitchFamily="18" charset="2"/>
              </a:rPr>
              <a:t>(betűjelek) = paraméterek</a:t>
            </a:r>
            <a:endParaRPr lang="hu-HU" sz="2400" dirty="0" smtClean="0">
              <a:sym typeface="Symbol" pitchFamily="18" charset="2"/>
            </a:endParaRPr>
          </a:p>
          <a:p>
            <a:pPr lvl="1">
              <a:buNone/>
            </a:pPr>
            <a:r>
              <a:rPr lang="hu-HU" sz="2800" b="1" i="1" dirty="0" smtClean="0">
                <a:solidFill>
                  <a:schemeClr val="accent2"/>
                </a:solidFill>
              </a:rPr>
              <a:t>→ formális logika</a:t>
            </a:r>
            <a:endParaRPr lang="hu-HU" sz="2600" b="1" dirty="0" smtClean="0">
              <a:solidFill>
                <a:schemeClr val="accent2"/>
              </a:solidFill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Nem-logikai alkatrészek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hu-HU" sz="3200" dirty="0" smtClean="0"/>
              <a:t>Grammatikai 	</a:t>
            </a:r>
            <a:r>
              <a:rPr lang="hu-HU" sz="3200" i="1" dirty="0" smtClean="0"/>
              <a:t>→  	</a:t>
            </a:r>
            <a:r>
              <a:rPr lang="hu-HU" sz="3200" dirty="0" smtClean="0">
                <a:solidFill>
                  <a:schemeClr val="accent4"/>
                </a:solidFill>
              </a:rPr>
              <a:t>alany</a:t>
            </a:r>
            <a:r>
              <a:rPr lang="hu-HU" sz="3200" dirty="0" smtClean="0"/>
              <a:t> – </a:t>
            </a:r>
            <a:r>
              <a:rPr lang="hu-HU" sz="3200" dirty="0" smtClean="0">
                <a:solidFill>
                  <a:srgbClr val="00B050"/>
                </a:solidFill>
              </a:rPr>
              <a:t>állítmány</a:t>
            </a:r>
          </a:p>
          <a:p>
            <a:pPr>
              <a:buNone/>
              <a:defRPr/>
            </a:pPr>
            <a:r>
              <a:rPr lang="hu-HU" dirty="0" smtClean="0"/>
              <a:t>	</a:t>
            </a:r>
            <a:r>
              <a:rPr lang="hu-HU" dirty="0" err="1" smtClean="0"/>
              <a:t>Frege</a:t>
            </a:r>
            <a:r>
              <a:rPr lang="hu-HU" dirty="0" smtClean="0"/>
              <a:t> – Russell </a:t>
            </a:r>
            <a:r>
              <a:rPr lang="hu-HU" sz="3200" i="1" dirty="0" smtClean="0"/>
              <a:t>→ 	</a:t>
            </a:r>
            <a:r>
              <a:rPr lang="hu-HU" sz="3200" dirty="0" smtClean="0">
                <a:solidFill>
                  <a:schemeClr val="accent4"/>
                </a:solidFill>
              </a:rPr>
              <a:t>argumentum</a:t>
            </a:r>
            <a:r>
              <a:rPr lang="hu-HU" sz="3200" dirty="0" smtClean="0"/>
              <a:t> – </a:t>
            </a:r>
            <a:r>
              <a:rPr lang="hu-HU" sz="3200" dirty="0" smtClean="0">
                <a:solidFill>
                  <a:srgbClr val="00B050"/>
                </a:solidFill>
              </a:rPr>
              <a:t>függvény </a:t>
            </a:r>
            <a:endParaRPr lang="hu-HU" dirty="0" smtClean="0">
              <a:solidFill>
                <a:srgbClr val="00B050"/>
              </a:solidFill>
            </a:endParaRPr>
          </a:p>
          <a:p>
            <a:pPr lvl="1">
              <a:defRPr/>
            </a:pPr>
            <a:r>
              <a:rPr lang="hu-HU" b="1" dirty="0" smtClean="0">
                <a:solidFill>
                  <a:schemeClr val="accent4"/>
                </a:solidFill>
                <a:sym typeface="Wingdings" pitchFamily="2" charset="2"/>
              </a:rPr>
              <a:t>individuumnév</a:t>
            </a:r>
            <a:endParaRPr lang="hu-HU" dirty="0" smtClean="0">
              <a:solidFill>
                <a:schemeClr val="accent4"/>
              </a:solidFill>
              <a:sym typeface="Wingdings" pitchFamily="2" charset="2"/>
            </a:endParaRPr>
          </a:p>
          <a:p>
            <a:pPr lvl="1">
              <a:defRPr/>
            </a:pPr>
            <a:r>
              <a:rPr lang="hu-HU" b="1" dirty="0" smtClean="0">
                <a:solidFill>
                  <a:srgbClr val="00B050"/>
                </a:solidFill>
                <a:sym typeface="Wingdings" pitchFamily="2" charset="2"/>
              </a:rPr>
              <a:t>predikátum</a:t>
            </a:r>
            <a:r>
              <a:rPr lang="hu-HU" b="1" dirty="0" smtClean="0">
                <a:sym typeface="Wingdings" pitchFamily="2" charset="2"/>
              </a:rPr>
              <a:t> (</a:t>
            </a:r>
            <a:r>
              <a:rPr lang="hu-HU" sz="2400" dirty="0" smtClean="0">
                <a:sym typeface="Wingdings" pitchFamily="2" charset="2"/>
              </a:rPr>
              <a:t>függvényként működik)</a:t>
            </a:r>
            <a:endParaRPr lang="hu-HU" b="1" dirty="0" smtClean="0">
              <a:sym typeface="Wingdings" pitchFamily="2" charset="2"/>
            </a:endParaRPr>
          </a:p>
          <a:p>
            <a:pPr lvl="2">
              <a:defRPr/>
            </a:pPr>
            <a:r>
              <a:rPr lang="hu-HU" sz="2800" dirty="0">
                <a:sym typeface="Wingdings" pitchFamily="2" charset="2"/>
              </a:rPr>
              <a:t>l</a:t>
            </a:r>
            <a:r>
              <a:rPr lang="hu-HU" sz="2800" dirty="0" smtClean="0">
                <a:sym typeface="Wingdings" pitchFamily="2" charset="2"/>
              </a:rPr>
              <a:t>ehet összetett vagy bővített is</a:t>
            </a:r>
          </a:p>
          <a:p>
            <a:pPr lvl="2">
              <a:defRPr/>
            </a:pPr>
            <a:r>
              <a:rPr lang="hu-HU" sz="2800" dirty="0" smtClean="0">
                <a:sym typeface="Wingdings" pitchFamily="2" charset="2"/>
              </a:rPr>
              <a:t>argumentuma: az individuumnév</a:t>
            </a:r>
          </a:p>
          <a:p>
            <a:pPr lvl="2">
              <a:defRPr/>
            </a:pPr>
            <a:r>
              <a:rPr lang="hu-HU" sz="2800" dirty="0" smtClean="0">
                <a:sym typeface="Wingdings" pitchFamily="2" charset="2"/>
              </a:rPr>
              <a:t>argumentumszám  </a:t>
            </a:r>
          </a:p>
          <a:p>
            <a:pPr lvl="2">
              <a:defRPr/>
            </a:pPr>
            <a:r>
              <a:rPr lang="hu-HU" sz="2800" dirty="0" smtClean="0">
                <a:sym typeface="Wingdings" pitchFamily="2" charset="2"/>
              </a:rPr>
              <a:t>tárgyalási univerzuma: amire kiterjed</a:t>
            </a:r>
          </a:p>
          <a:p>
            <a:pPr lvl="2">
              <a:defRPr/>
            </a:pPr>
            <a:r>
              <a:rPr lang="hu-HU" sz="2800" dirty="0">
                <a:sym typeface="Wingdings" pitchFamily="2" charset="2"/>
              </a:rPr>
              <a:t>t</a:t>
            </a:r>
            <a:r>
              <a:rPr lang="hu-HU" sz="2800" dirty="0" smtClean="0">
                <a:sym typeface="Wingdings" pitchFamily="2" charset="2"/>
              </a:rPr>
              <a:t>erjedelme (</a:t>
            </a:r>
            <a:r>
              <a:rPr lang="hu-HU" sz="2800" dirty="0" err="1" smtClean="0">
                <a:sym typeface="Wingdings" pitchFamily="2" charset="2"/>
              </a:rPr>
              <a:t>extenziója</a:t>
            </a:r>
            <a:r>
              <a:rPr lang="hu-HU" sz="2800" dirty="0" smtClean="0">
                <a:sym typeface="Wingdings" pitchFamily="2" charset="2"/>
              </a:rPr>
              <a:t>): amire igaz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hu-HU" dirty="0" smtClean="0">
              <a:sym typeface="Wingdings" pitchFamily="2" charset="2"/>
            </a:endParaRP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hu-HU" dirty="0" smtClean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Például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hu-HU" sz="2400" i="1" dirty="0" smtClean="0"/>
              <a:t>András ír. </a:t>
            </a:r>
            <a:r>
              <a:rPr lang="hu-HU" sz="2400" dirty="0" smtClean="0"/>
              <a:t>Vagy:</a:t>
            </a:r>
            <a:r>
              <a:rPr lang="hu-HU" sz="2400" i="1" dirty="0" smtClean="0"/>
              <a:t> András levelet ír.</a:t>
            </a:r>
          </a:p>
          <a:p>
            <a:pPr lvl="1">
              <a:lnSpc>
                <a:spcPct val="80000"/>
              </a:lnSpc>
            </a:pPr>
            <a:r>
              <a:rPr lang="hu-HU" sz="2400" i="1" dirty="0" smtClean="0"/>
              <a:t>András</a:t>
            </a:r>
            <a:r>
              <a:rPr lang="hu-HU" sz="2400" dirty="0" smtClean="0"/>
              <a:t> : individuumnév (tulajdonnév)</a:t>
            </a:r>
          </a:p>
          <a:p>
            <a:pPr lvl="1">
              <a:lnSpc>
                <a:spcPct val="80000"/>
              </a:lnSpc>
            </a:pPr>
            <a:r>
              <a:rPr lang="hu-HU" sz="2400" i="1" dirty="0" smtClean="0"/>
              <a:t>ír</a:t>
            </a:r>
            <a:r>
              <a:rPr lang="hu-HU" sz="2400" dirty="0" smtClean="0"/>
              <a:t> : predikátum</a:t>
            </a:r>
          </a:p>
          <a:p>
            <a:pPr lvl="1">
              <a:lnSpc>
                <a:spcPct val="80000"/>
              </a:lnSpc>
            </a:pPr>
            <a:r>
              <a:rPr lang="hu-HU" sz="2400" i="1" dirty="0" smtClean="0"/>
              <a:t>Levelet ír </a:t>
            </a:r>
            <a:r>
              <a:rPr lang="hu-HU" sz="2400" dirty="0" smtClean="0"/>
              <a:t>: összetett vagy bővített predikátum</a:t>
            </a:r>
          </a:p>
          <a:p>
            <a:pPr lvl="1">
              <a:lnSpc>
                <a:spcPct val="80000"/>
              </a:lnSpc>
            </a:pPr>
            <a:r>
              <a:rPr lang="hu-HU" sz="2400" i="1" dirty="0" smtClean="0"/>
              <a:t>egyargumentumú</a:t>
            </a:r>
            <a:r>
              <a:rPr lang="hu-HU" sz="2400" dirty="0" smtClean="0"/>
              <a:t> a predikátum</a:t>
            </a:r>
          </a:p>
          <a:p>
            <a:pPr>
              <a:lnSpc>
                <a:spcPct val="80000"/>
              </a:lnSpc>
            </a:pPr>
            <a:r>
              <a:rPr lang="hu-HU" sz="2400" i="1" dirty="0" smtClean="0"/>
              <a:t>András írja a levelet.</a:t>
            </a:r>
          </a:p>
          <a:p>
            <a:pPr lvl="1">
              <a:lnSpc>
                <a:spcPct val="80000"/>
              </a:lnSpc>
            </a:pPr>
            <a:r>
              <a:rPr lang="hu-HU" sz="2400" dirty="0" smtClean="0"/>
              <a:t>András, levél : individuumnév</a:t>
            </a:r>
          </a:p>
          <a:p>
            <a:pPr lvl="1">
              <a:lnSpc>
                <a:spcPct val="80000"/>
              </a:lnSpc>
            </a:pPr>
            <a:r>
              <a:rPr lang="hu-HU" sz="2400" dirty="0" smtClean="0"/>
              <a:t>írja : predikátum</a:t>
            </a:r>
          </a:p>
          <a:p>
            <a:pPr lvl="1">
              <a:lnSpc>
                <a:spcPct val="80000"/>
              </a:lnSpc>
            </a:pPr>
            <a:r>
              <a:rPr lang="hu-HU" sz="2400" i="1" dirty="0" smtClean="0"/>
              <a:t>kétargumentumú</a:t>
            </a:r>
            <a:r>
              <a:rPr lang="hu-HU" sz="2400" dirty="0" smtClean="0"/>
              <a:t> a predikátum</a:t>
            </a:r>
          </a:p>
          <a:p>
            <a:pPr>
              <a:lnSpc>
                <a:spcPct val="80000"/>
              </a:lnSpc>
            </a:pPr>
            <a:r>
              <a:rPr lang="hu-HU" sz="2400" i="1" dirty="0" smtClean="0"/>
              <a:t>Miskolchoz Debrecen közelebb van, mint a fővárosunk.</a:t>
            </a:r>
          </a:p>
          <a:p>
            <a:pPr lvl="1">
              <a:lnSpc>
                <a:spcPct val="80000"/>
              </a:lnSpc>
            </a:pPr>
            <a:r>
              <a:rPr lang="hu-HU" sz="2400" i="1" dirty="0" smtClean="0"/>
              <a:t>Miskolc</a:t>
            </a:r>
            <a:r>
              <a:rPr lang="hu-HU" sz="2400" dirty="0" smtClean="0"/>
              <a:t>, </a:t>
            </a:r>
            <a:r>
              <a:rPr lang="hu-HU" sz="2400" i="1" dirty="0" smtClean="0"/>
              <a:t>Debrecen</a:t>
            </a:r>
            <a:r>
              <a:rPr lang="hu-HU" sz="2400" dirty="0" smtClean="0"/>
              <a:t> :  individuumnév (tulajdonnév)</a:t>
            </a:r>
          </a:p>
          <a:p>
            <a:pPr lvl="1">
              <a:lnSpc>
                <a:spcPct val="80000"/>
              </a:lnSpc>
            </a:pPr>
            <a:r>
              <a:rPr lang="hu-HU" sz="2400" i="1" dirty="0" smtClean="0"/>
              <a:t>fővárosunk</a:t>
            </a:r>
            <a:r>
              <a:rPr lang="hu-HU" sz="2400" dirty="0" smtClean="0"/>
              <a:t> : individuumnév (</a:t>
            </a:r>
            <a:r>
              <a:rPr lang="hu-HU" sz="2400" dirty="0" err="1" smtClean="0"/>
              <a:t>deskripció</a:t>
            </a:r>
            <a:r>
              <a:rPr lang="hu-HU" sz="2400" dirty="0" smtClean="0"/>
              <a:t>)</a:t>
            </a:r>
          </a:p>
          <a:p>
            <a:pPr lvl="1">
              <a:lnSpc>
                <a:spcPct val="80000"/>
              </a:lnSpc>
            </a:pPr>
            <a:r>
              <a:rPr lang="hu-HU" sz="2400" i="1" dirty="0" smtClean="0"/>
              <a:t>közelebb van, mint</a:t>
            </a:r>
            <a:r>
              <a:rPr lang="hu-HU" sz="2400" dirty="0" smtClean="0"/>
              <a:t> : predikátum</a:t>
            </a:r>
          </a:p>
          <a:p>
            <a:pPr lvl="1">
              <a:lnSpc>
                <a:spcPct val="80000"/>
              </a:lnSpc>
            </a:pPr>
            <a:r>
              <a:rPr lang="hu-HU" sz="2400" dirty="0" smtClean="0"/>
              <a:t>több: </a:t>
            </a:r>
            <a:r>
              <a:rPr lang="hu-HU" sz="2400" i="1" dirty="0" smtClean="0"/>
              <a:t>háromargumentumú</a:t>
            </a:r>
            <a:r>
              <a:rPr lang="hu-HU" sz="2400" dirty="0" smtClean="0"/>
              <a:t> a predikátum</a:t>
            </a:r>
          </a:p>
          <a:p>
            <a:pPr lvl="1">
              <a:lnSpc>
                <a:spcPct val="80000"/>
              </a:lnSpc>
            </a:pPr>
            <a:endParaRPr lang="hu-HU" sz="2400" dirty="0" smtClean="0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4643438" y="2786058"/>
            <a:ext cx="571504" cy="12144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800" dirty="0" smtClean="0"/>
              <a:t>„András és a barátom húga ír”</a:t>
            </a:r>
          </a:p>
        </p:txBody>
      </p:sp>
      <p:pic>
        <p:nvPicPr>
          <p:cNvPr id="71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7705" y="1600200"/>
            <a:ext cx="750859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Jelölések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27584" y="1412776"/>
            <a:ext cx="7772400" cy="4572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2400" b="1" dirty="0" smtClean="0">
                <a:solidFill>
                  <a:srgbClr val="00B050"/>
                </a:solidFill>
              </a:rPr>
              <a:t>paraméterek:</a:t>
            </a:r>
          </a:p>
          <a:p>
            <a:pPr lvl="1">
              <a:defRPr/>
            </a:pPr>
            <a:r>
              <a:rPr lang="hu-HU" sz="2400" dirty="0" smtClean="0"/>
              <a:t>mondatparaméterek:  </a:t>
            </a:r>
            <a:r>
              <a:rPr lang="hu-HU" sz="2400" i="1" dirty="0" smtClean="0"/>
              <a:t>p</a:t>
            </a:r>
            <a:r>
              <a:rPr lang="hu-HU" sz="2400" dirty="0" smtClean="0"/>
              <a:t>, </a:t>
            </a:r>
            <a:r>
              <a:rPr lang="hu-HU" sz="2400" i="1" dirty="0" smtClean="0"/>
              <a:t>q</a:t>
            </a:r>
            <a:r>
              <a:rPr lang="hu-HU" sz="2400" dirty="0" smtClean="0"/>
              <a:t>, </a:t>
            </a:r>
            <a:r>
              <a:rPr lang="hu-HU" sz="2400" i="1" dirty="0" smtClean="0"/>
              <a:t>r</a:t>
            </a:r>
            <a:endParaRPr lang="hu-HU" sz="2400" dirty="0" smtClean="0"/>
          </a:p>
          <a:p>
            <a:pPr lvl="1">
              <a:defRPr/>
            </a:pPr>
            <a:r>
              <a:rPr lang="hu-HU" sz="2400" dirty="0" smtClean="0"/>
              <a:t>névparaméterek: </a:t>
            </a:r>
            <a:r>
              <a:rPr lang="hu-HU" sz="2400" i="1" dirty="0" smtClean="0"/>
              <a:t>a</a:t>
            </a:r>
            <a:r>
              <a:rPr lang="hu-HU" sz="2400" dirty="0" smtClean="0"/>
              <a:t>, </a:t>
            </a:r>
            <a:r>
              <a:rPr lang="hu-HU" sz="2400" i="1" dirty="0" smtClean="0"/>
              <a:t>b</a:t>
            </a:r>
            <a:r>
              <a:rPr lang="hu-HU" sz="2400" dirty="0" smtClean="0"/>
              <a:t>, </a:t>
            </a:r>
            <a:r>
              <a:rPr lang="hu-HU" sz="2400" i="1" dirty="0" smtClean="0"/>
              <a:t>c</a:t>
            </a:r>
          </a:p>
          <a:p>
            <a:pPr lvl="1">
              <a:defRPr/>
            </a:pPr>
            <a:r>
              <a:rPr lang="hu-HU" sz="2400" dirty="0" smtClean="0"/>
              <a:t>individuumváltozók: </a:t>
            </a:r>
            <a:r>
              <a:rPr lang="hu-HU" sz="2400" i="1" dirty="0" smtClean="0"/>
              <a:t>x</a:t>
            </a:r>
            <a:r>
              <a:rPr lang="hu-HU" sz="2400" dirty="0" smtClean="0"/>
              <a:t>, </a:t>
            </a:r>
            <a:r>
              <a:rPr lang="hu-HU" sz="2400" i="1" dirty="0" smtClean="0"/>
              <a:t>y</a:t>
            </a:r>
            <a:r>
              <a:rPr lang="hu-HU" sz="2400" dirty="0" smtClean="0"/>
              <a:t>, </a:t>
            </a:r>
            <a:r>
              <a:rPr lang="hu-HU" sz="2400" i="1" dirty="0" smtClean="0"/>
              <a:t>z</a:t>
            </a:r>
            <a:endParaRPr lang="hu-HU" sz="2400" dirty="0" smtClean="0"/>
          </a:p>
          <a:p>
            <a:pPr lvl="1">
              <a:defRPr/>
            </a:pPr>
            <a:r>
              <a:rPr lang="hu-HU" sz="2400" dirty="0" smtClean="0"/>
              <a:t>predikátumparaméterek: </a:t>
            </a:r>
            <a:r>
              <a:rPr lang="hu-HU" sz="2400" i="1" dirty="0" smtClean="0"/>
              <a:t>F</a:t>
            </a:r>
            <a:r>
              <a:rPr lang="hu-HU" sz="2400" dirty="0" smtClean="0"/>
              <a:t>, </a:t>
            </a:r>
            <a:r>
              <a:rPr lang="hu-HU" sz="2400" i="1" dirty="0" smtClean="0"/>
              <a:t>G</a:t>
            </a:r>
            <a:r>
              <a:rPr lang="hu-HU" sz="2400" dirty="0" smtClean="0"/>
              <a:t>, </a:t>
            </a:r>
            <a:r>
              <a:rPr lang="hu-HU" sz="2400" i="1" dirty="0" smtClean="0"/>
              <a:t>H</a:t>
            </a:r>
          </a:p>
          <a:p>
            <a:pPr lvl="1">
              <a:defRPr/>
            </a:pPr>
            <a:r>
              <a:rPr lang="hu-HU" sz="2400" dirty="0" smtClean="0"/>
              <a:t>egy </a:t>
            </a:r>
            <a:r>
              <a:rPr lang="hu-HU" sz="2400" i="1" dirty="0" smtClean="0"/>
              <a:t>p</a:t>
            </a:r>
            <a:r>
              <a:rPr lang="hu-HU" sz="2400" dirty="0" smtClean="0"/>
              <a:t> logikai mondat felbontása: </a:t>
            </a:r>
            <a:r>
              <a:rPr lang="hu-HU" sz="2400" i="1" dirty="0" err="1" smtClean="0"/>
              <a:t>aF</a:t>
            </a:r>
            <a:r>
              <a:rPr lang="hu-HU" sz="2400" dirty="0" smtClean="0"/>
              <a:t>, vagy </a:t>
            </a:r>
            <a:r>
              <a:rPr lang="hu-HU" sz="2400" i="1" dirty="0" err="1" smtClean="0"/>
              <a:t>xG</a:t>
            </a:r>
            <a:endParaRPr lang="hu-HU" sz="2400" i="1" dirty="0" smtClean="0"/>
          </a:p>
          <a:p>
            <a:pPr lvl="1">
              <a:defRPr/>
            </a:pPr>
            <a:r>
              <a:rPr lang="hu-HU" sz="2400" dirty="0" smtClean="0"/>
              <a:t>formulák („blanketták”): </a:t>
            </a:r>
            <a:r>
              <a:rPr lang="hu-HU" sz="2400" i="1" dirty="0" smtClean="0"/>
              <a:t>A</a:t>
            </a:r>
            <a:r>
              <a:rPr lang="hu-HU" sz="2400" dirty="0" smtClean="0"/>
              <a:t>, </a:t>
            </a:r>
            <a:r>
              <a:rPr lang="hu-HU" sz="2400" i="1" dirty="0" smtClean="0"/>
              <a:t>B</a:t>
            </a:r>
            <a:r>
              <a:rPr lang="hu-HU" sz="2400" dirty="0" smtClean="0"/>
              <a:t>, </a:t>
            </a:r>
            <a:r>
              <a:rPr lang="hu-HU" sz="2400" i="1" dirty="0" smtClean="0"/>
              <a:t>C    </a:t>
            </a:r>
            <a:r>
              <a:rPr lang="hu-HU" sz="2400" dirty="0" smtClean="0"/>
              <a:t>pl.: (… &amp; …)</a:t>
            </a:r>
          </a:p>
          <a:p>
            <a:pPr lvl="1">
              <a:defRPr/>
            </a:pPr>
            <a:r>
              <a:rPr lang="hu-HU" sz="2400" dirty="0" smtClean="0"/>
              <a:t>premisszahalmaz: </a:t>
            </a:r>
            <a:r>
              <a:rPr lang="hu-HU" sz="2400" b="1" dirty="0" smtClean="0"/>
              <a:t>P</a:t>
            </a:r>
            <a:r>
              <a:rPr lang="hu-HU" sz="2400" dirty="0" smtClean="0"/>
              <a:t>, a levont konklúzió: </a:t>
            </a:r>
            <a:r>
              <a:rPr lang="hu-HU" sz="2400" i="1" dirty="0" smtClean="0"/>
              <a:t>K</a:t>
            </a:r>
          </a:p>
          <a:p>
            <a:pPr>
              <a:defRPr/>
            </a:pPr>
            <a:r>
              <a:rPr lang="hu-HU" sz="2400" b="1" dirty="0" smtClean="0">
                <a:solidFill>
                  <a:srgbClr val="00B0F0"/>
                </a:solidFill>
              </a:rPr>
              <a:t>segédjelek:</a:t>
            </a:r>
            <a:endParaRPr lang="hu-HU" sz="2400" dirty="0">
              <a:solidFill>
                <a:srgbClr val="00B0F0"/>
              </a:solidFill>
            </a:endParaRPr>
          </a:p>
          <a:p>
            <a:pPr lvl="1">
              <a:defRPr/>
            </a:pPr>
            <a:r>
              <a:rPr lang="hu-HU" sz="2400" dirty="0" smtClean="0"/>
              <a:t>Indexálás pl.: </a:t>
            </a:r>
            <a:r>
              <a:rPr lang="hu-HU" sz="2400" i="1" dirty="0" smtClean="0"/>
              <a:t>p</a:t>
            </a:r>
            <a:r>
              <a:rPr lang="hu-HU" sz="2400" i="1" baseline="-25000" dirty="0" smtClean="0"/>
              <a:t>1,</a:t>
            </a:r>
            <a:r>
              <a:rPr lang="hu-HU" sz="2400" i="1" dirty="0" smtClean="0"/>
              <a:t> p</a:t>
            </a:r>
            <a:r>
              <a:rPr lang="hu-HU" sz="2400" i="1" baseline="-25000" dirty="0" smtClean="0"/>
              <a:t>2, </a:t>
            </a:r>
            <a:r>
              <a:rPr lang="hu-HU" sz="2400" i="1" dirty="0" smtClean="0"/>
              <a:t>p</a:t>
            </a:r>
            <a:r>
              <a:rPr lang="hu-HU" sz="2400" i="1" baseline="-25000" dirty="0" smtClean="0"/>
              <a:t>3</a:t>
            </a:r>
            <a:endParaRPr lang="hu-HU" sz="2400" dirty="0" smtClean="0"/>
          </a:p>
          <a:p>
            <a:pPr lvl="1">
              <a:defRPr/>
            </a:pPr>
            <a:r>
              <a:rPr lang="hu-HU" sz="2400" dirty="0" smtClean="0"/>
              <a:t>összetartozó kifejezések (…)</a:t>
            </a:r>
          </a:p>
          <a:p>
            <a:pPr lvl="1">
              <a:defRPr/>
            </a:pPr>
            <a:r>
              <a:rPr lang="hu-HU" sz="2400" dirty="0" smtClean="0"/>
              <a:t>premisszahalmaz { … 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Például</a:t>
            </a:r>
          </a:p>
        </p:txBody>
      </p:sp>
      <p:sp>
        <p:nvSpPr>
          <p:cNvPr id="9219" name="Tartalom helye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286375"/>
          </a:xfrm>
        </p:spPr>
        <p:txBody>
          <a:bodyPr>
            <a:normAutofit/>
          </a:bodyPr>
          <a:lstStyle/>
          <a:p>
            <a:r>
              <a:rPr lang="hu-HU" sz="2000" i="1" dirty="0" smtClean="0"/>
              <a:t>Szegedre megyek. → </a:t>
            </a:r>
            <a:r>
              <a:rPr lang="hu-HU" sz="2000" dirty="0" smtClean="0"/>
              <a:t>mondatparamétere</a:t>
            </a:r>
            <a:r>
              <a:rPr lang="hu-HU" sz="2000" i="1" dirty="0" smtClean="0"/>
              <a:t>: p</a:t>
            </a:r>
          </a:p>
          <a:p>
            <a:r>
              <a:rPr lang="hu-HU" sz="2000" i="1" dirty="0" smtClean="0"/>
              <a:t>Utaznom kell. → </a:t>
            </a:r>
            <a:r>
              <a:rPr lang="hu-HU" sz="2000" dirty="0" smtClean="0"/>
              <a:t>mondatparamétere</a:t>
            </a:r>
            <a:r>
              <a:rPr lang="hu-HU" sz="2000" i="1" dirty="0" smtClean="0"/>
              <a:t>: q</a:t>
            </a:r>
          </a:p>
          <a:p>
            <a:r>
              <a:rPr lang="hu-HU" sz="2000" i="1" dirty="0" smtClean="0"/>
              <a:t>Ha Szegedre megyek, utaznom kell. Szegedre megyek. Utaznom kell.</a:t>
            </a:r>
            <a:br>
              <a:rPr lang="hu-HU" sz="2000" i="1" dirty="0" smtClean="0"/>
            </a:br>
            <a:r>
              <a:rPr lang="hu-HU" sz="2000" i="1" dirty="0" smtClean="0"/>
              <a:t>→ </a:t>
            </a:r>
            <a:r>
              <a:rPr lang="hu-HU" sz="2000" dirty="0" smtClean="0"/>
              <a:t>mondatparaméterekkel</a:t>
            </a:r>
            <a:r>
              <a:rPr lang="hu-HU" sz="2000" i="1" dirty="0" smtClean="0"/>
              <a:t>: ‘</a:t>
            </a:r>
            <a:r>
              <a:rPr lang="hu-HU" sz="2000" dirty="0" smtClean="0"/>
              <a:t>ha</a:t>
            </a:r>
            <a:r>
              <a:rPr lang="hu-HU" sz="2000" i="1" dirty="0" smtClean="0"/>
              <a:t> p, </a:t>
            </a:r>
            <a:r>
              <a:rPr lang="hu-HU" sz="2000" dirty="0" smtClean="0"/>
              <a:t>akkor</a:t>
            </a:r>
            <a:r>
              <a:rPr lang="hu-HU" sz="2000" i="1" dirty="0" smtClean="0"/>
              <a:t> q’; p; q</a:t>
            </a:r>
          </a:p>
          <a:p>
            <a:endParaRPr lang="hu-HU" sz="800" i="1" dirty="0" smtClean="0"/>
          </a:p>
          <a:p>
            <a:r>
              <a:rPr lang="hu-HU" sz="2000" i="1" dirty="0" smtClean="0"/>
              <a:t>Andrea szorgalmasan jegyzetel.</a:t>
            </a:r>
          </a:p>
          <a:p>
            <a:pPr lvl="1"/>
            <a:r>
              <a:rPr lang="hu-HU" sz="2000" i="1" dirty="0" smtClean="0"/>
              <a:t>Andrea </a:t>
            </a:r>
            <a:r>
              <a:rPr lang="hu-HU" sz="2000" dirty="0" smtClean="0"/>
              <a:t>: individuumnév, meghatározott, névparamétere: </a:t>
            </a:r>
            <a:r>
              <a:rPr lang="hu-HU" sz="2000" i="1" dirty="0" smtClean="0"/>
              <a:t>a</a:t>
            </a:r>
          </a:p>
          <a:p>
            <a:pPr lvl="1"/>
            <a:r>
              <a:rPr lang="hu-HU" sz="2000" i="1" dirty="0" smtClean="0"/>
              <a:t>szorgalmasan jegyzetel </a:t>
            </a:r>
            <a:r>
              <a:rPr lang="hu-HU" sz="2000" dirty="0" smtClean="0"/>
              <a:t>: összetett predikátum, predikátumparamétere: </a:t>
            </a:r>
            <a:r>
              <a:rPr lang="hu-HU" sz="2000" i="1" dirty="0" smtClean="0"/>
              <a:t>F</a:t>
            </a:r>
          </a:p>
          <a:p>
            <a:pPr lvl="1"/>
            <a:r>
              <a:rPr lang="hu-HU" sz="2000" dirty="0" smtClean="0"/>
              <a:t>a teljes mondat jelölése: </a:t>
            </a:r>
            <a:r>
              <a:rPr lang="hu-HU" sz="2000" i="1" dirty="0" err="1" smtClean="0"/>
              <a:t>aF</a:t>
            </a:r>
            <a:endParaRPr lang="hu-HU" sz="2000" i="1" dirty="0" smtClean="0"/>
          </a:p>
          <a:p>
            <a:pPr lvl="1"/>
            <a:endParaRPr lang="hu-HU" sz="800" i="1" dirty="0" smtClean="0"/>
          </a:p>
          <a:p>
            <a:r>
              <a:rPr lang="hu-HU" sz="2000" i="1" dirty="0" smtClean="0"/>
              <a:t>Minden élő ember lélegzik.</a:t>
            </a:r>
          </a:p>
          <a:p>
            <a:pPr lvl="1"/>
            <a:r>
              <a:rPr lang="hu-HU" sz="2000" i="1" dirty="0" smtClean="0"/>
              <a:t>Minden élő ember </a:t>
            </a:r>
            <a:r>
              <a:rPr lang="hu-HU" sz="2000" dirty="0" smtClean="0"/>
              <a:t>: individuumnév, nem meghatározott,</a:t>
            </a:r>
            <a:br>
              <a:rPr lang="hu-HU" sz="2000" dirty="0" smtClean="0"/>
            </a:br>
            <a:r>
              <a:rPr lang="hu-HU" sz="2000" dirty="0" smtClean="0"/>
              <a:t>individuumparamétere: </a:t>
            </a:r>
            <a:r>
              <a:rPr lang="hu-HU" sz="2000" i="1" dirty="0" smtClean="0"/>
              <a:t>x</a:t>
            </a:r>
          </a:p>
          <a:p>
            <a:pPr lvl="1"/>
            <a:r>
              <a:rPr lang="hu-HU" sz="2000" dirty="0" smtClean="0"/>
              <a:t> </a:t>
            </a:r>
            <a:r>
              <a:rPr lang="hu-HU" sz="2000" i="1" dirty="0" smtClean="0"/>
              <a:t>lélegzik</a:t>
            </a:r>
            <a:r>
              <a:rPr lang="hu-HU" sz="2000" dirty="0" smtClean="0"/>
              <a:t> : predikátum, predikátumparamétere: </a:t>
            </a:r>
            <a:r>
              <a:rPr lang="hu-HU" sz="2000" i="1" dirty="0" smtClean="0"/>
              <a:t>G</a:t>
            </a:r>
          </a:p>
          <a:p>
            <a:pPr lvl="1"/>
            <a:r>
              <a:rPr lang="hu-HU" sz="2000" dirty="0" smtClean="0"/>
              <a:t>a teljes mondat jelölése: </a:t>
            </a:r>
            <a:r>
              <a:rPr lang="hu-HU" sz="2000" i="1" dirty="0" err="1" smtClean="0"/>
              <a:t>xG</a:t>
            </a:r>
            <a:endParaRPr lang="hu-HU" sz="2000" i="1" dirty="0" smtClean="0"/>
          </a:p>
          <a:p>
            <a:pPr lvl="1"/>
            <a:endParaRPr lang="hu-HU" sz="2200" i="1" dirty="0" smtClean="0"/>
          </a:p>
          <a:p>
            <a:endParaRPr lang="hu-HU" sz="2200" i="1" dirty="0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További példák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52863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hu-HU" sz="2200" dirty="0" smtClean="0"/>
              <a:t>Egy </a:t>
            </a:r>
            <a:r>
              <a:rPr lang="hu-HU" sz="2200" i="1" dirty="0" smtClean="0"/>
              <a:t>A</a:t>
            </a:r>
            <a:r>
              <a:rPr lang="hu-HU" sz="2200" dirty="0" smtClean="0"/>
              <a:t> formula: </a:t>
            </a:r>
            <a:r>
              <a:rPr lang="hu-HU" sz="2200" dirty="0" smtClean="0">
                <a:solidFill>
                  <a:srgbClr val="FF0000"/>
                </a:solidFill>
              </a:rPr>
              <a:t>(… &amp; …)</a:t>
            </a:r>
            <a:r>
              <a:rPr lang="hu-HU" sz="2200" dirty="0" smtClean="0"/>
              <a:t>, kitöltési lehetőségek:</a:t>
            </a:r>
          </a:p>
          <a:p>
            <a:pPr lvl="1">
              <a:lnSpc>
                <a:spcPct val="80000"/>
              </a:lnSpc>
            </a:pPr>
            <a:r>
              <a:rPr lang="hu-HU" sz="2200" dirty="0" smtClean="0"/>
              <a:t>Tél van </a:t>
            </a:r>
            <a:r>
              <a:rPr lang="hu-HU" sz="2200" i="1" dirty="0" smtClean="0"/>
              <a:t>és</a:t>
            </a:r>
            <a:r>
              <a:rPr lang="hu-HU" sz="2200" dirty="0" smtClean="0"/>
              <a:t> hideg.</a:t>
            </a:r>
          </a:p>
          <a:p>
            <a:pPr lvl="1">
              <a:lnSpc>
                <a:spcPct val="80000"/>
              </a:lnSpc>
            </a:pPr>
            <a:r>
              <a:rPr lang="hu-HU" sz="2200" dirty="0" smtClean="0"/>
              <a:t>Előadáson vagyunk </a:t>
            </a:r>
            <a:r>
              <a:rPr lang="hu-HU" sz="2200" i="1" dirty="0" smtClean="0"/>
              <a:t>és</a:t>
            </a:r>
            <a:r>
              <a:rPr lang="hu-HU" sz="2200" dirty="0" smtClean="0"/>
              <a:t> tanulunk.</a:t>
            </a:r>
          </a:p>
          <a:p>
            <a:pPr>
              <a:lnSpc>
                <a:spcPct val="80000"/>
              </a:lnSpc>
            </a:pPr>
            <a:r>
              <a:rPr lang="hu-HU" sz="2200" dirty="0" smtClean="0"/>
              <a:t>Kizárt harmadik törvénye formulával: </a:t>
            </a:r>
            <a:r>
              <a:rPr lang="hu-HU" sz="2200" dirty="0" smtClean="0">
                <a:solidFill>
                  <a:srgbClr val="FF0000"/>
                </a:solidFill>
                <a:sym typeface="Symbol" pitchFamily="18" charset="2"/>
              </a:rPr>
              <a:t> (p  </a:t>
            </a:r>
            <a:r>
              <a:rPr lang="hu-HU" sz="2200" dirty="0" smtClean="0">
                <a:solidFill>
                  <a:srgbClr val="FF0000"/>
                </a:solidFill>
                <a:sym typeface="Symbol"/>
              </a:rPr>
              <a:t></a:t>
            </a:r>
            <a:r>
              <a:rPr lang="hu-HU" sz="2200" dirty="0" err="1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200" dirty="0" smtClean="0">
                <a:solidFill>
                  <a:srgbClr val="FF0000"/>
                </a:solidFill>
                <a:sym typeface="Symbol" pitchFamily="18" charset="2"/>
              </a:rPr>
              <a:t>)</a:t>
            </a:r>
          </a:p>
          <a:p>
            <a:pPr lvl="1">
              <a:lnSpc>
                <a:spcPct val="80000"/>
              </a:lnSpc>
            </a:pPr>
            <a:r>
              <a:rPr lang="hu-HU" sz="2200" dirty="0" smtClean="0">
                <a:sym typeface="Symbol" pitchFamily="18" charset="2"/>
              </a:rPr>
              <a:t>Andrea vagy itt van az előadáson vagy nincs itt.</a:t>
            </a:r>
          </a:p>
          <a:p>
            <a:pPr>
              <a:lnSpc>
                <a:spcPct val="80000"/>
              </a:lnSpc>
            </a:pPr>
            <a:r>
              <a:rPr lang="hu-HU" sz="2200" dirty="0" err="1" smtClean="0">
                <a:sym typeface="Symbol" pitchFamily="18" charset="2"/>
              </a:rPr>
              <a:t>Ellentmondásmentesség</a:t>
            </a:r>
            <a:r>
              <a:rPr lang="hu-HU" sz="2200" dirty="0" smtClean="0">
                <a:sym typeface="Symbol" pitchFamily="18" charset="2"/>
              </a:rPr>
              <a:t> törvénye formulával: </a:t>
            </a:r>
            <a:r>
              <a:rPr lang="hu-HU" sz="2200" dirty="0" smtClean="0">
                <a:solidFill>
                  <a:srgbClr val="FF0000"/>
                </a:solidFill>
                <a:sym typeface="Symbol" pitchFamily="18" charset="2"/>
              </a:rPr>
              <a:t> </a:t>
            </a:r>
            <a:r>
              <a:rPr lang="hu-HU" sz="2200" dirty="0" smtClean="0">
                <a:solidFill>
                  <a:srgbClr val="FF0000"/>
                </a:solidFill>
                <a:sym typeface="Symbol"/>
              </a:rPr>
              <a:t></a:t>
            </a:r>
            <a:r>
              <a:rPr lang="hu-HU" sz="2200" dirty="0" smtClean="0">
                <a:solidFill>
                  <a:srgbClr val="FF0000"/>
                </a:solidFill>
                <a:sym typeface="Symbol" pitchFamily="18" charset="2"/>
              </a:rPr>
              <a:t>(p &amp; </a:t>
            </a:r>
            <a:r>
              <a:rPr lang="hu-HU" sz="2200" dirty="0" smtClean="0">
                <a:solidFill>
                  <a:srgbClr val="FF0000"/>
                </a:solidFill>
                <a:sym typeface="Symbol"/>
              </a:rPr>
              <a:t> </a:t>
            </a:r>
            <a:r>
              <a:rPr lang="hu-HU" sz="2200" dirty="0" err="1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200" dirty="0" smtClean="0">
                <a:solidFill>
                  <a:srgbClr val="FF0000"/>
                </a:solidFill>
                <a:sym typeface="Symbol" pitchFamily="18" charset="2"/>
              </a:rPr>
              <a:t>)</a:t>
            </a:r>
          </a:p>
          <a:p>
            <a:pPr lvl="1">
              <a:lnSpc>
                <a:spcPct val="80000"/>
              </a:lnSpc>
            </a:pPr>
            <a:r>
              <a:rPr lang="hu-HU" sz="2200" dirty="0" smtClean="0">
                <a:sym typeface="Symbol" pitchFamily="18" charset="2"/>
              </a:rPr>
              <a:t>Andrea nem lehet egyszerre itt is és máshol is.</a:t>
            </a:r>
          </a:p>
          <a:p>
            <a:pPr>
              <a:lnSpc>
                <a:spcPct val="80000"/>
              </a:lnSpc>
            </a:pPr>
            <a:endParaRPr lang="hu-HU" sz="800" dirty="0" smtClean="0"/>
          </a:p>
          <a:p>
            <a:pPr>
              <a:lnSpc>
                <a:spcPct val="80000"/>
              </a:lnSpc>
            </a:pPr>
            <a:r>
              <a:rPr lang="hu-HU" sz="2200" i="1" dirty="0" smtClean="0"/>
              <a:t>Nem igaz, hogy esik az eső és süt a nap.</a:t>
            </a:r>
          </a:p>
          <a:p>
            <a:pPr lvl="1">
              <a:lnSpc>
                <a:spcPct val="80000"/>
              </a:lnSpc>
            </a:pPr>
            <a:r>
              <a:rPr lang="hu-HU" sz="2200" dirty="0" smtClean="0"/>
              <a:t>Nem igaz, hogy </a:t>
            </a:r>
            <a:r>
              <a:rPr lang="hu-HU" sz="2200" dirty="0" smtClean="0">
                <a:solidFill>
                  <a:srgbClr val="FF0000"/>
                </a:solidFill>
              </a:rPr>
              <a:t>(</a:t>
            </a:r>
            <a:r>
              <a:rPr lang="hu-HU" sz="2200" dirty="0" smtClean="0"/>
              <a:t> </a:t>
            </a:r>
            <a:r>
              <a:rPr lang="hu-HU" sz="2200" dirty="0" smtClean="0">
                <a:solidFill>
                  <a:srgbClr val="00B050"/>
                </a:solidFill>
              </a:rPr>
              <a:t>(esik az eső) </a:t>
            </a:r>
            <a:r>
              <a:rPr lang="hu-HU" sz="2200" dirty="0" smtClean="0"/>
              <a:t>és </a:t>
            </a:r>
            <a:r>
              <a:rPr lang="hu-HU" sz="2200" dirty="0" smtClean="0">
                <a:solidFill>
                  <a:srgbClr val="0070C0"/>
                </a:solidFill>
              </a:rPr>
              <a:t>(süt a nap)</a:t>
            </a:r>
            <a:r>
              <a:rPr lang="hu-HU" sz="2200" dirty="0" smtClean="0"/>
              <a:t>. </a:t>
            </a:r>
            <a:r>
              <a:rPr lang="hu-HU" sz="2200" dirty="0" smtClean="0">
                <a:solidFill>
                  <a:srgbClr val="FF0000"/>
                </a:solidFill>
              </a:rPr>
              <a:t>)</a:t>
            </a:r>
          </a:p>
          <a:p>
            <a:pPr lvl="1">
              <a:lnSpc>
                <a:spcPct val="80000"/>
              </a:lnSpc>
            </a:pPr>
            <a:r>
              <a:rPr lang="hu-HU" sz="2200" dirty="0" smtClean="0"/>
              <a:t>~ </a:t>
            </a:r>
            <a:r>
              <a:rPr lang="hu-HU" sz="2200" dirty="0" smtClean="0">
                <a:solidFill>
                  <a:srgbClr val="FF0000"/>
                </a:solidFill>
              </a:rPr>
              <a:t>(</a:t>
            </a:r>
            <a:r>
              <a:rPr lang="hu-HU" sz="2200" dirty="0" smtClean="0"/>
              <a:t> </a:t>
            </a:r>
            <a:r>
              <a:rPr lang="hu-HU" sz="2200" dirty="0" smtClean="0">
                <a:solidFill>
                  <a:srgbClr val="00B050"/>
                </a:solidFill>
              </a:rPr>
              <a:t>p</a:t>
            </a:r>
            <a:r>
              <a:rPr lang="hu-HU" sz="2200" dirty="0" smtClean="0"/>
              <a:t> &amp; </a:t>
            </a:r>
            <a:r>
              <a:rPr lang="hu-HU" sz="2200" dirty="0" smtClean="0">
                <a:solidFill>
                  <a:srgbClr val="0070C0"/>
                </a:solidFill>
              </a:rPr>
              <a:t>q</a:t>
            </a:r>
            <a:r>
              <a:rPr lang="hu-HU" sz="2200" dirty="0" smtClean="0"/>
              <a:t> </a:t>
            </a:r>
            <a:r>
              <a:rPr lang="hu-HU" sz="2200" dirty="0" smtClean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80000"/>
              </a:lnSpc>
            </a:pPr>
            <a:r>
              <a:rPr lang="hu-HU" sz="2200" dirty="0" smtClean="0"/>
              <a:t>Ha sztrájkolnak a vasutasok, akkor nem járnak a vonatok. Sztrájkolnak a vasutasok, ezért nem járnak a vonatok.</a:t>
            </a:r>
          </a:p>
          <a:p>
            <a:pPr lvl="1">
              <a:lnSpc>
                <a:spcPct val="80000"/>
              </a:lnSpc>
            </a:pPr>
            <a:r>
              <a:rPr lang="hu-HU" sz="2200" dirty="0" smtClean="0"/>
              <a:t>{</a:t>
            </a:r>
            <a:r>
              <a:rPr lang="hu-HU" sz="2200" dirty="0" smtClean="0">
                <a:solidFill>
                  <a:srgbClr val="00B050"/>
                </a:solidFill>
              </a:rPr>
              <a:t>Ha sztrájkolnak a vasutasok, akkor nem járnak a vonatok. </a:t>
            </a:r>
            <a:r>
              <a:rPr lang="hu-HU" sz="2200" dirty="0" smtClean="0">
                <a:solidFill>
                  <a:srgbClr val="0070C0"/>
                </a:solidFill>
              </a:rPr>
              <a:t>Sztrájkolnak a vasutasok.</a:t>
            </a:r>
            <a:r>
              <a:rPr lang="hu-HU" sz="2200" dirty="0" smtClean="0"/>
              <a:t>} (tehát) (</a:t>
            </a:r>
            <a:r>
              <a:rPr lang="hu-HU" sz="2200" dirty="0" smtClean="0">
                <a:solidFill>
                  <a:srgbClr val="953735"/>
                </a:solidFill>
              </a:rPr>
              <a:t>Nem járnak a vonatok.</a:t>
            </a:r>
            <a:r>
              <a:rPr lang="hu-HU" sz="2200" dirty="0" smtClean="0"/>
              <a:t>)</a:t>
            </a:r>
          </a:p>
          <a:p>
            <a:pPr lvl="1">
              <a:lnSpc>
                <a:spcPct val="80000"/>
              </a:lnSpc>
            </a:pPr>
            <a:r>
              <a:rPr lang="hu-HU" sz="2200" dirty="0" smtClean="0"/>
              <a:t>{</a:t>
            </a:r>
            <a:r>
              <a:rPr lang="hu-HU" sz="2200" dirty="0" smtClean="0">
                <a:solidFill>
                  <a:srgbClr val="00B050"/>
                </a:solidFill>
              </a:rPr>
              <a:t>p</a:t>
            </a:r>
            <a:r>
              <a:rPr lang="hu-HU" sz="2200" dirty="0" smtClean="0"/>
              <a:t>; </a:t>
            </a:r>
            <a:r>
              <a:rPr lang="hu-HU" sz="2200" dirty="0" smtClean="0">
                <a:solidFill>
                  <a:srgbClr val="0070C0"/>
                </a:solidFill>
              </a:rPr>
              <a:t>q</a:t>
            </a:r>
            <a:r>
              <a:rPr lang="hu-HU" sz="2200" dirty="0" smtClean="0"/>
              <a:t>}  </a:t>
            </a:r>
            <a:r>
              <a:rPr lang="hu-HU" sz="2200" dirty="0" smtClean="0">
                <a:sym typeface="Symbol" pitchFamily="18" charset="2"/>
              </a:rPr>
              <a:t> </a:t>
            </a:r>
            <a:r>
              <a:rPr lang="hu-HU" sz="2200" dirty="0" smtClean="0">
                <a:solidFill>
                  <a:srgbClr val="953735"/>
                </a:solidFill>
                <a:sym typeface="Symbol" pitchFamily="18" charset="2"/>
              </a:rPr>
              <a:t>r</a:t>
            </a:r>
            <a:endParaRPr lang="hu-HU" sz="2200" dirty="0" smtClean="0"/>
          </a:p>
          <a:p>
            <a:pPr lvl="1">
              <a:lnSpc>
                <a:spcPct val="80000"/>
              </a:lnSpc>
            </a:pPr>
            <a:endParaRPr lang="hu-H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dirty="0" smtClean="0"/>
              <a:t>1. A logika elmélete</a:t>
            </a:r>
          </a:p>
        </p:txBody>
      </p:sp>
      <p:sp>
        <p:nvSpPr>
          <p:cNvPr id="512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None/>
            </a:pPr>
            <a:r>
              <a:rPr lang="hu-HU" sz="2400" dirty="0" smtClean="0"/>
              <a:t>A kérdés: </a:t>
            </a:r>
            <a:r>
              <a:rPr lang="hu-HU" sz="2400" b="1" dirty="0" smtClean="0"/>
              <a:t>„Mi a logika?”</a:t>
            </a:r>
          </a:p>
          <a:p>
            <a:pPr eaLnBrk="1" hangingPunct="1">
              <a:buNone/>
            </a:pPr>
            <a:endParaRPr lang="hu-HU" sz="2400" b="1" dirty="0" smtClean="0"/>
          </a:p>
          <a:p>
            <a:pPr eaLnBrk="1" hangingPunct="1">
              <a:buNone/>
            </a:pPr>
            <a:r>
              <a:rPr lang="hu-HU" sz="2400" dirty="0" smtClean="0"/>
              <a:t>A válasz elemei:</a:t>
            </a:r>
          </a:p>
          <a:p>
            <a:pPr eaLnBrk="1" hangingPunct="1">
              <a:buNone/>
            </a:pPr>
            <a:endParaRPr lang="hu-HU" sz="2400" dirty="0" smtClean="0"/>
          </a:p>
          <a:p>
            <a:pPr marL="525780" indent="-457200" eaLnBrk="1" hangingPunct="1">
              <a:buFont typeface="+mj-lt"/>
              <a:buAutoNum type="arabicPeriod"/>
            </a:pPr>
            <a:r>
              <a:rPr lang="hu-HU" sz="2400" dirty="0" smtClean="0"/>
              <a:t>A „logika” szó jelentése</a:t>
            </a:r>
          </a:p>
          <a:p>
            <a:pPr marL="525780" indent="-457200" eaLnBrk="1" hangingPunct="1">
              <a:buFont typeface="+mj-lt"/>
              <a:buAutoNum type="arabicPeriod"/>
            </a:pPr>
            <a:r>
              <a:rPr lang="hu-HU" sz="2400" dirty="0" smtClean="0"/>
              <a:t>Kapcsolódások és különbözőségek</a:t>
            </a:r>
            <a:endParaRPr lang="hu-HU" sz="2400" dirty="0" smtClean="0">
              <a:sym typeface="Wingdings" pitchFamily="2" charset="2"/>
            </a:endParaRPr>
          </a:p>
          <a:p>
            <a:pPr marL="525780" indent="-457200" eaLnBrk="1" hangingPunct="1">
              <a:buFont typeface="+mj-lt"/>
              <a:buAutoNum type="arabicPeriod"/>
            </a:pPr>
            <a:r>
              <a:rPr lang="hu-HU" sz="2400" dirty="0" smtClean="0">
                <a:sym typeface="Wingdings" pitchFamily="2" charset="2"/>
              </a:rPr>
              <a:t>A logikai rendszerek sokfélesége</a:t>
            </a:r>
            <a:endParaRPr lang="hu-HU" sz="24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4502A0-BFB2-4C6E-89EF-B9DA6170FDE8}" type="slidenum">
              <a:rPr lang="hu-HU" smtClean="0"/>
              <a:pPr>
                <a:defRPr/>
              </a:pPr>
              <a:t>4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/>
              <a:t>Funktorok</a:t>
            </a:r>
            <a:endParaRPr lang="hu-HU" dirty="0" smtClean="0"/>
          </a:p>
        </p:txBody>
      </p:sp>
      <p:sp>
        <p:nvSpPr>
          <p:cNvPr id="11267" name="Tartalom helye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4929187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Logikai funkcióval bíró nyelvi eszközök</a:t>
            </a:r>
          </a:p>
          <a:p>
            <a:r>
              <a:rPr lang="hu-HU" sz="3200" b="1" dirty="0" smtClean="0"/>
              <a:t>→ </a:t>
            </a:r>
            <a:r>
              <a:rPr lang="hu-HU" sz="3200" b="1" dirty="0" smtClean="0">
                <a:solidFill>
                  <a:schemeClr val="accent2"/>
                </a:solidFill>
              </a:rPr>
              <a:t>igazságfüggvényként</a:t>
            </a:r>
            <a:r>
              <a:rPr lang="hu-HU" sz="3200" b="1" dirty="0" smtClean="0"/>
              <a:t> működik</a:t>
            </a:r>
            <a:endParaRPr lang="hu-HU" b="1" dirty="0" smtClean="0"/>
          </a:p>
          <a:p>
            <a:pPr lvl="1"/>
            <a:r>
              <a:rPr lang="hu-HU" b="1" dirty="0" smtClean="0">
                <a:solidFill>
                  <a:schemeClr val="accent6"/>
                </a:solidFill>
              </a:rPr>
              <a:t>Predikátum</a:t>
            </a:r>
            <a:r>
              <a:rPr lang="hu-HU" dirty="0" smtClean="0"/>
              <a:t> = logikai név </a:t>
            </a:r>
            <a:r>
              <a:rPr lang="hu-HU" dirty="0" smtClean="0">
                <a:sym typeface="Wingdings" pitchFamily="2" charset="2"/>
              </a:rPr>
              <a:t></a:t>
            </a:r>
            <a:r>
              <a:rPr lang="hu-HU" dirty="0" smtClean="0"/>
              <a:t> logikai mondat</a:t>
            </a:r>
            <a:br>
              <a:rPr lang="hu-HU" dirty="0" smtClean="0"/>
            </a:br>
            <a:r>
              <a:rPr lang="hu-HU" dirty="0" smtClean="0"/>
              <a:t>pl. ‘Péter fut’</a:t>
            </a:r>
          </a:p>
          <a:p>
            <a:pPr lvl="1"/>
            <a:r>
              <a:rPr lang="hu-HU" b="1" dirty="0" err="1" smtClean="0">
                <a:solidFill>
                  <a:schemeClr val="accent6"/>
                </a:solidFill>
              </a:rPr>
              <a:t>Névfunktor</a:t>
            </a:r>
            <a:r>
              <a:rPr lang="hu-HU" b="1" dirty="0" smtClean="0"/>
              <a:t> </a:t>
            </a:r>
            <a:r>
              <a:rPr lang="hu-HU" dirty="0" smtClean="0"/>
              <a:t>= név </a:t>
            </a:r>
            <a:r>
              <a:rPr lang="hu-HU" dirty="0" smtClean="0">
                <a:sym typeface="Wingdings" pitchFamily="2" charset="2"/>
              </a:rPr>
              <a:t> </a:t>
            </a:r>
            <a:r>
              <a:rPr lang="hu-HU" dirty="0" err="1" smtClean="0">
                <a:sym typeface="Wingdings" pitchFamily="2" charset="2"/>
              </a:rPr>
              <a:t>név</a:t>
            </a:r>
            <a:r>
              <a:rPr lang="hu-HU" dirty="0" smtClean="0">
                <a:sym typeface="Wingdings" pitchFamily="2" charset="2"/>
              </a:rPr>
              <a:t/>
            </a:r>
            <a:br>
              <a:rPr lang="hu-HU" dirty="0" smtClean="0">
                <a:sym typeface="Wingdings" pitchFamily="2" charset="2"/>
              </a:rPr>
            </a:br>
            <a:r>
              <a:rPr lang="hu-HU" dirty="0" smtClean="0">
                <a:sym typeface="Wingdings" pitchFamily="2" charset="2"/>
              </a:rPr>
              <a:t>pl. ‘Péter anyja’</a:t>
            </a:r>
            <a:endParaRPr lang="hu-HU" b="1" dirty="0" smtClean="0"/>
          </a:p>
          <a:p>
            <a:pPr lvl="1"/>
            <a:r>
              <a:rPr lang="hu-HU" b="1" dirty="0" err="1" smtClean="0">
                <a:solidFill>
                  <a:schemeClr val="accent6"/>
                </a:solidFill>
              </a:rPr>
              <a:t>Mondatfunktor</a:t>
            </a:r>
            <a:r>
              <a:rPr lang="hu-HU" b="1" dirty="0" smtClean="0"/>
              <a:t> </a:t>
            </a:r>
            <a:r>
              <a:rPr lang="hu-HU" dirty="0" smtClean="0"/>
              <a:t>= mondat </a:t>
            </a:r>
            <a:r>
              <a:rPr lang="hu-HU" dirty="0" smtClean="0">
                <a:sym typeface="Wingdings" pitchFamily="2" charset="2"/>
              </a:rPr>
              <a:t> </a:t>
            </a:r>
            <a:r>
              <a:rPr lang="hu-HU" dirty="0" err="1" smtClean="0">
                <a:sym typeface="Wingdings" pitchFamily="2" charset="2"/>
              </a:rPr>
              <a:t>mondat</a:t>
            </a:r>
            <a:r>
              <a:rPr lang="hu-HU" dirty="0" smtClean="0">
                <a:sym typeface="Wingdings" pitchFamily="2" charset="2"/>
              </a:rPr>
              <a:t/>
            </a:r>
            <a:br>
              <a:rPr lang="hu-HU" dirty="0" smtClean="0">
                <a:sym typeface="Wingdings" pitchFamily="2" charset="2"/>
              </a:rPr>
            </a:br>
            <a:r>
              <a:rPr lang="hu-HU" dirty="0" smtClean="0">
                <a:sym typeface="Wingdings" pitchFamily="2" charset="2"/>
              </a:rPr>
              <a:t>pl. ‘Péter tanul, </a:t>
            </a:r>
            <a:r>
              <a:rPr lang="hu-HU" i="1" dirty="0" smtClean="0">
                <a:sym typeface="Wingdings" pitchFamily="2" charset="2"/>
              </a:rPr>
              <a:t>mivel</a:t>
            </a:r>
            <a:r>
              <a:rPr lang="hu-HU" dirty="0" smtClean="0">
                <a:sym typeface="Wingdings" pitchFamily="2" charset="2"/>
              </a:rPr>
              <a:t> jó eredményt akar elérni.’</a:t>
            </a:r>
          </a:p>
          <a:p>
            <a:r>
              <a:rPr lang="hu-HU" dirty="0" smtClean="0">
                <a:sym typeface="Wingdings" pitchFamily="2" charset="2"/>
              </a:rPr>
              <a:t>Általános jellemzők:</a:t>
            </a:r>
          </a:p>
          <a:p>
            <a:pPr lvl="1"/>
            <a:r>
              <a:rPr lang="hu-HU" dirty="0" smtClean="0">
                <a:sym typeface="Wingdings" pitchFamily="2" charset="2"/>
              </a:rPr>
              <a:t>argumentumhely, argumentumszám</a:t>
            </a:r>
          </a:p>
          <a:p>
            <a:pPr lvl="1"/>
            <a:r>
              <a:rPr lang="hu-HU" dirty="0" smtClean="0">
                <a:sym typeface="Wingdings" pitchFamily="2" charset="2"/>
              </a:rPr>
              <a:t>tárgyalási univerzum, terjedelem (</a:t>
            </a:r>
            <a:r>
              <a:rPr lang="hu-HU" dirty="0" err="1" smtClean="0">
                <a:sym typeface="Wingdings" pitchFamily="2" charset="2"/>
              </a:rPr>
              <a:t>extenzió</a:t>
            </a:r>
            <a:r>
              <a:rPr lang="hu-HU" dirty="0" smtClean="0">
                <a:sym typeface="Wingdings" pitchFamily="2" charset="2"/>
              </a:rPr>
              <a:t>)</a:t>
            </a:r>
          </a:p>
          <a:p>
            <a:endParaRPr lang="hu-HU" dirty="0" smtClean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Igazságfüggvények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hu-HU" dirty="0" smtClean="0"/>
              <a:t>Egy vagy több állításból (a bemeneti értékekből) képez állítást oly módon, hogy az eredmény (a kimenet) igazságértékét a bemeneti értékek igazságértékei határozzák meg </a:t>
            </a:r>
          </a:p>
          <a:p>
            <a:pPr lvl="1">
              <a:defRPr/>
            </a:pPr>
            <a:r>
              <a:rPr lang="hu-HU" dirty="0" smtClean="0"/>
              <a:t>számuk elviekben végtelen</a:t>
            </a:r>
          </a:p>
          <a:p>
            <a:pPr lvl="1">
              <a:defRPr/>
            </a:pPr>
            <a:r>
              <a:rPr lang="hu-HU" dirty="0" smtClean="0"/>
              <a:t>a logika nevesít néhányat: ← </a:t>
            </a:r>
            <a:r>
              <a:rPr lang="hu-HU" b="1" dirty="0" smtClean="0">
                <a:solidFill>
                  <a:srgbClr val="92D050"/>
                </a:solidFill>
              </a:rPr>
              <a:t>logikai konstansok</a:t>
            </a:r>
            <a:endParaRPr lang="hu-HU" dirty="0" smtClean="0">
              <a:solidFill>
                <a:srgbClr val="92D050"/>
              </a:solidFill>
            </a:endParaRPr>
          </a:p>
          <a:p>
            <a:pPr lvl="1">
              <a:defRPr/>
            </a:pPr>
            <a:r>
              <a:rPr lang="hu-HU" dirty="0" smtClean="0"/>
              <a:t>ezek kombinációjával bármely logikai összefüggés leképezhető</a:t>
            </a:r>
          </a:p>
          <a:p>
            <a:pPr lvl="1">
              <a:defRPr/>
            </a:pPr>
            <a:r>
              <a:rPr lang="hu-HU" dirty="0" smtClean="0"/>
              <a:t>ezek képezik a logikai mondatok </a:t>
            </a:r>
            <a:r>
              <a:rPr lang="hu-HU" b="1" dirty="0" smtClean="0"/>
              <a:t>logikai alkatrészei</a:t>
            </a:r>
            <a:r>
              <a:rPr lang="hu-HU" dirty="0" smtClean="0"/>
              <a:t>t</a:t>
            </a:r>
          </a:p>
          <a:p>
            <a:pPr lvl="1">
              <a:defRPr/>
            </a:pPr>
            <a:r>
              <a:rPr lang="hu-HU" dirty="0" smtClean="0"/>
              <a:t>ezek rendezik  el a logikai struktúrát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hu-HU" dirty="0" smtClean="0"/>
              <a:t>Konstans-kombinációk 1.</a:t>
            </a:r>
            <a:br>
              <a:rPr lang="hu-HU" dirty="0" smtClean="0"/>
            </a:br>
            <a:r>
              <a:rPr lang="hu-HU" dirty="0" smtClean="0"/>
              <a:t>(</a:t>
            </a:r>
            <a:r>
              <a:rPr lang="hu-HU" dirty="0" err="1" smtClean="0"/>
              <a:t>monadikus</a:t>
            </a:r>
            <a:r>
              <a:rPr lang="hu-HU" dirty="0" smtClean="0"/>
              <a:t> </a:t>
            </a:r>
            <a:r>
              <a:rPr lang="hu-HU" dirty="0" err="1" smtClean="0"/>
              <a:t>funktorok</a:t>
            </a:r>
            <a:r>
              <a:rPr lang="hu-HU" dirty="0" smtClean="0"/>
              <a:t>)</a:t>
            </a:r>
            <a:endParaRPr lang="hu-HU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</p:nvPr>
        </p:nvGraphicFramePr>
        <p:xfrm>
          <a:off x="3347864" y="2276872"/>
          <a:ext cx="2880320" cy="1944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i="1" dirty="0" smtClean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p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24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24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2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24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3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24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4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 smtClean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 smtClean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 smtClean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 smtClean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899592" y="4365104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K</a:t>
            </a:r>
            <a:r>
              <a:rPr lang="hu-HU" sz="3200" baseline="-25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1 </a:t>
            </a:r>
            <a:r>
              <a:rPr lang="hu-H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tautológia (igaz gép)   — </a:t>
            </a:r>
          </a:p>
          <a:p>
            <a:r>
              <a:rPr lang="hu-HU" sz="32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			</a:t>
            </a:r>
            <a:r>
              <a:rPr lang="hu-HU" sz="32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</a:t>
            </a:r>
            <a:r>
              <a:rPr lang="hu-HU" sz="32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4</a:t>
            </a:r>
            <a:r>
              <a:rPr lang="hu-HU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ellentmondás (hamis gép</a:t>
            </a:r>
            <a:r>
              <a:rPr lang="hu-H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)</a:t>
            </a:r>
          </a:p>
          <a:p>
            <a:r>
              <a:rPr lang="hu-HU" sz="32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K</a:t>
            </a:r>
            <a:r>
              <a:rPr lang="hu-HU" sz="3200" baseline="-25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2 </a:t>
            </a:r>
            <a:r>
              <a:rPr lang="hu-HU" sz="3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identitás   — 	</a:t>
            </a:r>
            <a:r>
              <a:rPr lang="hu-HU" sz="3200" i="1" dirty="0" smtClean="0">
                <a:solidFill>
                  <a:srgbClr val="00B0F0"/>
                </a:solidFill>
              </a:rPr>
              <a:t>K</a:t>
            </a:r>
            <a:r>
              <a:rPr lang="hu-HU" sz="3200" baseline="-25000" dirty="0" smtClean="0">
                <a:solidFill>
                  <a:srgbClr val="00B0F0"/>
                </a:solidFill>
              </a:rPr>
              <a:t>3 </a:t>
            </a:r>
            <a:r>
              <a:rPr lang="hu-HU" sz="3200" dirty="0" smtClean="0">
                <a:solidFill>
                  <a:srgbClr val="00B0F0"/>
                </a:solidFill>
              </a:rPr>
              <a:t>negáció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Negáció (</a:t>
            </a:r>
            <a:r>
              <a:rPr lang="hu-HU" dirty="0" smtClean="0">
                <a:sym typeface="Symbol"/>
              </a:rPr>
              <a:t></a:t>
            </a:r>
            <a:r>
              <a:rPr lang="hu-HU" i="1" dirty="0" smtClean="0"/>
              <a:t>p</a:t>
            </a:r>
            <a:r>
              <a:rPr lang="hu-HU" dirty="0" smtClean="0"/>
              <a:t>,</a:t>
            </a:r>
            <a:r>
              <a:rPr lang="hu-HU" dirty="0" smtClean="0">
                <a:sym typeface="Symbol"/>
              </a:rPr>
              <a:t></a:t>
            </a:r>
            <a:r>
              <a:rPr lang="hu-HU" i="1" dirty="0" smtClean="0"/>
              <a:t>p</a:t>
            </a:r>
            <a:r>
              <a:rPr lang="hu-HU" dirty="0" smtClean="0"/>
              <a:t>, ̅</a:t>
            </a:r>
            <a:r>
              <a:rPr lang="hu-HU" i="1" dirty="0" err="1" smtClean="0"/>
              <a:t>p</a:t>
            </a:r>
            <a:r>
              <a:rPr lang="hu-HU" dirty="0" smtClean="0"/>
              <a:t>, </a:t>
            </a:r>
            <a:r>
              <a:rPr lang="hu-HU" dirty="0" err="1" smtClean="0"/>
              <a:t>N</a:t>
            </a:r>
            <a:r>
              <a:rPr lang="hu-HU" i="1" dirty="0" err="1" smtClean="0"/>
              <a:t>p</a:t>
            </a:r>
            <a:r>
              <a:rPr lang="hu-HU" dirty="0" smtClean="0"/>
              <a:t>)</a:t>
            </a:r>
            <a:endParaRPr lang="hu-HU" dirty="0"/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/>
        </p:nvGraphicFramePr>
        <p:xfrm>
          <a:off x="539552" y="1556792"/>
          <a:ext cx="1500198" cy="1357323"/>
        </p:xfrm>
        <a:graphic>
          <a:graphicData uri="http://schemas.openxmlformats.org/drawingml/2006/table">
            <a:tbl>
              <a:tblPr/>
              <a:tblGrid>
                <a:gridCol w="750099"/>
                <a:gridCol w="750099"/>
              </a:tblGrid>
              <a:tr h="452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 smtClean="0">
                          <a:latin typeface="+mn-lt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52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52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9" name="Szövegdoboz 8"/>
          <p:cNvSpPr txBox="1"/>
          <p:nvPr/>
        </p:nvSpPr>
        <p:spPr>
          <a:xfrm>
            <a:off x="5220072" y="1700808"/>
            <a:ext cx="357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>
                <a:latin typeface="+mn-lt"/>
              </a:rPr>
              <a:t>Természetes nyelvi megfelelője:</a:t>
            </a:r>
          </a:p>
          <a:p>
            <a:pPr algn="ctr"/>
            <a:r>
              <a:rPr lang="hu-HU" sz="2400" dirty="0" smtClean="0">
                <a:latin typeface="+mn-lt"/>
              </a:rPr>
              <a:t>‘nem’, ‘</a:t>
            </a:r>
            <a:r>
              <a:rPr lang="hu-HU" sz="2400" dirty="0" err="1" smtClean="0">
                <a:latin typeface="+mn-lt"/>
              </a:rPr>
              <a:t>nem</a:t>
            </a:r>
            <a:r>
              <a:rPr lang="hu-HU" sz="2400" dirty="0" smtClean="0">
                <a:latin typeface="+mn-lt"/>
              </a:rPr>
              <a:t> igaz, hogy’</a:t>
            </a:r>
            <a:endParaRPr lang="hu-HU" sz="2400" dirty="0">
              <a:latin typeface="+mn-lt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539552" y="3140968"/>
            <a:ext cx="8072494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Igazságfüggvényként </a:t>
            </a:r>
            <a:r>
              <a:rPr lang="hu-HU" sz="2400" b="1" dirty="0" smtClean="0">
                <a:latin typeface="+mn-lt"/>
              </a:rPr>
              <a:t>az igazságértékeket fordítja meg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400" b="1" dirty="0" smtClean="0">
                <a:latin typeface="+mn-lt"/>
              </a:rPr>
              <a:t> Egyargumentumú</a:t>
            </a:r>
            <a:r>
              <a:rPr lang="hu-HU" sz="2400" dirty="0" smtClean="0">
                <a:latin typeface="+mn-lt"/>
              </a:rPr>
              <a:t> </a:t>
            </a:r>
            <a:r>
              <a:rPr lang="hu-HU" sz="2400" dirty="0" err="1" smtClean="0">
                <a:latin typeface="+mn-lt"/>
              </a:rPr>
              <a:t>mondatfunktor</a:t>
            </a:r>
            <a:endParaRPr lang="hu-HU" sz="2400" dirty="0" smtClean="0">
              <a:latin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400" dirty="0" smtClean="0"/>
              <a:t> (negáció, + identitás, + igaz-gép, + hamis-gép)</a:t>
            </a:r>
            <a:endParaRPr lang="hu-HU" sz="2400" dirty="0" smtClean="0">
              <a:latin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400" b="1" dirty="0" smtClean="0">
                <a:latin typeface="+mn-lt"/>
              </a:rPr>
              <a:t> </a:t>
            </a:r>
            <a:r>
              <a:rPr lang="hu-HU" sz="2400" b="1" dirty="0" err="1" smtClean="0">
                <a:latin typeface="+mn-lt"/>
              </a:rPr>
              <a:t>Monadikus</a:t>
            </a:r>
            <a:r>
              <a:rPr lang="hu-HU" sz="2400" dirty="0" smtClean="0">
                <a:latin typeface="+mn-lt"/>
              </a:rPr>
              <a:t> </a:t>
            </a:r>
            <a:r>
              <a:rPr lang="hu-HU" sz="2400" dirty="0" smtClean="0"/>
              <a:t>és </a:t>
            </a:r>
            <a:r>
              <a:rPr lang="hu-HU" sz="2400" b="1" dirty="0" smtClean="0"/>
              <a:t>szimmetrikus:</a:t>
            </a:r>
            <a:endParaRPr lang="hu-HU" sz="2400" dirty="0">
              <a:latin typeface="+mn-lt"/>
            </a:endParaRPr>
          </a:p>
        </p:txBody>
      </p:sp>
      <p:graphicFrame>
        <p:nvGraphicFramePr>
          <p:cNvPr id="12" name="Táblázat 11"/>
          <p:cNvGraphicFramePr>
            <a:graphicFrameLocks noGrp="1"/>
          </p:cNvGraphicFramePr>
          <p:nvPr/>
        </p:nvGraphicFramePr>
        <p:xfrm>
          <a:off x="6101837" y="4869160"/>
          <a:ext cx="2214579" cy="1571636"/>
        </p:xfrm>
        <a:graphic>
          <a:graphicData uri="http://schemas.openxmlformats.org/drawingml/2006/table">
            <a:tbl>
              <a:tblPr/>
              <a:tblGrid>
                <a:gridCol w="738193"/>
                <a:gridCol w="738193"/>
                <a:gridCol w="738193"/>
              </a:tblGrid>
              <a:tr h="785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 smtClean="0">
                          <a:latin typeface="+mn-lt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hu-HU" sz="2000" dirty="0" smtClean="0">
                          <a:latin typeface="+mn-lt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92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92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5286388"/>
            <a:ext cx="40767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628800"/>
            <a:ext cx="272415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MI AZ, ami nem igaz?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>
            <a:normAutofit/>
          </a:bodyPr>
          <a:lstStyle/>
          <a:p>
            <a:r>
              <a:rPr lang="hu-HU" sz="2400" i="1" dirty="0" smtClean="0"/>
              <a:t>Bernadett jegyzetel.</a:t>
            </a:r>
            <a:br>
              <a:rPr lang="hu-HU" sz="2400" i="1" dirty="0" smtClean="0"/>
            </a:br>
            <a:r>
              <a:rPr lang="hu-HU" sz="2400" b="1" dirty="0" smtClean="0"/>
              <a:t>Nem Bernadett </a:t>
            </a:r>
            <a:r>
              <a:rPr lang="hu-HU" sz="2400" dirty="0" smtClean="0"/>
              <a:t>jegyzetel.</a:t>
            </a:r>
            <a:br>
              <a:rPr lang="hu-HU" sz="2400" dirty="0" smtClean="0"/>
            </a:br>
            <a:r>
              <a:rPr lang="hu-HU" sz="2400" dirty="0" smtClean="0"/>
              <a:t>Bernadett </a:t>
            </a:r>
            <a:r>
              <a:rPr lang="hu-HU" sz="2400" b="1" dirty="0" smtClean="0"/>
              <a:t>nem jegyzetel.</a:t>
            </a:r>
            <a:r>
              <a:rPr lang="hu-HU" sz="2400" dirty="0" smtClean="0"/>
              <a:t/>
            </a:r>
            <a:br>
              <a:rPr lang="hu-HU" sz="2400" dirty="0" smtClean="0"/>
            </a:br>
            <a:r>
              <a:rPr lang="hu-HU" sz="2400" dirty="0" smtClean="0">
                <a:solidFill>
                  <a:srgbClr val="FF0000"/>
                </a:solidFill>
              </a:rPr>
              <a:t>Nem igaz, hogy </a:t>
            </a:r>
            <a:r>
              <a:rPr lang="hu-HU" sz="2400" dirty="0" smtClean="0"/>
              <a:t>Bernadett jegyzetel.</a:t>
            </a:r>
          </a:p>
          <a:p>
            <a:r>
              <a:rPr lang="hu-HU" sz="2400" i="1" dirty="0" smtClean="0"/>
              <a:t>Márton szeretne sokat tanulni, és szeretne jó eredményekkel vizsgázni :</a:t>
            </a:r>
          </a:p>
          <a:p>
            <a:pPr marL="525780" indent="-457200">
              <a:buFont typeface="+mj-lt"/>
              <a:buAutoNum type="arabicPeriod"/>
            </a:pPr>
            <a:r>
              <a:rPr lang="hu-HU" sz="2400" dirty="0" smtClean="0">
                <a:solidFill>
                  <a:schemeClr val="tx2">
                    <a:lumMod val="75000"/>
                  </a:schemeClr>
                </a:solidFill>
              </a:rPr>
              <a:t>(Nem igaz, hogy Márton szeretne sokat tanulni), </a:t>
            </a:r>
          </a:p>
          <a:p>
            <a:pPr marL="525780" indent="-457200">
              <a:buNone/>
            </a:pPr>
            <a:r>
              <a:rPr lang="hu-HU" sz="24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hu-HU" sz="2400" dirty="0" smtClean="0"/>
              <a:t>és szeretne jó eredményekkel vizsgázni. </a:t>
            </a:r>
          </a:p>
          <a:p>
            <a:pPr marL="525780" indent="-457200">
              <a:buFont typeface="+mj-lt"/>
              <a:buAutoNum type="arabicPeriod"/>
            </a:pPr>
            <a:r>
              <a:rPr lang="hu-HU" sz="2400" dirty="0" smtClean="0"/>
              <a:t>Márton szeretne sokat tanulni, és </a:t>
            </a:r>
          </a:p>
          <a:p>
            <a:pPr marL="525780" indent="-457200">
              <a:buNone/>
            </a:pPr>
            <a:r>
              <a:rPr lang="hu-HU" sz="2400" dirty="0" smtClean="0">
                <a:solidFill>
                  <a:schemeClr val="tx2">
                    <a:lumMod val="75000"/>
                  </a:schemeClr>
                </a:solidFill>
              </a:rPr>
              <a:t>	(nem igaz, hogy szeretne jó eredményekkel vizsgázni)</a:t>
            </a:r>
            <a:r>
              <a:rPr lang="hu-HU" sz="2400" dirty="0" smtClean="0"/>
              <a:t>.</a:t>
            </a:r>
            <a:r>
              <a:rPr lang="hu-HU" sz="2400" dirty="0" smtClean="0">
                <a:solidFill>
                  <a:srgbClr val="002060"/>
                </a:solidFill>
              </a:rPr>
              <a:t> </a:t>
            </a:r>
          </a:p>
          <a:p>
            <a:pPr marL="525780" indent="-457200">
              <a:buFont typeface="+mj-lt"/>
              <a:buAutoNum type="arabicPeriod"/>
            </a:pPr>
            <a:r>
              <a:rPr lang="hu-HU" sz="2400" dirty="0" smtClean="0">
                <a:solidFill>
                  <a:srgbClr val="FF0000"/>
                </a:solidFill>
              </a:rPr>
              <a:t>Nem igaz, hogy </a:t>
            </a:r>
            <a:r>
              <a:rPr lang="hu-HU" sz="2400" dirty="0" smtClean="0"/>
              <a:t>Márton szeretne sokat tanulni is és jó eredményekkel vizsgázni 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/>
          <a:lstStyle/>
          <a:p>
            <a:r>
              <a:rPr lang="hu-HU" dirty="0" smtClean="0"/>
              <a:t>Konstans-kombinációk 2.</a:t>
            </a:r>
            <a:br>
              <a:rPr lang="hu-HU" dirty="0" smtClean="0"/>
            </a:br>
            <a:r>
              <a:rPr lang="hu-HU" dirty="0" smtClean="0"/>
              <a:t> (</a:t>
            </a:r>
            <a:r>
              <a:rPr lang="hu-HU" dirty="0" err="1" smtClean="0"/>
              <a:t>diadikus</a:t>
            </a:r>
            <a:r>
              <a:rPr lang="hu-HU" dirty="0" smtClean="0"/>
              <a:t> </a:t>
            </a:r>
            <a:r>
              <a:rPr lang="hu-HU" dirty="0" err="1" smtClean="0"/>
              <a:t>funktorok</a:t>
            </a:r>
            <a:r>
              <a:rPr lang="hu-HU" dirty="0" smtClean="0"/>
              <a:t>)</a:t>
            </a:r>
            <a:endParaRPr lang="hu-HU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</p:nvPr>
        </p:nvGraphicFramePr>
        <p:xfrm>
          <a:off x="467544" y="198884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 smtClean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p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 smtClean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q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2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3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4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5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6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7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8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9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10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11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12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13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i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14</a:t>
                      </a:r>
                      <a:endParaRPr lang="hu-HU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i="1" dirty="0" smtClean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 smtClean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15</a:t>
                      </a:r>
                      <a:endParaRPr lang="hu-HU" sz="160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i="1" dirty="0" smtClean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hu-HU" sz="1600" b="1" baseline="-25000" dirty="0" smtClean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16</a:t>
                      </a:r>
                      <a:endParaRPr lang="hu-HU" sz="160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 smtClean="0">
                          <a:solidFill>
                            <a:srgbClr val="000000"/>
                          </a:solidFill>
                          <a:latin typeface="Garamond" pitchFamily="18" charset="0"/>
                          <a:ea typeface="Calibri"/>
                          <a:cs typeface="Times New Roman"/>
                        </a:rPr>
                        <a:t>0</a:t>
                      </a:r>
                      <a:endParaRPr lang="hu-HU" sz="2000" b="1" dirty="0">
                        <a:solidFill>
                          <a:srgbClr val="000000"/>
                        </a:solidFill>
                        <a:latin typeface="Garamond" pitchFamily="18" charset="0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 smtClean="0">
                          <a:solidFill>
                            <a:srgbClr val="000000"/>
                          </a:solidFill>
                          <a:latin typeface="Garamond" pitchFamily="18" charset="0"/>
                          <a:ea typeface="Calibri"/>
                          <a:cs typeface="Times New Roman"/>
                        </a:rPr>
                        <a:t>0</a:t>
                      </a:r>
                      <a:endParaRPr lang="hu-HU" sz="2000" b="1" dirty="0">
                        <a:solidFill>
                          <a:srgbClr val="000000"/>
                        </a:solidFill>
                        <a:latin typeface="Garamond" pitchFamily="18" charset="0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 smtClean="0">
                          <a:solidFill>
                            <a:srgbClr val="000000"/>
                          </a:solidFill>
                          <a:latin typeface="Garamond" pitchFamily="18" charset="0"/>
                          <a:ea typeface="Calibri"/>
                          <a:cs typeface="Times New Roman"/>
                        </a:rPr>
                        <a:t>0</a:t>
                      </a:r>
                      <a:endParaRPr lang="hu-HU" sz="2000" b="1" dirty="0">
                        <a:solidFill>
                          <a:srgbClr val="000000"/>
                        </a:solidFill>
                        <a:latin typeface="Garamond" pitchFamily="18" charset="0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 smtClean="0">
                          <a:solidFill>
                            <a:srgbClr val="000000"/>
                          </a:solidFill>
                          <a:latin typeface="Garamond" pitchFamily="18" charset="0"/>
                          <a:ea typeface="Calibri"/>
                          <a:cs typeface="Times New Roman"/>
                        </a:rPr>
                        <a:t>0</a:t>
                      </a:r>
                      <a:endParaRPr lang="hu-HU" sz="2000" b="1" dirty="0">
                        <a:solidFill>
                          <a:srgbClr val="000000"/>
                        </a:solidFill>
                        <a:latin typeface="Garamond" pitchFamily="18" charset="0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 smtClean="0">
                          <a:solidFill>
                            <a:srgbClr val="000000"/>
                          </a:solidFill>
                          <a:latin typeface="Garamond" pitchFamily="18" charset="0"/>
                          <a:ea typeface="Calibri"/>
                          <a:cs typeface="Times New Roman"/>
                        </a:rPr>
                        <a:t>0</a:t>
                      </a:r>
                      <a:endParaRPr lang="hu-HU" sz="2000" b="1" dirty="0">
                        <a:solidFill>
                          <a:srgbClr val="000000"/>
                        </a:solidFill>
                        <a:latin typeface="Garamond" pitchFamily="18" charset="0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 smtClean="0">
                          <a:solidFill>
                            <a:srgbClr val="000000"/>
                          </a:solidFill>
                          <a:latin typeface="Garamond" pitchFamily="18" charset="0"/>
                          <a:ea typeface="Calibri"/>
                          <a:cs typeface="Times New Roman"/>
                        </a:rPr>
                        <a:t>0</a:t>
                      </a:r>
                      <a:endParaRPr lang="hu-HU" sz="2000" b="1" dirty="0">
                        <a:solidFill>
                          <a:srgbClr val="000000"/>
                        </a:solidFill>
                        <a:latin typeface="Garamond" pitchFamily="18" charset="0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hu-HU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000000"/>
                          </a:solidFill>
                          <a:latin typeface="Garamond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614" marR="72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 smtClean="0">
                          <a:solidFill>
                            <a:srgbClr val="000000"/>
                          </a:solidFill>
                          <a:latin typeface="Garamond" pitchFamily="18" charset="0"/>
                          <a:ea typeface="Calibri"/>
                          <a:cs typeface="Times New Roman"/>
                        </a:rPr>
                        <a:t>1</a:t>
                      </a:r>
                      <a:endParaRPr lang="hu-HU" sz="2000" b="1" dirty="0">
                        <a:solidFill>
                          <a:srgbClr val="000000"/>
                        </a:solidFill>
                        <a:latin typeface="Garamond" pitchFamily="18" charset="0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 smtClean="0">
                          <a:solidFill>
                            <a:srgbClr val="000000"/>
                          </a:solidFill>
                          <a:latin typeface="Garamond" pitchFamily="18" charset="0"/>
                          <a:ea typeface="Calibri"/>
                          <a:cs typeface="Times New Roman"/>
                        </a:rPr>
                        <a:t>0</a:t>
                      </a:r>
                      <a:endParaRPr lang="hu-HU" sz="2000" b="1" dirty="0">
                        <a:solidFill>
                          <a:srgbClr val="000000"/>
                        </a:solidFill>
                        <a:latin typeface="Garamond" pitchFamily="18" charset="0"/>
                        <a:ea typeface="Calibri"/>
                        <a:cs typeface="Times New Roman"/>
                      </a:endParaRPr>
                    </a:p>
                  </a:txBody>
                  <a:tcPr marL="72614" marR="72614" marT="0" marB="0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899592" y="3933056"/>
            <a:ext cx="77768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600" i="1" dirty="0" smtClean="0">
                <a:solidFill>
                  <a:srgbClr val="00B0F0"/>
                </a:solidFill>
              </a:rPr>
              <a:t>K</a:t>
            </a:r>
            <a:r>
              <a:rPr lang="hu-HU" sz="2600" baseline="-25000" dirty="0" smtClean="0">
                <a:solidFill>
                  <a:srgbClr val="00B0F0"/>
                </a:solidFill>
              </a:rPr>
              <a:t>1 </a:t>
            </a:r>
            <a:r>
              <a:rPr lang="hu-HU" sz="2600" dirty="0" smtClean="0">
                <a:solidFill>
                  <a:srgbClr val="00B0F0"/>
                </a:solidFill>
              </a:rPr>
              <a:t>tautológia (igaz gép) — </a:t>
            </a:r>
            <a:r>
              <a:rPr lang="hu-HU" sz="2600" i="1" dirty="0" smtClean="0">
                <a:solidFill>
                  <a:srgbClr val="00B0F0"/>
                </a:solidFill>
              </a:rPr>
              <a:t>K</a:t>
            </a:r>
            <a:r>
              <a:rPr lang="hu-HU" sz="2600" baseline="-25000" dirty="0" smtClean="0">
                <a:solidFill>
                  <a:srgbClr val="00B0F0"/>
                </a:solidFill>
              </a:rPr>
              <a:t>16</a:t>
            </a:r>
            <a:r>
              <a:rPr lang="hu-HU" sz="2600" dirty="0" smtClean="0">
                <a:solidFill>
                  <a:srgbClr val="00B0F0"/>
                </a:solidFill>
              </a:rPr>
              <a:t> ellentmondás (hamis gép)</a:t>
            </a:r>
          </a:p>
          <a:p>
            <a:r>
              <a:rPr lang="hu-HU" sz="2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K</a:t>
            </a:r>
            <a:r>
              <a:rPr lang="hu-HU" sz="2600" baseline="-25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2 </a:t>
            </a:r>
            <a:r>
              <a:rPr lang="hu-HU" sz="2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alternáció — </a:t>
            </a:r>
            <a:r>
              <a:rPr lang="hu-HU" sz="2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K</a:t>
            </a:r>
            <a:r>
              <a:rPr lang="hu-HU" sz="2600" baseline="-25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15 </a:t>
            </a:r>
            <a:r>
              <a:rPr lang="hu-HU" sz="2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negált alternáció = sem-sem </a:t>
            </a:r>
            <a:r>
              <a:rPr lang="hu-HU" sz="26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funktor</a:t>
            </a:r>
            <a:endParaRPr lang="hu-HU" sz="26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hu-HU" sz="26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</a:t>
            </a:r>
            <a:r>
              <a:rPr lang="hu-HU" sz="26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4</a:t>
            </a:r>
            <a:r>
              <a:rPr lang="hu-HU" sz="2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kondicionális — </a:t>
            </a:r>
            <a:r>
              <a:rPr lang="hu-HU" sz="26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</a:t>
            </a:r>
            <a:r>
              <a:rPr lang="hu-HU" sz="26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13</a:t>
            </a:r>
            <a:r>
              <a:rPr lang="hu-HU" sz="2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negált kondicionális = összeférhetetlenség</a:t>
            </a:r>
          </a:p>
          <a:p>
            <a:r>
              <a:rPr lang="hu-HU" sz="26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</a:t>
            </a:r>
            <a:r>
              <a:rPr lang="hu-HU" sz="2600" baseline="-25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5</a:t>
            </a:r>
            <a:r>
              <a:rPr lang="hu-HU" sz="2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negált </a:t>
            </a:r>
            <a:r>
              <a:rPr lang="hu-HU" sz="26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konjunkció</a:t>
            </a:r>
            <a:r>
              <a:rPr lang="hu-HU" sz="2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= </a:t>
            </a:r>
            <a:r>
              <a:rPr lang="hu-HU" sz="26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Sheffer-funktor</a:t>
            </a:r>
            <a:r>
              <a:rPr lang="hu-HU" sz="2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— </a:t>
            </a:r>
            <a:r>
              <a:rPr lang="hu-HU" sz="26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</a:t>
            </a:r>
            <a:r>
              <a:rPr lang="hu-HU" sz="2600" baseline="-25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12</a:t>
            </a:r>
            <a:r>
              <a:rPr lang="hu-HU" sz="2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hu-HU" sz="26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konjunkció</a:t>
            </a:r>
            <a:endParaRPr lang="hu-HU" sz="26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hu-HU" sz="26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K</a:t>
            </a:r>
            <a:r>
              <a:rPr lang="hu-HU" sz="2600" baseline="-25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8</a:t>
            </a:r>
            <a:r>
              <a:rPr lang="hu-HU" sz="2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hu-HU" sz="26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bikondicionális</a:t>
            </a:r>
            <a:r>
              <a:rPr lang="hu-HU" sz="2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— </a:t>
            </a:r>
            <a:r>
              <a:rPr lang="hu-HU" sz="26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K</a:t>
            </a:r>
            <a:r>
              <a:rPr lang="hu-HU" sz="2600" baseline="-25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9</a:t>
            </a:r>
            <a:r>
              <a:rPr lang="hu-HU" sz="2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kizáró vagylagosság</a:t>
            </a:r>
            <a:endParaRPr lang="hu-HU" sz="26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/>
              <a:t>Konjunkció</a:t>
            </a:r>
            <a:r>
              <a:rPr lang="hu-HU" dirty="0" smtClean="0"/>
              <a:t> </a:t>
            </a:r>
            <a:r>
              <a:rPr lang="hu-HU" sz="3600" dirty="0" smtClean="0"/>
              <a:t>(</a:t>
            </a:r>
            <a:r>
              <a:rPr lang="hu-HU" sz="3600" i="1" dirty="0" err="1" smtClean="0"/>
              <a:t>p</a:t>
            </a:r>
            <a:r>
              <a:rPr lang="hu-HU" sz="3600" dirty="0" err="1" smtClean="0"/>
              <a:t>&amp;</a:t>
            </a:r>
            <a:r>
              <a:rPr lang="hu-HU" sz="3600" i="1" dirty="0" err="1" smtClean="0"/>
              <a:t>q</a:t>
            </a:r>
            <a:r>
              <a:rPr lang="hu-HU" sz="3600" dirty="0" smtClean="0"/>
              <a:t>,</a:t>
            </a:r>
            <a:r>
              <a:rPr lang="hu-HU" sz="3600" i="1" dirty="0" smtClean="0"/>
              <a:t>p</a:t>
            </a:r>
            <a:r>
              <a:rPr lang="hu-HU" sz="3600" dirty="0" smtClean="0">
                <a:sym typeface="Symbol"/>
              </a:rPr>
              <a:t></a:t>
            </a:r>
            <a:r>
              <a:rPr lang="hu-HU" sz="3600" i="1" dirty="0" smtClean="0"/>
              <a:t>q</a:t>
            </a:r>
            <a:r>
              <a:rPr lang="hu-HU" sz="3600" dirty="0" smtClean="0"/>
              <a:t>, </a:t>
            </a:r>
            <a:r>
              <a:rPr lang="hu-HU" sz="3600" i="1" dirty="0" err="1" smtClean="0"/>
              <a:t>pq</a:t>
            </a:r>
            <a:r>
              <a:rPr lang="hu-HU" sz="3600" dirty="0" smtClean="0"/>
              <a:t> , </a:t>
            </a:r>
            <a:r>
              <a:rPr lang="hu-HU" sz="3600" b="1" dirty="0" err="1" smtClean="0"/>
              <a:t>K</a:t>
            </a:r>
            <a:r>
              <a:rPr lang="hu-HU" sz="3600" i="1" dirty="0" err="1" smtClean="0"/>
              <a:t>pq</a:t>
            </a:r>
            <a:r>
              <a:rPr lang="hu-HU" sz="3600" i="1" dirty="0" smtClean="0"/>
              <a:t>)</a:t>
            </a:r>
            <a:r>
              <a:rPr lang="hu-HU" sz="3600" dirty="0" smtClean="0"/>
              <a:t> </a:t>
            </a:r>
            <a:endParaRPr lang="hu-HU" sz="3600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/>
        </p:nvGraphicFramePr>
        <p:xfrm>
          <a:off x="539552" y="1196752"/>
          <a:ext cx="2071702" cy="2071700"/>
        </p:xfrm>
        <a:graphic>
          <a:graphicData uri="http://schemas.openxmlformats.org/drawingml/2006/table">
            <a:tbl>
              <a:tblPr/>
              <a:tblGrid>
                <a:gridCol w="648331"/>
                <a:gridCol w="648331"/>
                <a:gridCol w="775040"/>
              </a:tblGrid>
              <a:tr h="414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p &amp; q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14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14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14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14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2987824" y="1628800"/>
          <a:ext cx="2071701" cy="1643073"/>
        </p:xfrm>
        <a:graphic>
          <a:graphicData uri="http://schemas.openxmlformats.org/drawingml/2006/table">
            <a:tbl>
              <a:tblPr/>
              <a:tblGrid>
                <a:gridCol w="690567"/>
                <a:gridCol w="690567"/>
                <a:gridCol w="690567"/>
              </a:tblGrid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&amp;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340768"/>
            <a:ext cx="32480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zövegdoboz 7"/>
          <p:cNvSpPr txBox="1"/>
          <p:nvPr/>
        </p:nvSpPr>
        <p:spPr>
          <a:xfrm>
            <a:off x="539552" y="3645024"/>
            <a:ext cx="8286808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Természetes nyelvi megfelelője: ‘és’</a:t>
            </a:r>
          </a:p>
          <a:p>
            <a:pPr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400" b="1" dirty="0" smtClean="0">
                <a:latin typeface="+mn-lt"/>
              </a:rPr>
              <a:t>Kétargumentumú</a:t>
            </a:r>
            <a:r>
              <a:rPr lang="hu-HU" sz="2400" dirty="0" smtClean="0">
                <a:latin typeface="+mn-lt"/>
              </a:rPr>
              <a:t> </a:t>
            </a:r>
            <a:r>
              <a:rPr lang="hu-HU" sz="2400" dirty="0" err="1" smtClean="0">
                <a:latin typeface="+mn-lt"/>
              </a:rPr>
              <a:t>mondatfunktor</a:t>
            </a:r>
            <a:r>
              <a:rPr lang="hu-HU" sz="2400" dirty="0" smtClean="0">
                <a:latin typeface="+mn-lt"/>
              </a:rPr>
              <a:t>: </a:t>
            </a:r>
            <a:r>
              <a:rPr lang="hu-HU" sz="2400" b="1" dirty="0" err="1" smtClean="0">
                <a:latin typeface="+mn-lt"/>
              </a:rPr>
              <a:t>diadikus</a:t>
            </a:r>
            <a:r>
              <a:rPr lang="hu-HU" sz="2400" b="1" dirty="0" smtClean="0">
                <a:latin typeface="+mn-lt"/>
              </a:rPr>
              <a:t> </a:t>
            </a:r>
            <a:r>
              <a:rPr lang="hu-HU" sz="2400" dirty="0" smtClean="0">
                <a:latin typeface="+mn-lt"/>
              </a:rPr>
              <a:t>logikai művelet</a:t>
            </a:r>
          </a:p>
          <a:p>
            <a:pPr indent="-108000"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400" b="1" dirty="0" smtClean="0">
                <a:latin typeface="+mn-lt"/>
              </a:rPr>
              <a:t>Kimenetének igazságértéke abban az esetben </a:t>
            </a:r>
            <a:r>
              <a:rPr lang="hu-HU" sz="2400" b="1" u="sng" dirty="0" smtClean="0">
                <a:solidFill>
                  <a:srgbClr val="FF0000"/>
                </a:solidFill>
                <a:latin typeface="+mn-lt"/>
              </a:rPr>
              <a:t>igaz</a:t>
            </a:r>
            <a:r>
              <a:rPr lang="hu-HU" sz="2400" b="1" dirty="0" smtClean="0">
                <a:latin typeface="+mn-lt"/>
              </a:rPr>
              <a:t>, ha mindkét bemenete igaz</a:t>
            </a:r>
            <a:r>
              <a:rPr lang="hu-HU" sz="2400" dirty="0" smtClean="0">
                <a:latin typeface="+mn-lt"/>
              </a:rPr>
              <a:t>; minden más esetben pedig hamis: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400" dirty="0" smtClean="0"/>
              <a:t> </a:t>
            </a:r>
            <a:r>
              <a:rPr lang="hu-HU" sz="2400" dirty="0" smtClean="0">
                <a:solidFill>
                  <a:schemeClr val="tx2">
                    <a:lumMod val="75000"/>
                  </a:schemeClr>
                </a:solidFill>
              </a:rPr>
              <a:t>Igazságfüggvényként az igazságértékeket kapcsolja össze</a:t>
            </a:r>
          </a:p>
          <a:p>
            <a:pPr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  <a:sym typeface="Symbol"/>
              </a:rPr>
              <a:t> </a:t>
            </a:r>
            <a:r>
              <a:rPr lang="hu-HU" sz="2400" b="1" dirty="0" smtClean="0">
                <a:latin typeface="+mn-lt"/>
                <a:sym typeface="Symbol"/>
              </a:rPr>
              <a:t>Kommutatív</a:t>
            </a:r>
            <a:r>
              <a:rPr lang="hu-HU" sz="2400" dirty="0" smtClean="0">
                <a:latin typeface="+mn-lt"/>
                <a:sym typeface="Symbol"/>
              </a:rPr>
              <a:t>: p &amp; q  </a:t>
            </a:r>
            <a:r>
              <a:rPr lang="hu-HU" sz="2400" dirty="0" smtClean="0">
                <a:sym typeface="Symbol"/>
              </a:rPr>
              <a:t> </a:t>
            </a:r>
            <a:r>
              <a:rPr lang="hu-HU" sz="2400" dirty="0" smtClean="0">
                <a:latin typeface="+mn-lt"/>
                <a:sym typeface="Symbol"/>
              </a:rPr>
              <a:t> </a:t>
            </a:r>
            <a:r>
              <a:rPr lang="hu-HU" sz="2400" dirty="0" err="1" smtClean="0">
                <a:latin typeface="+mn-lt"/>
                <a:sym typeface="Symbol"/>
              </a:rPr>
              <a:t>q</a:t>
            </a:r>
            <a:r>
              <a:rPr lang="hu-HU" sz="2400" dirty="0" smtClean="0">
                <a:latin typeface="+mn-lt"/>
                <a:sym typeface="Symbol"/>
              </a:rPr>
              <a:t> &amp; p</a:t>
            </a:r>
          </a:p>
          <a:p>
            <a:pPr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400" b="1" dirty="0" smtClean="0">
                <a:latin typeface="+mn-lt"/>
              </a:rPr>
              <a:t>Asszociatív</a:t>
            </a:r>
            <a:r>
              <a:rPr lang="hu-HU" sz="2400" dirty="0" smtClean="0">
                <a:latin typeface="+mn-lt"/>
              </a:rPr>
              <a:t>: </a:t>
            </a:r>
            <a:r>
              <a:rPr lang="hu-HU" sz="2200" dirty="0" smtClean="0">
                <a:latin typeface="+mn-lt"/>
              </a:rPr>
              <a:t>(p &amp; q) &amp; r  </a:t>
            </a:r>
            <a:r>
              <a:rPr lang="hu-HU" sz="2200" dirty="0" smtClean="0">
                <a:sym typeface="Symbol"/>
              </a:rPr>
              <a:t> </a:t>
            </a:r>
            <a:r>
              <a:rPr lang="hu-HU" sz="2200" dirty="0" smtClean="0">
                <a:latin typeface="+mn-lt"/>
              </a:rPr>
              <a:t> (p &amp; r) &amp; q </a:t>
            </a:r>
            <a:r>
              <a:rPr lang="hu-HU" sz="2200" dirty="0" smtClean="0">
                <a:sym typeface="Symbol"/>
              </a:rPr>
              <a:t>  p &amp; (q &amp; r)</a:t>
            </a:r>
            <a:r>
              <a:rPr lang="hu-HU" sz="2200" dirty="0" smtClean="0">
                <a:latin typeface="+mn-lt"/>
                <a:sym typeface="Symbol"/>
              </a:rPr>
              <a:t> </a:t>
            </a:r>
            <a:r>
              <a:rPr lang="hu-HU" sz="2200" dirty="0" smtClean="0">
                <a:sym typeface="Symbol"/>
              </a:rPr>
              <a:t> p &amp; q &amp; r</a:t>
            </a:r>
            <a:endParaRPr lang="hu-HU" sz="2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‘&amp;’ versus ‘és’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hu-HU" sz="2400" dirty="0" smtClean="0"/>
              <a:t>A természetes nyelvben az ‘</a:t>
            </a:r>
            <a:r>
              <a:rPr lang="hu-HU" sz="2400" dirty="0" err="1" smtClean="0"/>
              <a:t>és’-nek</a:t>
            </a:r>
            <a:r>
              <a:rPr lang="hu-HU" sz="2400" dirty="0" smtClean="0"/>
              <a:t> a </a:t>
            </a:r>
            <a:r>
              <a:rPr lang="hu-HU" sz="2400" dirty="0" err="1" smtClean="0"/>
              <a:t>konjunkciótól</a:t>
            </a:r>
            <a:r>
              <a:rPr lang="hu-HU" sz="2400" dirty="0" smtClean="0"/>
              <a:t> eltérő jelentése is lehet: pl. </a:t>
            </a:r>
            <a:r>
              <a:rPr lang="hu-HU" sz="2400" b="1" dirty="0" smtClean="0"/>
              <a:t>időbeni egymásutániság</a:t>
            </a:r>
            <a:r>
              <a:rPr lang="hu-HU" sz="2400" dirty="0" smtClean="0"/>
              <a:t>:</a:t>
            </a:r>
            <a:br>
              <a:rPr lang="hu-HU" sz="2400" dirty="0" smtClean="0"/>
            </a:br>
            <a:r>
              <a:rPr lang="hu-HU" sz="2400" dirty="0" smtClean="0"/>
              <a:t>	</a:t>
            </a:r>
            <a:r>
              <a:rPr lang="hu-HU" sz="2400" i="1" dirty="0" smtClean="0"/>
              <a:t>Megebédeltünk és elmentünk kirándulni.</a:t>
            </a:r>
            <a:br>
              <a:rPr lang="hu-HU" sz="2400" i="1" dirty="0" smtClean="0"/>
            </a:br>
            <a:r>
              <a:rPr lang="hu-HU" sz="2400" i="1" dirty="0" smtClean="0"/>
              <a:t>	Elmentünk kirándulni és megebédeltünk.</a:t>
            </a:r>
            <a:br>
              <a:rPr lang="hu-HU" sz="2400" i="1" dirty="0" smtClean="0"/>
            </a:br>
            <a:r>
              <a:rPr lang="hu-HU" sz="2400" dirty="0" smtClean="0">
                <a:sym typeface="Symbol"/>
              </a:rPr>
              <a:t>Az időben egymásra következés nem kommutatív, nem érvényes a  p &amp; q    </a:t>
            </a:r>
            <a:r>
              <a:rPr lang="hu-HU" sz="2400" dirty="0" err="1" smtClean="0">
                <a:sym typeface="Symbol"/>
              </a:rPr>
              <a:t>q</a:t>
            </a:r>
            <a:r>
              <a:rPr lang="hu-HU" sz="2400" dirty="0" smtClean="0">
                <a:sym typeface="Symbol"/>
              </a:rPr>
              <a:t> &amp; p  ekvivalencia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 smtClean="0"/>
              <a:t>A természetes nyelvben a </a:t>
            </a:r>
            <a:r>
              <a:rPr lang="hu-HU" sz="2400" dirty="0" err="1" smtClean="0"/>
              <a:t>konjunkció</a:t>
            </a:r>
            <a:r>
              <a:rPr lang="hu-HU" sz="2400" dirty="0" smtClean="0"/>
              <a:t> </a:t>
            </a:r>
            <a:r>
              <a:rPr lang="hu-HU" sz="2400" b="1" dirty="0" smtClean="0"/>
              <a:t>más nyelvi eszközökkel is kifejezhető</a:t>
            </a:r>
            <a:r>
              <a:rPr lang="hu-HU" sz="2400" dirty="0" smtClean="0"/>
              <a:t>:</a:t>
            </a:r>
            <a:br>
              <a:rPr lang="hu-HU" sz="2400" dirty="0" smtClean="0"/>
            </a:br>
            <a:r>
              <a:rPr lang="hu-HU" sz="2400" dirty="0" smtClean="0"/>
              <a:t>	</a:t>
            </a:r>
            <a:r>
              <a:rPr lang="hu-HU" sz="2400" i="1" dirty="0" smtClean="0"/>
              <a:t>Ettünk is, ittunk is.</a:t>
            </a:r>
            <a:br>
              <a:rPr lang="hu-HU" sz="2400" i="1" dirty="0" smtClean="0"/>
            </a:br>
            <a:r>
              <a:rPr lang="hu-HU" sz="2400" i="1" dirty="0" smtClean="0"/>
              <a:t>	Bár csodállak, ámde nem szeretlek.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7724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err="1" smtClean="0"/>
              <a:t>Sheffer-funktor</a:t>
            </a:r>
            <a:r>
              <a:rPr lang="hu-HU" dirty="0" smtClean="0"/>
              <a:t> </a:t>
            </a:r>
            <a:br>
              <a:rPr lang="hu-HU" dirty="0" smtClean="0"/>
            </a:br>
            <a:r>
              <a:rPr lang="hu-HU" sz="3600" dirty="0" smtClean="0"/>
              <a:t>(negált </a:t>
            </a:r>
            <a:r>
              <a:rPr lang="hu-HU" sz="3600" dirty="0" err="1" smtClean="0"/>
              <a:t>konjunkció</a:t>
            </a:r>
            <a:r>
              <a:rPr lang="hu-HU" sz="3600" dirty="0" smtClean="0"/>
              <a:t>)</a:t>
            </a:r>
            <a:endParaRPr lang="hu-HU" sz="3600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/>
        </p:nvGraphicFramePr>
        <p:xfrm>
          <a:off x="683568" y="2132856"/>
          <a:ext cx="1868805" cy="1402080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6991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p | q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2987824" y="2276872"/>
          <a:ext cx="1754505" cy="1261872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|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8" name="Téglalap 7"/>
          <p:cNvSpPr/>
          <p:nvPr/>
        </p:nvSpPr>
        <p:spPr>
          <a:xfrm>
            <a:off x="467544" y="3717032"/>
            <a:ext cx="814393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Természetes nyelvi jelentése: </a:t>
            </a:r>
            <a:r>
              <a:rPr lang="hu-HU" sz="2400" b="1" dirty="0" smtClean="0">
                <a:latin typeface="+mn-lt"/>
              </a:rPr>
              <a:t>összeférhetetlenség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400" b="1" dirty="0" smtClean="0">
                <a:latin typeface="+mn-lt"/>
              </a:rPr>
              <a:t> </a:t>
            </a:r>
            <a:r>
              <a:rPr lang="hu-HU" sz="2400" dirty="0" smtClean="0">
                <a:latin typeface="+mn-lt"/>
              </a:rPr>
              <a:t>definíciója:</a:t>
            </a:r>
            <a:r>
              <a:rPr lang="hu-HU" sz="2400" b="1" dirty="0" smtClean="0">
                <a:latin typeface="+mn-lt"/>
              </a:rPr>
              <a:t> </a:t>
            </a:r>
            <a:r>
              <a:rPr lang="hu-HU" sz="2400" dirty="0" smtClean="0">
                <a:latin typeface="+mn-lt"/>
              </a:rPr>
              <a:t>p | q  </a:t>
            </a:r>
            <a:r>
              <a:rPr lang="hu-HU" sz="2400" dirty="0" smtClean="0">
                <a:latin typeface="+mn-lt"/>
                <a:sym typeface="Symbol"/>
              </a:rPr>
              <a:t>  </a:t>
            </a:r>
            <a:r>
              <a:rPr lang="hu-HU" sz="2400" dirty="0" smtClean="0">
                <a:latin typeface="Calibri"/>
                <a:ea typeface="Calibri"/>
                <a:cs typeface="Times New Roman"/>
                <a:sym typeface="Symbol"/>
              </a:rPr>
              <a:t> </a:t>
            </a:r>
            <a:r>
              <a:rPr lang="hu-HU" sz="2400" dirty="0" smtClean="0">
                <a:latin typeface="+mn-lt"/>
                <a:sym typeface="Symbol"/>
              </a:rPr>
              <a:t>(p &amp; q)</a:t>
            </a:r>
            <a:endParaRPr lang="hu-HU" sz="2400" b="1" dirty="0" smtClean="0">
              <a:latin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400" b="1" dirty="0" smtClean="0">
                <a:latin typeface="+mn-lt"/>
              </a:rPr>
              <a:t>Kétargumentumú</a:t>
            </a:r>
            <a:r>
              <a:rPr lang="hu-HU" sz="2400" dirty="0" smtClean="0">
                <a:latin typeface="+mn-lt"/>
              </a:rPr>
              <a:t> </a:t>
            </a:r>
            <a:r>
              <a:rPr lang="hu-HU" sz="2400" dirty="0" err="1" smtClean="0">
                <a:latin typeface="+mn-lt"/>
              </a:rPr>
              <a:t>mondatfunktor</a:t>
            </a:r>
            <a:r>
              <a:rPr lang="hu-HU" sz="2400" dirty="0" smtClean="0">
                <a:latin typeface="+mn-lt"/>
              </a:rPr>
              <a:t>: </a:t>
            </a:r>
            <a:r>
              <a:rPr lang="hu-HU" sz="2400" b="1" dirty="0" err="1" smtClean="0">
                <a:latin typeface="+mn-lt"/>
              </a:rPr>
              <a:t>diadikus</a:t>
            </a:r>
            <a:r>
              <a:rPr lang="hu-HU" sz="2400" b="1" dirty="0" smtClean="0">
                <a:latin typeface="+mn-lt"/>
              </a:rPr>
              <a:t> </a:t>
            </a:r>
            <a:r>
              <a:rPr lang="hu-HU" sz="2400" dirty="0" smtClean="0">
                <a:latin typeface="+mn-lt"/>
              </a:rPr>
              <a:t>logikai művelet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400" b="1" dirty="0" smtClean="0">
                <a:latin typeface="+mn-lt"/>
              </a:rPr>
              <a:t>Kimenetének igazságértéke abban az esetben </a:t>
            </a:r>
            <a:r>
              <a:rPr lang="hu-HU" sz="2400" b="1" u="sng" dirty="0" smtClean="0">
                <a:solidFill>
                  <a:srgbClr val="0070C0"/>
                </a:solidFill>
                <a:latin typeface="+mn-lt"/>
              </a:rPr>
              <a:t>hamis</a:t>
            </a:r>
            <a:r>
              <a:rPr lang="hu-HU" sz="2400" b="1" dirty="0" smtClean="0">
                <a:latin typeface="+mn-lt"/>
              </a:rPr>
              <a:t>, ha mindkét bemenete igaz</a:t>
            </a:r>
            <a:r>
              <a:rPr lang="hu-HU" sz="2400" dirty="0" smtClean="0">
                <a:latin typeface="+mn-lt"/>
              </a:rPr>
              <a:t>; minden más esetben pedig igaz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pl. Katira és Péterre mondva: </a:t>
            </a:r>
            <a:r>
              <a:rPr lang="hu-HU" sz="2400" i="1" dirty="0" smtClean="0">
                <a:latin typeface="+mn-lt"/>
              </a:rPr>
              <a:t>„Legfeljebb egyikük van otthon.”</a:t>
            </a:r>
            <a:endParaRPr lang="hu-HU" sz="2400" i="1" dirty="0">
              <a:latin typeface="+mn-lt"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677541"/>
            <a:ext cx="32004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01122" cy="1143000"/>
          </a:xfrm>
        </p:spPr>
        <p:txBody>
          <a:bodyPr/>
          <a:lstStyle/>
          <a:p>
            <a:pPr algn="ctr"/>
            <a:r>
              <a:rPr lang="hu-HU" dirty="0" smtClean="0"/>
              <a:t>Alternáció (</a:t>
            </a:r>
            <a:r>
              <a:rPr lang="hu-HU" i="1" dirty="0" smtClean="0"/>
              <a:t>p</a:t>
            </a:r>
            <a:r>
              <a:rPr lang="hu-HU" dirty="0" smtClean="0">
                <a:sym typeface="Symbol"/>
              </a:rPr>
              <a:t></a:t>
            </a:r>
            <a:r>
              <a:rPr lang="hu-HU" i="1" dirty="0" smtClean="0"/>
              <a:t>q</a:t>
            </a:r>
            <a:r>
              <a:rPr lang="hu-HU" dirty="0" smtClean="0"/>
              <a:t>, </a:t>
            </a:r>
            <a:r>
              <a:rPr lang="hu-HU" i="1" dirty="0" smtClean="0"/>
              <a:t>p</a:t>
            </a:r>
            <a:r>
              <a:rPr lang="hu-HU" dirty="0" smtClean="0"/>
              <a:t>+</a:t>
            </a:r>
            <a:r>
              <a:rPr lang="hu-HU" i="1" dirty="0" smtClean="0"/>
              <a:t>q</a:t>
            </a:r>
            <a:r>
              <a:rPr lang="hu-HU" dirty="0" smtClean="0"/>
              <a:t>, </a:t>
            </a:r>
            <a:r>
              <a:rPr lang="hu-HU" b="1" dirty="0" err="1" smtClean="0"/>
              <a:t>A</a:t>
            </a:r>
            <a:r>
              <a:rPr lang="hu-HU" i="1" dirty="0" err="1" smtClean="0"/>
              <a:t>pq</a:t>
            </a:r>
            <a:r>
              <a:rPr lang="hu-HU" dirty="0" smtClean="0"/>
              <a:t>)</a:t>
            </a:r>
            <a:endParaRPr lang="hu-HU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/>
        </p:nvGraphicFramePr>
        <p:xfrm>
          <a:off x="899592" y="1412776"/>
          <a:ext cx="1868805" cy="1752600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6991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p V q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3131840" y="1916832"/>
          <a:ext cx="1754505" cy="1261872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196752"/>
            <a:ext cx="321945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églalap 7"/>
          <p:cNvSpPr/>
          <p:nvPr/>
        </p:nvSpPr>
        <p:spPr>
          <a:xfrm>
            <a:off x="683568" y="3356992"/>
            <a:ext cx="7929618" cy="2934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200" dirty="0" smtClean="0">
                <a:latin typeface="+mn-lt"/>
              </a:rPr>
              <a:t> </a:t>
            </a:r>
            <a:r>
              <a:rPr lang="hu-HU" sz="2400" dirty="0" smtClean="0">
                <a:latin typeface="+mn-lt"/>
              </a:rPr>
              <a:t>Természetes nyelvi megfelelője: ‘vagy’, ‘és/vagy’; </a:t>
            </a:r>
            <a:r>
              <a:rPr lang="hu-HU" sz="2400" dirty="0" smtClean="0"/>
              <a:t>‘</a:t>
            </a:r>
            <a:r>
              <a:rPr lang="hu-HU" sz="2400" dirty="0" err="1" smtClean="0"/>
              <a:t>vel</a:t>
            </a:r>
            <a:r>
              <a:rPr lang="hu-HU" sz="2400" dirty="0" smtClean="0"/>
              <a:t>’ (latin)</a:t>
            </a:r>
            <a:endParaRPr lang="hu-HU" sz="2400" dirty="0" smtClean="0">
              <a:latin typeface="+mn-lt"/>
            </a:endParaRP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400" b="1" dirty="0" smtClean="0">
                <a:latin typeface="+mn-lt"/>
              </a:rPr>
              <a:t>Megengedő vagy</a:t>
            </a:r>
            <a:r>
              <a:rPr lang="hu-HU" sz="2400" dirty="0" smtClean="0">
                <a:latin typeface="+mn-lt"/>
              </a:rPr>
              <a:t>, megengedő </a:t>
            </a:r>
            <a:r>
              <a:rPr lang="hu-HU" sz="2400" dirty="0" err="1" smtClean="0">
                <a:solidFill>
                  <a:srgbClr val="92D050"/>
                </a:solidFill>
                <a:latin typeface="+mn-lt"/>
              </a:rPr>
              <a:t>diszjunkció</a:t>
            </a:r>
            <a:r>
              <a:rPr lang="hu-HU" sz="2400" dirty="0" smtClean="0">
                <a:solidFill>
                  <a:srgbClr val="92D050"/>
                </a:solidFill>
                <a:latin typeface="+mn-lt"/>
              </a:rPr>
              <a:t> / </a:t>
            </a:r>
            <a:r>
              <a:rPr lang="hu-HU" sz="2400" dirty="0" err="1" smtClean="0">
                <a:solidFill>
                  <a:srgbClr val="92D050"/>
                </a:solidFill>
                <a:latin typeface="+mn-lt"/>
              </a:rPr>
              <a:t>adjunkció</a:t>
            </a:r>
            <a:endParaRPr lang="hu-HU" sz="2400" dirty="0" smtClean="0">
              <a:solidFill>
                <a:srgbClr val="92D050"/>
              </a:solidFill>
              <a:latin typeface="+mn-lt"/>
            </a:endParaRP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300" b="1" dirty="0" smtClean="0">
                <a:latin typeface="+mn-lt"/>
              </a:rPr>
              <a:t>Kétargumentumú</a:t>
            </a:r>
            <a:r>
              <a:rPr lang="hu-HU" sz="2300" dirty="0" smtClean="0">
                <a:latin typeface="+mn-lt"/>
              </a:rPr>
              <a:t> </a:t>
            </a:r>
            <a:r>
              <a:rPr lang="hu-HU" sz="2300" dirty="0" err="1" smtClean="0">
                <a:latin typeface="+mn-lt"/>
              </a:rPr>
              <a:t>mondatfunktor</a:t>
            </a:r>
            <a:r>
              <a:rPr lang="hu-HU" sz="2300" dirty="0" smtClean="0">
                <a:latin typeface="+mn-lt"/>
              </a:rPr>
              <a:t>: </a:t>
            </a:r>
            <a:r>
              <a:rPr lang="hu-HU" sz="2300" b="1" dirty="0" err="1" smtClean="0">
                <a:latin typeface="+mn-lt"/>
              </a:rPr>
              <a:t>diadikus</a:t>
            </a:r>
            <a:r>
              <a:rPr lang="hu-HU" sz="2300" b="1" dirty="0" smtClean="0">
                <a:latin typeface="+mn-lt"/>
              </a:rPr>
              <a:t> </a:t>
            </a:r>
            <a:r>
              <a:rPr lang="hu-HU" sz="2300" dirty="0" smtClean="0">
                <a:latin typeface="+mn-lt"/>
              </a:rPr>
              <a:t>logikai művelet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solidFill>
                  <a:srgbClr val="00B0F0"/>
                </a:solidFill>
                <a:latin typeface="+mn-lt"/>
              </a:rPr>
              <a:t> Igazságfüggvényként az igazságértékeket kapcsolja össze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400" b="1" dirty="0" smtClean="0">
                <a:latin typeface="+mn-lt"/>
              </a:rPr>
              <a:t>Kimenetének igazságértéke abban az esetben </a:t>
            </a:r>
            <a:r>
              <a:rPr lang="hu-HU" sz="2400" b="1" u="sng" dirty="0" smtClean="0">
                <a:solidFill>
                  <a:srgbClr val="00B0F0"/>
                </a:solidFill>
                <a:latin typeface="+mn-lt"/>
              </a:rPr>
              <a:t>hamis</a:t>
            </a:r>
            <a:r>
              <a:rPr lang="hu-HU" sz="2400" b="1" dirty="0" smtClean="0">
                <a:latin typeface="+mn-lt"/>
              </a:rPr>
              <a:t>, ha mindkét bemenete hamis</a:t>
            </a:r>
            <a:r>
              <a:rPr lang="hu-HU" sz="2400" dirty="0" smtClean="0">
                <a:latin typeface="+mn-lt"/>
              </a:rPr>
              <a:t>; minden más esetben pedig igaz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/>
              <a:t> </a:t>
            </a:r>
            <a:r>
              <a:rPr lang="hu-HU" sz="2400" b="1" dirty="0" smtClean="0"/>
              <a:t>Kommutatív, asszociatív</a:t>
            </a:r>
            <a:endParaRPr lang="hu-HU" sz="24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pPr eaLnBrk="1" hangingPunct="1"/>
            <a:r>
              <a:rPr lang="hu-HU" sz="3800" dirty="0" smtClean="0"/>
              <a:t>1.1. A ‘logika’ szó jelentése</a:t>
            </a:r>
          </a:p>
        </p:txBody>
      </p:sp>
      <p:sp>
        <p:nvSpPr>
          <p:cNvPr id="6147" name="Tartalom helye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lnSpcReduction="10000"/>
          </a:bodyPr>
          <a:lstStyle/>
          <a:p>
            <a:r>
              <a:rPr lang="hu-HU" sz="2400" i="1" dirty="0" err="1" smtClean="0"/>
              <a:t>λόγος</a:t>
            </a:r>
            <a:r>
              <a:rPr lang="hu-HU" sz="2400" dirty="0" smtClean="0"/>
              <a:t> </a:t>
            </a:r>
            <a:r>
              <a:rPr lang="hu-HU" sz="2400" i="1" dirty="0" smtClean="0"/>
              <a:t>(logosz)  = beszéd </a:t>
            </a:r>
            <a:r>
              <a:rPr lang="hu-HU" sz="2400" dirty="0" smtClean="0"/>
              <a:t>(</a:t>
            </a:r>
            <a:r>
              <a:rPr lang="hu-HU" sz="2400" dirty="0" smtClean="0">
                <a:sym typeface="Wingdings"/>
              </a:rPr>
              <a:t> </a:t>
            </a:r>
            <a:r>
              <a:rPr lang="hu-HU" sz="2400" dirty="0" err="1" smtClean="0">
                <a:sym typeface="Wingdings"/>
              </a:rPr>
              <a:t>-lógia</a:t>
            </a:r>
            <a:r>
              <a:rPr lang="hu-HU" sz="2400" dirty="0" smtClean="0">
                <a:sym typeface="Wingdings"/>
              </a:rPr>
              <a:t>)</a:t>
            </a:r>
          </a:p>
          <a:p>
            <a:r>
              <a:rPr lang="hu-HU" sz="2400" dirty="0" smtClean="0">
                <a:sym typeface="Wingdings"/>
              </a:rPr>
              <a:t>„</a:t>
            </a:r>
            <a:r>
              <a:rPr lang="hu-HU" sz="2400" dirty="0" err="1" smtClean="0">
                <a:sym typeface="Wingdings"/>
              </a:rPr>
              <a:t>Ominis</a:t>
            </a:r>
            <a:r>
              <a:rPr lang="hu-HU" sz="2400" dirty="0" smtClean="0">
                <a:sym typeface="Wingdings"/>
              </a:rPr>
              <a:t> ars </a:t>
            </a:r>
            <a:r>
              <a:rPr lang="hu-HU" sz="2400" dirty="0" err="1" smtClean="0">
                <a:sym typeface="Wingdings"/>
              </a:rPr>
              <a:t>logica</a:t>
            </a:r>
            <a:r>
              <a:rPr lang="hu-HU" sz="2400" dirty="0" smtClean="0">
                <a:sym typeface="Wingdings"/>
              </a:rPr>
              <a:t> de </a:t>
            </a:r>
            <a:r>
              <a:rPr lang="hu-HU" sz="2400" dirty="0" err="1" smtClean="0">
                <a:sym typeface="Wingdings"/>
              </a:rPr>
              <a:t>oratione</a:t>
            </a:r>
            <a:r>
              <a:rPr lang="hu-HU" sz="2400" dirty="0" smtClean="0">
                <a:sym typeface="Wingdings"/>
              </a:rPr>
              <a:t> est.”</a:t>
            </a:r>
            <a:endParaRPr lang="hu-HU" sz="2400" dirty="0" smtClean="0"/>
          </a:p>
          <a:p>
            <a:r>
              <a:rPr lang="hu-HU" sz="2400" dirty="0" smtClean="0"/>
              <a:t>A beszéd funkciói:</a:t>
            </a:r>
          </a:p>
          <a:p>
            <a:pPr lvl="2" eaLnBrk="1" hangingPunct="1">
              <a:buFont typeface="Courier New" pitchFamily="49" charset="0"/>
              <a:buChar char="o"/>
            </a:pPr>
            <a:r>
              <a:rPr lang="hu-HU" dirty="0" smtClean="0"/>
              <a:t>deskriptív</a:t>
            </a:r>
          </a:p>
          <a:p>
            <a:pPr lvl="2" eaLnBrk="1" hangingPunct="1">
              <a:buFont typeface="Courier New" pitchFamily="49" charset="0"/>
              <a:buChar char="o"/>
            </a:pPr>
            <a:r>
              <a:rPr lang="hu-HU" dirty="0" err="1" smtClean="0"/>
              <a:t>preskriptív</a:t>
            </a:r>
            <a:r>
              <a:rPr lang="hu-HU" dirty="0" smtClean="0"/>
              <a:t> (normatív)</a:t>
            </a:r>
            <a:endParaRPr lang="hu-HU" dirty="0" smtClean="0">
              <a:sym typeface="Wingdings" pitchFamily="2" charset="2"/>
            </a:endParaRPr>
          </a:p>
          <a:p>
            <a:pPr lvl="2" eaLnBrk="1" hangingPunct="1">
              <a:buFont typeface="Courier New" pitchFamily="49" charset="0"/>
              <a:buChar char="o"/>
            </a:pPr>
            <a:r>
              <a:rPr lang="hu-HU" dirty="0" smtClean="0">
                <a:sym typeface="Wingdings" pitchFamily="2" charset="2"/>
              </a:rPr>
              <a:t>expresszív</a:t>
            </a:r>
          </a:p>
          <a:p>
            <a:pPr lvl="2" eaLnBrk="1" hangingPunct="1">
              <a:buFont typeface="Courier New" pitchFamily="49" charset="0"/>
              <a:buChar char="o"/>
            </a:pPr>
            <a:r>
              <a:rPr lang="hu-HU" dirty="0" smtClean="0">
                <a:sym typeface="Wingdings" pitchFamily="2" charset="2"/>
              </a:rPr>
              <a:t> </a:t>
            </a:r>
            <a:r>
              <a:rPr lang="hu-HU" dirty="0" err="1" smtClean="0">
                <a:sym typeface="Wingdings" pitchFamily="2" charset="2"/>
              </a:rPr>
              <a:t>performatív</a:t>
            </a:r>
            <a:endParaRPr lang="hu-HU" dirty="0" smtClean="0">
              <a:sym typeface="Wingdings" pitchFamily="2" charset="2"/>
            </a:endParaRPr>
          </a:p>
          <a:p>
            <a:r>
              <a:rPr lang="hu-HU" sz="2400" dirty="0" smtClean="0"/>
              <a:t> A beszéd célja:</a:t>
            </a:r>
          </a:p>
          <a:p>
            <a:pPr lvl="2">
              <a:buFont typeface="Courier New" pitchFamily="49" charset="0"/>
              <a:buChar char="o"/>
            </a:pPr>
            <a:r>
              <a:rPr lang="hu-HU" dirty="0" smtClean="0"/>
              <a:t>állítások		(grammatika)</a:t>
            </a:r>
          </a:p>
          <a:p>
            <a:pPr lvl="2">
              <a:buFont typeface="Courier New" pitchFamily="49" charset="0"/>
              <a:buChar char="o"/>
            </a:pPr>
            <a:r>
              <a:rPr lang="hu-HU" dirty="0" smtClean="0"/>
              <a:t>következtetések	(logika)</a:t>
            </a:r>
            <a:endParaRPr lang="hu-HU" dirty="0" smtClean="0">
              <a:sym typeface="Wingdings" pitchFamily="2" charset="2"/>
            </a:endParaRPr>
          </a:p>
          <a:p>
            <a:pPr lvl="2">
              <a:buFont typeface="Courier New" pitchFamily="49" charset="0"/>
              <a:buChar char="o"/>
            </a:pPr>
            <a:r>
              <a:rPr lang="hu-HU" dirty="0" smtClean="0">
                <a:sym typeface="Wingdings" pitchFamily="2" charset="2"/>
              </a:rPr>
              <a:t>érvelések		</a:t>
            </a:r>
            <a:r>
              <a:rPr lang="hu-HU" dirty="0" smtClean="0"/>
              <a:t> (retorika)</a:t>
            </a:r>
            <a:endParaRPr lang="hu-HU" dirty="0" smtClean="0">
              <a:sym typeface="Wingdings" pitchFamily="2" charset="2"/>
            </a:endParaRPr>
          </a:p>
          <a:p>
            <a:r>
              <a:rPr lang="hu-HU" sz="2400" dirty="0" smtClean="0"/>
              <a:t>A beszéd érték-dimenziója: helyesség – érvényesség </a:t>
            </a:r>
          </a:p>
          <a:p>
            <a:pPr marL="342900" lvl="8" indent="-342900">
              <a:buNone/>
            </a:pPr>
            <a:r>
              <a:rPr lang="hu-HU" sz="2400" dirty="0" smtClean="0"/>
              <a:t>					(aritmetika, geometria)</a:t>
            </a:r>
          </a:p>
          <a:p>
            <a:pPr>
              <a:buNone/>
            </a:pPr>
            <a:endParaRPr lang="hu-HU" sz="24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E21514-0C44-4E7D-99BC-A58C13E05C81}" type="slidenum">
              <a:rPr lang="hu-HU" smtClean="0"/>
              <a:pPr>
                <a:defRPr/>
              </a:pPr>
              <a:t>5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</a:t>
            </a:r>
            <a:r>
              <a:rPr lang="hu-HU" dirty="0" err="1" smtClean="0"/>
              <a:t>konjunkció</a:t>
            </a:r>
            <a:r>
              <a:rPr lang="hu-HU" dirty="0" smtClean="0"/>
              <a:t> és az alternáció</a:t>
            </a:r>
            <a:br>
              <a:rPr lang="hu-HU" dirty="0" smtClean="0"/>
            </a:br>
            <a:r>
              <a:rPr lang="hu-HU" dirty="0" smtClean="0"/>
              <a:t>egymás duálisai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642910" y="1500175"/>
            <a:ext cx="79296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latin typeface="Calibri" pitchFamily="34" charset="0"/>
              </a:rPr>
              <a:t>Két igazságfüggvény akkor </a:t>
            </a:r>
            <a:r>
              <a:rPr lang="hu-HU" sz="2400" b="1" dirty="0" smtClean="0">
                <a:latin typeface="Calibri" pitchFamily="34" charset="0"/>
              </a:rPr>
              <a:t>duálisa</a:t>
            </a:r>
            <a:r>
              <a:rPr lang="hu-HU" sz="2400" dirty="0" smtClean="0">
                <a:latin typeface="Calibri" pitchFamily="34" charset="0"/>
              </a:rPr>
              <a:t> egymásnak, ha az egyik igazságfeltételében az igaz szavakat hamis szavakkal fölcserélve a másik igazságfeltételeit kapjuk.</a:t>
            </a:r>
          </a:p>
          <a:p>
            <a:r>
              <a:rPr lang="hu-HU" sz="2400" b="1" dirty="0" err="1" smtClean="0">
                <a:latin typeface="Calibri" pitchFamily="34" charset="0"/>
              </a:rPr>
              <a:t>Konjunkció</a:t>
            </a:r>
            <a:r>
              <a:rPr lang="hu-HU" sz="2400" dirty="0" smtClean="0">
                <a:latin typeface="Calibri" pitchFamily="34" charset="0"/>
              </a:rPr>
              <a:t>: kimenetének igazságértéke abban az esetben </a:t>
            </a:r>
            <a:r>
              <a:rPr lang="hu-HU" sz="2400" dirty="0" smtClean="0">
                <a:solidFill>
                  <a:srgbClr val="FF0000"/>
                </a:solidFill>
                <a:latin typeface="Calibri" pitchFamily="34" charset="0"/>
              </a:rPr>
              <a:t>igaz</a:t>
            </a:r>
            <a:r>
              <a:rPr lang="hu-HU" sz="2400" dirty="0" smtClean="0">
                <a:solidFill>
                  <a:prstClr val="black"/>
                </a:solidFill>
                <a:latin typeface="Calibri" pitchFamily="34" charset="0"/>
              </a:rPr>
              <a:t>, </a:t>
            </a:r>
            <a:r>
              <a:rPr lang="hu-HU" sz="2400" dirty="0" smtClean="0">
                <a:latin typeface="Calibri" pitchFamily="34" charset="0"/>
              </a:rPr>
              <a:t>ha mindkét bemenete </a:t>
            </a:r>
            <a:r>
              <a:rPr lang="hu-HU" sz="2400" dirty="0" smtClean="0">
                <a:solidFill>
                  <a:srgbClr val="FF0000"/>
                </a:solidFill>
                <a:latin typeface="Calibri" pitchFamily="34" charset="0"/>
              </a:rPr>
              <a:t>igaz</a:t>
            </a:r>
            <a:r>
              <a:rPr lang="hu-HU" sz="2400" dirty="0" smtClean="0">
                <a:solidFill>
                  <a:prstClr val="black"/>
                </a:solidFill>
                <a:latin typeface="Calibri" pitchFamily="34" charset="0"/>
              </a:rPr>
              <a:t>; </a:t>
            </a:r>
            <a:r>
              <a:rPr lang="hu-HU" sz="2400" dirty="0" smtClean="0">
                <a:latin typeface="Calibri" pitchFamily="34" charset="0"/>
              </a:rPr>
              <a:t>minden más esetben pedig </a:t>
            </a:r>
            <a:r>
              <a:rPr lang="hu-HU" sz="2400" dirty="0" smtClean="0">
                <a:solidFill>
                  <a:srgbClr val="00B0F0"/>
                </a:solidFill>
                <a:latin typeface="Calibri" pitchFamily="34" charset="0"/>
              </a:rPr>
              <a:t>hamis</a:t>
            </a:r>
          </a:p>
          <a:p>
            <a:r>
              <a:rPr lang="hu-HU" sz="2400" b="1" dirty="0" smtClean="0">
                <a:latin typeface="Calibri" pitchFamily="34" charset="0"/>
              </a:rPr>
              <a:t>Alternáció</a:t>
            </a:r>
            <a:r>
              <a:rPr lang="hu-HU" sz="2400" dirty="0" smtClean="0">
                <a:latin typeface="Calibri" pitchFamily="34" charset="0"/>
              </a:rPr>
              <a:t>: kimenetének igazságértéke abban az esetben </a:t>
            </a:r>
            <a:r>
              <a:rPr lang="hu-HU" sz="2400" dirty="0" smtClean="0">
                <a:solidFill>
                  <a:srgbClr val="00B0F0"/>
                </a:solidFill>
                <a:latin typeface="Calibri" pitchFamily="34" charset="0"/>
              </a:rPr>
              <a:t>hamis</a:t>
            </a:r>
            <a:r>
              <a:rPr lang="hu-HU" sz="2400" dirty="0" smtClean="0">
                <a:latin typeface="Calibri" pitchFamily="34" charset="0"/>
              </a:rPr>
              <a:t>, ha mindkét bemenete </a:t>
            </a:r>
            <a:r>
              <a:rPr lang="hu-HU" sz="2400" dirty="0" smtClean="0">
                <a:solidFill>
                  <a:srgbClr val="00B0F0"/>
                </a:solidFill>
                <a:latin typeface="Calibri" pitchFamily="34" charset="0"/>
              </a:rPr>
              <a:t>hamis</a:t>
            </a:r>
            <a:r>
              <a:rPr lang="hu-HU" sz="2400" dirty="0" smtClean="0">
                <a:latin typeface="Calibri" pitchFamily="34" charset="0"/>
              </a:rPr>
              <a:t>; minden más esetben pedig </a:t>
            </a:r>
            <a:r>
              <a:rPr lang="hu-HU" sz="2400" dirty="0" smtClean="0">
                <a:solidFill>
                  <a:srgbClr val="FF0000"/>
                </a:solidFill>
                <a:latin typeface="Calibri" pitchFamily="34" charset="0"/>
              </a:rPr>
              <a:t>igaz</a:t>
            </a:r>
          </a:p>
        </p:txBody>
      </p:sp>
      <p:graphicFrame>
        <p:nvGraphicFramePr>
          <p:cNvPr id="9" name="Táblázat 8"/>
          <p:cNvGraphicFramePr>
            <a:graphicFrameLocks noGrp="1"/>
          </p:cNvGraphicFramePr>
          <p:nvPr/>
        </p:nvGraphicFramePr>
        <p:xfrm>
          <a:off x="4716016" y="4941168"/>
          <a:ext cx="1754505" cy="1261872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áblázat 9"/>
          <p:cNvGraphicFramePr>
            <a:graphicFrameLocks noGrp="1"/>
          </p:cNvGraphicFramePr>
          <p:nvPr/>
        </p:nvGraphicFramePr>
        <p:xfrm>
          <a:off x="2555776" y="4941168"/>
          <a:ext cx="1754505" cy="1261872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&amp;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</a:t>
            </a:r>
            <a:r>
              <a:rPr lang="hu-HU" dirty="0" err="1" smtClean="0"/>
              <a:t>konjunkció</a:t>
            </a:r>
            <a:r>
              <a:rPr lang="hu-HU" dirty="0" smtClean="0"/>
              <a:t> és az alternáció egymás duálisai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41696"/>
          </a:xfrm>
        </p:spPr>
        <p:txBody>
          <a:bodyPr/>
          <a:lstStyle/>
          <a:p>
            <a:r>
              <a:rPr lang="hu-HU" sz="2400" dirty="0" smtClean="0">
                <a:ea typeface="Calibri"/>
                <a:cs typeface="Times New Roman"/>
                <a:sym typeface="Symbol"/>
              </a:rPr>
              <a:t></a:t>
            </a:r>
            <a:r>
              <a:rPr lang="hu-HU" sz="2400" dirty="0" smtClean="0"/>
              <a:t>p V </a:t>
            </a:r>
            <a:r>
              <a:rPr lang="hu-HU" sz="2400" dirty="0" smtClean="0">
                <a:ea typeface="Calibri"/>
                <a:cs typeface="Times New Roman"/>
                <a:sym typeface="Symbol"/>
              </a:rPr>
              <a:t></a:t>
            </a:r>
            <a:r>
              <a:rPr lang="hu-HU" sz="2400" dirty="0" smtClean="0"/>
              <a:t>q </a:t>
            </a:r>
            <a:r>
              <a:rPr lang="hu-HU" sz="2400" dirty="0" smtClean="0">
                <a:sym typeface="Symbol"/>
              </a:rPr>
              <a:t> </a:t>
            </a:r>
            <a:r>
              <a:rPr lang="hu-HU" sz="2400" dirty="0" smtClean="0">
                <a:ea typeface="Calibri"/>
                <a:cs typeface="Times New Roman"/>
                <a:sym typeface="Symbol"/>
              </a:rPr>
              <a:t></a:t>
            </a:r>
            <a:r>
              <a:rPr lang="hu-HU" sz="2400" dirty="0" smtClean="0">
                <a:sym typeface="Symbol"/>
              </a:rPr>
              <a:t>(p &amp; q)</a:t>
            </a:r>
            <a:br>
              <a:rPr lang="hu-HU" sz="2400" dirty="0" smtClean="0">
                <a:sym typeface="Symbol"/>
              </a:rPr>
            </a:br>
            <a:r>
              <a:rPr lang="hu-HU" sz="2400" i="1" dirty="0" smtClean="0">
                <a:sym typeface="Symbol"/>
              </a:rPr>
              <a:t>Nem esik az eső, vagy nem süt a Nap. </a:t>
            </a:r>
            <a:r>
              <a:rPr lang="hu-HU" sz="2400" dirty="0" smtClean="0">
                <a:sym typeface="Symbol"/>
              </a:rPr>
              <a:t> </a:t>
            </a:r>
            <a:r>
              <a:rPr lang="hu-HU" sz="2400" i="1" dirty="0" smtClean="0">
                <a:sym typeface="Symbol"/>
              </a:rPr>
              <a:t>Nem igaz, hogy (esik az eső és süt a Nap).</a:t>
            </a:r>
          </a:p>
          <a:p>
            <a:r>
              <a:rPr lang="hu-HU" sz="2400" dirty="0" smtClean="0">
                <a:sym typeface="Symbol"/>
              </a:rPr>
              <a:t>Bizonyítás :</a:t>
            </a:r>
          </a:p>
          <a:p>
            <a:pPr>
              <a:buNone/>
            </a:pPr>
            <a:endParaRPr lang="hu-HU" sz="2400" dirty="0" smtClean="0">
              <a:sym typeface="Symbol"/>
            </a:endParaRPr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539552" y="3717032"/>
          <a:ext cx="8143931" cy="2571770"/>
        </p:xfrm>
        <a:graphic>
          <a:graphicData uri="http://schemas.openxmlformats.org/drawingml/2006/table">
            <a:tbl>
              <a:tblPr/>
              <a:tblGrid>
                <a:gridCol w="814216"/>
                <a:gridCol w="814216"/>
                <a:gridCol w="814216"/>
                <a:gridCol w="814216"/>
                <a:gridCol w="1628433"/>
                <a:gridCol w="1628433"/>
                <a:gridCol w="1630201"/>
              </a:tblGrid>
              <a:tr h="514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</a:rPr>
                        <a:t>p V </a:t>
                      </a: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dirty="0">
                          <a:latin typeface="Calibri"/>
                          <a:ea typeface="Calibri"/>
                          <a:cs typeface="Times New Roman"/>
                        </a:rPr>
                        <a:t>p &amp; q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</a:rPr>
                        <a:t>(p &amp; q)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514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514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514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514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6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Sem—</a:t>
            </a:r>
            <a:r>
              <a:rPr lang="hu-HU" dirty="0" err="1" smtClean="0"/>
              <a:t>sem-funktor</a:t>
            </a:r>
            <a:r>
              <a:rPr lang="hu-HU" dirty="0" smtClean="0"/>
              <a:t> </a:t>
            </a:r>
            <a:br>
              <a:rPr lang="hu-HU" dirty="0" smtClean="0"/>
            </a:br>
            <a:r>
              <a:rPr lang="hu-HU" sz="3600" dirty="0" smtClean="0"/>
              <a:t>(negált alternáció)</a:t>
            </a:r>
            <a:endParaRPr lang="hu-HU" sz="3600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/>
        </p:nvGraphicFramePr>
        <p:xfrm>
          <a:off x="755576" y="1556792"/>
          <a:ext cx="1868805" cy="1752600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6991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hu-H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║</a:t>
                      </a: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3059832" y="2060848"/>
          <a:ext cx="1754505" cy="1261872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║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7" name="Téglalap 6"/>
          <p:cNvSpPr/>
          <p:nvPr/>
        </p:nvSpPr>
        <p:spPr>
          <a:xfrm>
            <a:off x="500034" y="3500438"/>
            <a:ext cx="8143932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200" dirty="0" smtClean="0">
                <a:latin typeface="Calibri" pitchFamily="34" charset="0"/>
              </a:rPr>
              <a:t> Természetes nyelvi jelentése: ‘sem… </a:t>
            </a:r>
            <a:r>
              <a:rPr lang="hu-HU" sz="2200" dirty="0" err="1" smtClean="0">
                <a:latin typeface="Calibri" pitchFamily="34" charset="0"/>
              </a:rPr>
              <a:t>sem</a:t>
            </a:r>
            <a:r>
              <a:rPr lang="hu-HU" sz="2200" dirty="0" smtClean="0">
                <a:latin typeface="Calibri" pitchFamily="34" charset="0"/>
              </a:rPr>
              <a:t>…’</a:t>
            </a:r>
            <a:endParaRPr lang="hu-HU" sz="2200" b="1" dirty="0" smtClean="0">
              <a:latin typeface="Calibri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200" b="1" dirty="0" smtClean="0">
                <a:latin typeface="Calibri" pitchFamily="34" charset="0"/>
              </a:rPr>
              <a:t> </a:t>
            </a:r>
            <a:r>
              <a:rPr lang="hu-HU" sz="2200" dirty="0" smtClean="0">
                <a:latin typeface="Calibri" pitchFamily="34" charset="0"/>
              </a:rPr>
              <a:t>definíciója:</a:t>
            </a:r>
            <a:r>
              <a:rPr lang="hu-HU" sz="2200" b="1" dirty="0" smtClean="0">
                <a:latin typeface="Calibri" pitchFamily="34" charset="0"/>
              </a:rPr>
              <a:t> </a:t>
            </a:r>
            <a:r>
              <a:rPr lang="hu-HU" sz="2200" dirty="0" smtClean="0">
                <a:latin typeface="Calibri" pitchFamily="34" charset="0"/>
              </a:rPr>
              <a:t>p </a:t>
            </a:r>
            <a:r>
              <a:rPr lang="hu-HU" dirty="0" smtClean="0">
                <a:latin typeface="+mn-lt"/>
              </a:rPr>
              <a:t>║</a:t>
            </a:r>
            <a:r>
              <a:rPr lang="hu-HU" sz="2200" dirty="0" smtClean="0">
                <a:latin typeface="Calibri" pitchFamily="34" charset="0"/>
              </a:rPr>
              <a:t> q  </a:t>
            </a:r>
            <a:r>
              <a:rPr lang="hu-HU" sz="2200" dirty="0" smtClean="0">
                <a:latin typeface="Calibri" pitchFamily="34" charset="0"/>
                <a:sym typeface="Symbol"/>
              </a:rPr>
              <a:t>  </a:t>
            </a:r>
            <a:r>
              <a:rPr lang="hu-HU" sz="2400" dirty="0" smtClean="0">
                <a:latin typeface="Calibri"/>
                <a:ea typeface="Calibri"/>
                <a:cs typeface="Times New Roman"/>
                <a:sym typeface="Symbol"/>
              </a:rPr>
              <a:t> </a:t>
            </a:r>
            <a:r>
              <a:rPr lang="hu-HU" sz="2200" dirty="0" smtClean="0">
                <a:latin typeface="Calibri" pitchFamily="34" charset="0"/>
                <a:sym typeface="Symbol"/>
              </a:rPr>
              <a:t>(p V q)    </a:t>
            </a:r>
            <a:r>
              <a:rPr lang="hu-HU" sz="2400" dirty="0" smtClean="0">
                <a:latin typeface="Calibri"/>
                <a:ea typeface="Calibri"/>
                <a:cs typeface="Times New Roman"/>
                <a:sym typeface="Symbol"/>
              </a:rPr>
              <a:t></a:t>
            </a:r>
            <a:r>
              <a:rPr lang="hu-HU" sz="2200" dirty="0" smtClean="0">
                <a:latin typeface="Calibri" pitchFamily="34" charset="0"/>
                <a:sym typeface="Symbol"/>
              </a:rPr>
              <a:t>p &amp; </a:t>
            </a:r>
            <a:r>
              <a:rPr lang="hu-HU" sz="2400" dirty="0" smtClean="0">
                <a:latin typeface="Calibri"/>
                <a:ea typeface="Calibri"/>
                <a:cs typeface="Times New Roman"/>
                <a:sym typeface="Symbol"/>
              </a:rPr>
              <a:t></a:t>
            </a:r>
            <a:r>
              <a:rPr lang="hu-HU" sz="2200" dirty="0" smtClean="0">
                <a:latin typeface="Calibri" pitchFamily="34" charset="0"/>
                <a:sym typeface="Symbol"/>
              </a:rPr>
              <a:t>q</a:t>
            </a:r>
            <a:endParaRPr lang="hu-HU" sz="2200" b="1" dirty="0" smtClean="0">
              <a:latin typeface="Calibri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200" dirty="0" smtClean="0">
                <a:latin typeface="Calibri" pitchFamily="34" charset="0"/>
              </a:rPr>
              <a:t> </a:t>
            </a:r>
            <a:r>
              <a:rPr lang="hu-HU" sz="2200" b="1" dirty="0" smtClean="0">
                <a:latin typeface="Calibri" pitchFamily="34" charset="0"/>
              </a:rPr>
              <a:t>Kétargumentumú</a:t>
            </a:r>
            <a:r>
              <a:rPr lang="hu-HU" sz="2200" dirty="0" smtClean="0">
                <a:latin typeface="Calibri" pitchFamily="34" charset="0"/>
              </a:rPr>
              <a:t> </a:t>
            </a:r>
            <a:r>
              <a:rPr lang="hu-HU" sz="2200" dirty="0" err="1" smtClean="0">
                <a:latin typeface="Calibri" pitchFamily="34" charset="0"/>
              </a:rPr>
              <a:t>mondatfunktor</a:t>
            </a:r>
            <a:r>
              <a:rPr lang="hu-HU" sz="2200" dirty="0" smtClean="0">
                <a:latin typeface="Calibri" pitchFamily="34" charset="0"/>
              </a:rPr>
              <a:t>:  </a:t>
            </a:r>
            <a:r>
              <a:rPr lang="hu-HU" sz="2200" b="1" dirty="0" err="1" smtClean="0">
                <a:latin typeface="Calibri" pitchFamily="34" charset="0"/>
              </a:rPr>
              <a:t>diadikus</a:t>
            </a:r>
            <a:r>
              <a:rPr lang="hu-HU" sz="2200" b="1" dirty="0" smtClean="0">
                <a:latin typeface="Calibri" pitchFamily="34" charset="0"/>
              </a:rPr>
              <a:t> </a:t>
            </a:r>
            <a:r>
              <a:rPr lang="hu-HU" sz="2200" dirty="0" smtClean="0">
                <a:latin typeface="Calibri" pitchFamily="34" charset="0"/>
              </a:rPr>
              <a:t>logikai művelet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200" dirty="0" smtClean="0">
                <a:latin typeface="Calibri" pitchFamily="34" charset="0"/>
              </a:rPr>
              <a:t> </a:t>
            </a:r>
            <a:r>
              <a:rPr lang="hu-HU" sz="2200" dirty="0" smtClean="0">
                <a:solidFill>
                  <a:srgbClr val="00B0F0"/>
                </a:solidFill>
                <a:latin typeface="Calibri" pitchFamily="34" charset="0"/>
              </a:rPr>
              <a:t>Igazságfüggvényként az igazságértékeket kapcsolja össze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200" dirty="0" smtClean="0">
                <a:latin typeface="Calibri" pitchFamily="34" charset="0"/>
              </a:rPr>
              <a:t> </a:t>
            </a:r>
            <a:r>
              <a:rPr lang="hu-HU" sz="2200" b="1" dirty="0" smtClean="0">
                <a:latin typeface="Calibri" pitchFamily="34" charset="0"/>
              </a:rPr>
              <a:t>Kimenetének igazságértéke abban az esetben </a:t>
            </a:r>
            <a:r>
              <a:rPr lang="hu-HU" sz="2200" b="1" u="sng" dirty="0" smtClean="0">
                <a:latin typeface="Calibri" pitchFamily="34" charset="0"/>
              </a:rPr>
              <a:t>igaz</a:t>
            </a:r>
            <a:r>
              <a:rPr lang="hu-HU" sz="2200" b="1" dirty="0" smtClean="0">
                <a:latin typeface="Calibri" pitchFamily="34" charset="0"/>
              </a:rPr>
              <a:t>, ha mindkét bemenete hamis</a:t>
            </a:r>
            <a:r>
              <a:rPr lang="hu-HU" sz="2200" dirty="0" smtClean="0">
                <a:latin typeface="Calibri" pitchFamily="34" charset="0"/>
              </a:rPr>
              <a:t>; minden más esetben pedig hamis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 pitchFamily="49" charset="0"/>
              <a:buChar char="o"/>
            </a:pPr>
            <a:r>
              <a:rPr lang="hu-HU" sz="2200" dirty="0" smtClean="0">
                <a:latin typeface="Calibri" pitchFamily="34" charset="0"/>
              </a:rPr>
              <a:t> pl.: </a:t>
            </a:r>
            <a:r>
              <a:rPr lang="hu-HU" sz="2200" i="1" dirty="0" smtClean="0">
                <a:latin typeface="Calibri" pitchFamily="34" charset="0"/>
              </a:rPr>
              <a:t>Sem időm, sem energiám.</a:t>
            </a:r>
            <a:endParaRPr lang="hu-HU" sz="2200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500174"/>
            <a:ext cx="31908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Kondicionális (</a:t>
            </a:r>
            <a:r>
              <a:rPr lang="hu-HU" i="1" dirty="0" smtClean="0"/>
              <a:t>p</a:t>
            </a:r>
            <a:r>
              <a:rPr lang="hu-HU" dirty="0" smtClean="0">
                <a:sym typeface="Symbol"/>
              </a:rPr>
              <a:t></a:t>
            </a:r>
            <a:r>
              <a:rPr lang="hu-HU" i="1" dirty="0" smtClean="0"/>
              <a:t>q,p</a:t>
            </a:r>
            <a:r>
              <a:rPr lang="hu-HU" dirty="0" smtClean="0">
                <a:sym typeface="Symbol"/>
              </a:rPr>
              <a:t></a:t>
            </a:r>
            <a:r>
              <a:rPr lang="hu-HU" i="1" dirty="0" smtClean="0"/>
              <a:t>q</a:t>
            </a:r>
            <a:r>
              <a:rPr lang="hu-HU" dirty="0" smtClean="0"/>
              <a:t>,</a:t>
            </a:r>
            <a:r>
              <a:rPr lang="hu-HU" b="1" dirty="0" err="1" smtClean="0"/>
              <a:t>C</a:t>
            </a:r>
            <a:r>
              <a:rPr lang="hu-HU" i="1" dirty="0" err="1" smtClean="0"/>
              <a:t>pq</a:t>
            </a:r>
            <a:r>
              <a:rPr lang="hu-HU" i="1" dirty="0" smtClean="0"/>
              <a:t>)</a:t>
            </a: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285860"/>
            <a:ext cx="31908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Táblázat 5"/>
          <p:cNvGraphicFramePr>
            <a:graphicFrameLocks noGrp="1"/>
          </p:cNvGraphicFramePr>
          <p:nvPr/>
        </p:nvGraphicFramePr>
        <p:xfrm>
          <a:off x="3347864" y="1916832"/>
          <a:ext cx="1754505" cy="1261872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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8" name="Téglalap 7"/>
          <p:cNvSpPr/>
          <p:nvPr/>
        </p:nvSpPr>
        <p:spPr>
          <a:xfrm>
            <a:off x="611560" y="3717032"/>
            <a:ext cx="7929618" cy="2513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200" dirty="0" smtClean="0">
                <a:latin typeface="+mn-lt"/>
              </a:rPr>
              <a:t> </a:t>
            </a:r>
            <a:r>
              <a:rPr lang="hu-HU" sz="2400" dirty="0" smtClean="0">
                <a:latin typeface="+mn-lt"/>
              </a:rPr>
              <a:t>Természetes nyelvi megfelelője: ‘ha …, akkor …’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 </a:t>
            </a:r>
            <a:r>
              <a:rPr lang="hu-HU" sz="2400" dirty="0" smtClean="0">
                <a:solidFill>
                  <a:srgbClr val="92D050"/>
                </a:solidFill>
                <a:latin typeface="+mn-lt"/>
              </a:rPr>
              <a:t>kondicionális</a:t>
            </a:r>
            <a:r>
              <a:rPr lang="hu-HU" sz="2400" dirty="0" smtClean="0">
                <a:latin typeface="+mn-lt"/>
              </a:rPr>
              <a:t> vagy </a:t>
            </a:r>
            <a:r>
              <a:rPr lang="hu-HU" sz="2400" dirty="0" smtClean="0">
                <a:solidFill>
                  <a:srgbClr val="92D050"/>
                </a:solidFill>
                <a:latin typeface="+mn-lt"/>
              </a:rPr>
              <a:t>implikáció</a:t>
            </a:r>
            <a:r>
              <a:rPr lang="hu-HU" sz="2400" dirty="0" smtClean="0">
                <a:latin typeface="+mn-lt"/>
              </a:rPr>
              <a:t>: p </a:t>
            </a:r>
            <a:r>
              <a:rPr lang="hu-HU" sz="2400" dirty="0" smtClean="0">
                <a:latin typeface="+mn-lt"/>
                <a:sym typeface="Symbol"/>
              </a:rPr>
              <a:t> q   </a:t>
            </a:r>
            <a:r>
              <a:rPr lang="hu-HU" sz="2400" dirty="0" smtClean="0">
                <a:latin typeface="Calibri"/>
                <a:ea typeface="Calibri"/>
                <a:cs typeface="Times New Roman"/>
                <a:sym typeface="Symbol"/>
              </a:rPr>
              <a:t> </a:t>
            </a:r>
            <a:r>
              <a:rPr lang="hu-HU" sz="2400" dirty="0" smtClean="0">
                <a:latin typeface="+mn-lt"/>
                <a:sym typeface="Symbol"/>
              </a:rPr>
              <a:t>(p &amp; </a:t>
            </a:r>
            <a:r>
              <a:rPr lang="hu-HU" sz="2400" dirty="0" smtClean="0">
                <a:latin typeface="Calibri"/>
                <a:ea typeface="Calibri"/>
                <a:cs typeface="Times New Roman"/>
                <a:sym typeface="Symbol"/>
              </a:rPr>
              <a:t></a:t>
            </a:r>
            <a:r>
              <a:rPr lang="hu-HU" sz="2400" dirty="0" smtClean="0">
                <a:latin typeface="+mn-lt"/>
                <a:sym typeface="Symbol"/>
              </a:rPr>
              <a:t>q)</a:t>
            </a:r>
            <a:endParaRPr lang="hu-HU" sz="2400" dirty="0" smtClean="0">
              <a:latin typeface="+mn-lt"/>
            </a:endParaRP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300" b="1" dirty="0" smtClean="0">
                <a:latin typeface="+mn-lt"/>
              </a:rPr>
              <a:t>Kétargumentumú</a:t>
            </a:r>
            <a:r>
              <a:rPr lang="hu-HU" sz="2300" dirty="0" smtClean="0">
                <a:latin typeface="+mn-lt"/>
              </a:rPr>
              <a:t> </a:t>
            </a:r>
            <a:r>
              <a:rPr lang="hu-HU" sz="2300" dirty="0" err="1" smtClean="0">
                <a:latin typeface="+mn-lt"/>
              </a:rPr>
              <a:t>mondatfunktor</a:t>
            </a:r>
            <a:r>
              <a:rPr lang="hu-HU" sz="2300" dirty="0" smtClean="0">
                <a:latin typeface="+mn-lt"/>
              </a:rPr>
              <a:t>: </a:t>
            </a:r>
            <a:r>
              <a:rPr lang="hu-HU" sz="2300" b="1" dirty="0" err="1" smtClean="0">
                <a:latin typeface="+mn-lt"/>
              </a:rPr>
              <a:t>diadikus</a:t>
            </a:r>
            <a:r>
              <a:rPr lang="hu-HU" sz="2300" b="1" dirty="0" smtClean="0">
                <a:latin typeface="+mn-lt"/>
              </a:rPr>
              <a:t> </a:t>
            </a:r>
            <a:r>
              <a:rPr lang="hu-HU" sz="2300" dirty="0" smtClean="0">
                <a:latin typeface="+mn-lt"/>
              </a:rPr>
              <a:t>logikai művelet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400" dirty="0" smtClean="0">
                <a:solidFill>
                  <a:srgbClr val="00B0F0"/>
                </a:solidFill>
                <a:latin typeface="+mn-lt"/>
              </a:rPr>
              <a:t>Igazságfüggvényként az igazságértékeket kapcsolja össze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400" b="1" dirty="0" smtClean="0">
                <a:latin typeface="+mn-lt"/>
              </a:rPr>
              <a:t>Kimenetének igazságértéke abban az esetben </a:t>
            </a:r>
            <a:r>
              <a:rPr lang="hu-HU" sz="2400" b="1" u="sng" dirty="0" smtClean="0">
                <a:solidFill>
                  <a:srgbClr val="0070C0"/>
                </a:solidFill>
                <a:latin typeface="+mn-lt"/>
              </a:rPr>
              <a:t>hamis</a:t>
            </a:r>
            <a:r>
              <a:rPr lang="hu-HU" sz="2400" b="1" dirty="0" smtClean="0">
                <a:latin typeface="+mn-lt"/>
              </a:rPr>
              <a:t>, ha a </a:t>
            </a:r>
            <a:r>
              <a:rPr lang="hu-HU" sz="2400" b="1" i="1" dirty="0" smtClean="0">
                <a:latin typeface="+mn-lt"/>
              </a:rPr>
              <a:t>feltételes állítás </a:t>
            </a:r>
            <a:r>
              <a:rPr lang="hu-HU" sz="2400" b="1" dirty="0" smtClean="0">
                <a:latin typeface="+mn-lt"/>
              </a:rPr>
              <a:t>előtagja </a:t>
            </a:r>
            <a:r>
              <a:rPr lang="hu-HU" sz="2400" b="1" dirty="0" smtClean="0"/>
              <a:t>igaz és </a:t>
            </a:r>
            <a:r>
              <a:rPr lang="hu-HU" sz="2400" b="1" dirty="0" smtClean="0">
                <a:latin typeface="+mn-lt"/>
              </a:rPr>
              <a:t>utótagja hamis</a:t>
            </a:r>
            <a:endParaRPr lang="hu-HU" sz="2400" dirty="0">
              <a:latin typeface="+mn-lt"/>
            </a:endParaRPr>
          </a:p>
        </p:txBody>
      </p:sp>
      <p:graphicFrame>
        <p:nvGraphicFramePr>
          <p:cNvPr id="9" name="Táblázat 8"/>
          <p:cNvGraphicFramePr>
            <a:graphicFrameLocks noGrp="1"/>
          </p:cNvGraphicFramePr>
          <p:nvPr/>
        </p:nvGraphicFramePr>
        <p:xfrm>
          <a:off x="971600" y="1484784"/>
          <a:ext cx="1868805" cy="1752600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6991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p </a:t>
                      </a: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</a:t>
                      </a: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pPr algn="ctr"/>
            <a:r>
              <a:rPr lang="hu-HU" dirty="0" smtClean="0"/>
              <a:t>Kondicionális 1.</a:t>
            </a:r>
            <a:endParaRPr lang="hu-HU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</p:nvPr>
        </p:nvGraphicFramePr>
        <p:xfrm>
          <a:off x="6660232" y="1052736"/>
          <a:ext cx="1868805" cy="1752600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6991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p </a:t>
                      </a:r>
                      <a:r>
                        <a:rPr lang="hu-HU" sz="18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</a:t>
                      </a: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 q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5" name="Tartalom helye 2"/>
          <p:cNvSpPr txBox="1">
            <a:spLocks/>
          </p:cNvSpPr>
          <p:nvPr/>
        </p:nvSpPr>
        <p:spPr bwMode="auto">
          <a:xfrm>
            <a:off x="457200" y="1142984"/>
            <a:ext cx="822960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u-HU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> </a:t>
            </a:r>
            <a:r>
              <a:rPr kumimoji="0" lang="hu-H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>Nem</a:t>
            </a:r>
            <a:r>
              <a:rPr kumimoji="0" lang="hu-HU" sz="2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> kommutatív</a:t>
            </a:r>
            <a:r>
              <a:rPr kumimoji="0" lang="hu-HU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/>
            </a:r>
            <a:br>
              <a:rPr kumimoji="0" lang="hu-HU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</a:br>
            <a:r>
              <a:rPr kumimoji="0" lang="hu-HU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>Ha esik az eső, akkor sáros a mező.</a:t>
            </a:r>
            <a:br>
              <a:rPr kumimoji="0" lang="hu-HU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</a:br>
            <a:r>
              <a:rPr kumimoji="0" lang="hu-HU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>Ha sáros a mező, akkor esik az eső.</a:t>
            </a: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</a:pPr>
            <a:r>
              <a:rPr lang="hu-HU" sz="2600" dirty="0" smtClean="0">
                <a:latin typeface="Calibri" pitchFamily="34" charset="0"/>
                <a:cs typeface="+mn-cs"/>
                <a:sym typeface="Symbol"/>
              </a:rPr>
              <a:t> p</a:t>
            </a:r>
            <a:r>
              <a:rPr kumimoji="0" lang="hu-HU" sz="26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>  q </a:t>
            </a:r>
            <a:r>
              <a:rPr kumimoji="0" lang="hu-HU" sz="2600" b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>kontraponált</a:t>
            </a:r>
            <a:r>
              <a:rPr kumimoji="0" lang="hu-HU" sz="2600" b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>ja</a:t>
            </a:r>
            <a:r>
              <a:rPr lang="hu-HU" sz="2600" dirty="0" smtClean="0">
                <a:latin typeface="Calibri" pitchFamily="34" charset="0"/>
                <a:cs typeface="+mn-cs"/>
                <a:sym typeface="Symbol"/>
              </a:rPr>
              <a:t>: </a:t>
            </a:r>
            <a:r>
              <a:rPr lang="hu-HU" sz="2800" dirty="0" smtClean="0">
                <a:latin typeface="Calibri"/>
                <a:ea typeface="Calibri"/>
                <a:cs typeface="Times New Roman"/>
                <a:sym typeface="Symbol"/>
              </a:rPr>
              <a:t></a:t>
            </a:r>
            <a:r>
              <a:rPr lang="hu-HU" sz="2600" dirty="0" smtClean="0">
                <a:latin typeface="Calibri" pitchFamily="34" charset="0"/>
                <a:cs typeface="+mn-cs"/>
                <a:sym typeface="Symbol"/>
              </a:rPr>
              <a:t>q  </a:t>
            </a:r>
            <a:r>
              <a:rPr lang="hu-HU" sz="2800" dirty="0" smtClean="0">
                <a:latin typeface="Calibri"/>
                <a:ea typeface="Calibri"/>
                <a:cs typeface="Times New Roman"/>
                <a:sym typeface="Symbol"/>
              </a:rPr>
              <a:t></a:t>
            </a:r>
            <a:r>
              <a:rPr lang="hu-HU" sz="2600" dirty="0" smtClean="0">
                <a:latin typeface="Calibri" pitchFamily="34" charset="0"/>
                <a:cs typeface="+mn-cs"/>
                <a:sym typeface="Symbol"/>
              </a:rPr>
              <a:t>p</a:t>
            </a:r>
            <a:br>
              <a:rPr lang="hu-HU" sz="2600" dirty="0" smtClean="0">
                <a:latin typeface="Calibri" pitchFamily="34" charset="0"/>
                <a:cs typeface="+mn-cs"/>
                <a:sym typeface="Symbol"/>
              </a:rPr>
            </a:br>
            <a:r>
              <a:rPr lang="hu-HU" sz="2600" b="1" dirty="0" smtClean="0">
                <a:latin typeface="Calibri" pitchFamily="34" charset="0"/>
                <a:cs typeface="+mn-cs"/>
                <a:sym typeface="Symbol"/>
              </a:rPr>
              <a:t>kontrapozíció törvénye</a:t>
            </a:r>
            <a:r>
              <a:rPr lang="hu-HU" sz="2600" dirty="0" smtClean="0">
                <a:latin typeface="Calibri" pitchFamily="34" charset="0"/>
                <a:cs typeface="+mn-cs"/>
                <a:sym typeface="Symbol"/>
              </a:rPr>
              <a:t>:  (p</a:t>
            </a:r>
            <a:r>
              <a:rPr lang="hu-HU" sz="2600" dirty="0" smtClean="0">
                <a:latin typeface="Calibri" pitchFamily="34" charset="0"/>
                <a:sym typeface="Symbol"/>
              </a:rPr>
              <a:t>  q) </a:t>
            </a:r>
            <a:r>
              <a:rPr lang="hu-HU" sz="2600" dirty="0" smtClean="0">
                <a:solidFill>
                  <a:srgbClr val="FF0000"/>
                </a:solidFill>
                <a:latin typeface="Calibri" pitchFamily="34" charset="0"/>
                <a:sym typeface="Symbol"/>
              </a:rPr>
              <a:t></a:t>
            </a:r>
            <a:r>
              <a:rPr lang="hu-HU" sz="2600" dirty="0" smtClean="0">
                <a:latin typeface="Calibri" pitchFamily="34" charset="0"/>
                <a:sym typeface="Symbol"/>
              </a:rPr>
              <a:t> (</a:t>
            </a:r>
            <a:r>
              <a:rPr lang="hu-HU" sz="2800" dirty="0" smtClean="0">
                <a:latin typeface="Calibri"/>
                <a:ea typeface="Calibri"/>
                <a:cs typeface="Times New Roman"/>
                <a:sym typeface="Symbol"/>
              </a:rPr>
              <a:t></a:t>
            </a:r>
            <a:r>
              <a:rPr lang="hu-HU" sz="2600" dirty="0" smtClean="0">
                <a:latin typeface="Calibri" pitchFamily="34" charset="0"/>
                <a:sym typeface="Symbol"/>
              </a:rPr>
              <a:t>q  </a:t>
            </a:r>
            <a:r>
              <a:rPr lang="hu-HU" sz="2800" dirty="0" smtClean="0">
                <a:latin typeface="Calibri"/>
                <a:ea typeface="Calibri"/>
                <a:cs typeface="Times New Roman"/>
                <a:sym typeface="Symbol"/>
              </a:rPr>
              <a:t></a:t>
            </a:r>
            <a:r>
              <a:rPr lang="hu-HU" sz="2600" dirty="0" smtClean="0">
                <a:latin typeface="Calibri" pitchFamily="34" charset="0"/>
                <a:sym typeface="Symbol"/>
              </a:rPr>
              <a:t>p)</a:t>
            </a:r>
            <a:br>
              <a:rPr lang="hu-HU" sz="2600" dirty="0" smtClean="0">
                <a:latin typeface="Calibri" pitchFamily="34" charset="0"/>
                <a:sym typeface="Symbol"/>
              </a:rPr>
            </a:br>
            <a:r>
              <a:rPr lang="hu-HU" sz="2600" i="1" dirty="0" smtClean="0">
                <a:latin typeface="Calibri" pitchFamily="34" charset="0"/>
                <a:sym typeface="Symbol"/>
              </a:rPr>
              <a:t> Ha esik az eső, akkor sáros a mező.</a:t>
            </a:r>
            <a:br>
              <a:rPr lang="hu-HU" sz="2600" i="1" dirty="0" smtClean="0">
                <a:latin typeface="Calibri" pitchFamily="34" charset="0"/>
                <a:sym typeface="Symbol"/>
              </a:rPr>
            </a:br>
            <a:r>
              <a:rPr lang="hu-HU" sz="2600" i="1" dirty="0" smtClean="0">
                <a:latin typeface="Calibri" pitchFamily="34" charset="0"/>
                <a:sym typeface="Symbol"/>
              </a:rPr>
              <a:t>Ha nem sáros a mező, akkor nem esik az eső.</a:t>
            </a: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</a:pPr>
            <a:r>
              <a:rPr kumimoji="0" lang="hu-HU" sz="26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> </a:t>
            </a:r>
            <a:r>
              <a:rPr kumimoji="0" lang="hu-HU" sz="2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>Nem asszociatív</a:t>
            </a:r>
            <a:br>
              <a:rPr kumimoji="0" lang="hu-HU" sz="2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</a:br>
            <a:r>
              <a:rPr kumimoji="0" lang="hu-HU" sz="26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>p:</a:t>
            </a:r>
            <a:r>
              <a:rPr kumimoji="0" lang="hu-HU" sz="26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> Esik az eső. </a:t>
            </a:r>
            <a:r>
              <a:rPr kumimoji="0" lang="hu-HU" sz="26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Wingdings" pitchFamily="2" charset="2"/>
              </a:rPr>
              <a:t> nem igaz</a:t>
            </a:r>
            <a:r>
              <a:rPr kumimoji="0" lang="hu-HU" sz="26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/>
            </a:r>
            <a:br>
              <a:rPr kumimoji="0" lang="hu-HU" sz="26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</a:br>
            <a:r>
              <a:rPr kumimoji="0" lang="hu-HU" sz="26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>q : Sáros a föld. </a:t>
            </a:r>
            <a:r>
              <a:rPr kumimoji="0" lang="hu-HU" sz="26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Wingdings" pitchFamily="2" charset="2"/>
              </a:rPr>
              <a:t> igaz</a:t>
            </a:r>
            <a:r>
              <a:rPr lang="hu-HU" sz="2600" dirty="0" smtClean="0">
                <a:latin typeface="Calibri" pitchFamily="34" charset="0"/>
                <a:cs typeface="+mn-cs"/>
                <a:sym typeface="Symbol"/>
              </a:rPr>
              <a:t/>
            </a:r>
            <a:br>
              <a:rPr lang="hu-HU" sz="2600" dirty="0" smtClean="0">
                <a:latin typeface="Calibri" pitchFamily="34" charset="0"/>
                <a:cs typeface="+mn-cs"/>
                <a:sym typeface="Symbol"/>
              </a:rPr>
            </a:br>
            <a:r>
              <a:rPr lang="hu-HU" sz="2600" dirty="0" smtClean="0">
                <a:latin typeface="Calibri" pitchFamily="34" charset="0"/>
                <a:cs typeface="+mn-cs"/>
                <a:sym typeface="Symbol"/>
              </a:rPr>
              <a:t>r : Esernyő van nálam. </a:t>
            </a:r>
            <a:r>
              <a:rPr lang="hu-HU" sz="2600" dirty="0" smtClean="0">
                <a:latin typeface="Calibri" pitchFamily="34" charset="0"/>
                <a:cs typeface="+mn-cs"/>
                <a:sym typeface="Wingdings" pitchFamily="2" charset="2"/>
              </a:rPr>
              <a:t> nem igaz</a:t>
            </a:r>
            <a:br>
              <a:rPr lang="hu-HU" sz="2600" dirty="0" smtClean="0">
                <a:latin typeface="Calibri" pitchFamily="34" charset="0"/>
                <a:cs typeface="+mn-cs"/>
                <a:sym typeface="Wingdings" pitchFamily="2" charset="2"/>
              </a:rPr>
            </a:br>
            <a:r>
              <a:rPr lang="hu-HU" sz="2600" dirty="0" smtClean="0">
                <a:latin typeface="Calibri" pitchFamily="34" charset="0"/>
                <a:cs typeface="+mn-cs"/>
                <a:sym typeface="Wingdings" pitchFamily="2" charset="2"/>
              </a:rPr>
              <a:t>(p </a:t>
            </a:r>
            <a:r>
              <a:rPr lang="hu-HU" sz="2600" dirty="0" smtClean="0">
                <a:latin typeface="Calibri" pitchFamily="34" charset="0"/>
                <a:cs typeface="+mn-cs"/>
                <a:sym typeface="Symbol"/>
              </a:rPr>
              <a:t> q)  r </a:t>
            </a:r>
            <a:r>
              <a:rPr lang="hu-HU" sz="2600" dirty="0" smtClean="0">
                <a:latin typeface="Calibri" pitchFamily="34" charset="0"/>
                <a:cs typeface="+mn-cs"/>
                <a:sym typeface="Wingdings" pitchFamily="2" charset="2"/>
              </a:rPr>
              <a:t> nem igaz</a:t>
            </a:r>
            <a:br>
              <a:rPr lang="hu-HU" sz="2600" dirty="0" smtClean="0">
                <a:latin typeface="Calibri" pitchFamily="34" charset="0"/>
                <a:cs typeface="+mn-cs"/>
                <a:sym typeface="Wingdings" pitchFamily="2" charset="2"/>
              </a:rPr>
            </a:br>
            <a:r>
              <a:rPr lang="hu-HU" sz="2600" dirty="0" smtClean="0">
                <a:latin typeface="Calibri" pitchFamily="34" charset="0"/>
                <a:cs typeface="+mn-cs"/>
                <a:sym typeface="Wingdings" pitchFamily="2" charset="2"/>
              </a:rPr>
              <a:t>p </a:t>
            </a:r>
            <a:r>
              <a:rPr lang="hu-HU" sz="2600" dirty="0" smtClean="0">
                <a:latin typeface="Calibri" pitchFamily="34" charset="0"/>
                <a:cs typeface="+mn-cs"/>
                <a:sym typeface="Symbol"/>
              </a:rPr>
              <a:t> (q  r) </a:t>
            </a:r>
            <a:r>
              <a:rPr lang="hu-HU" sz="2600" dirty="0" smtClean="0">
                <a:latin typeface="Calibri" pitchFamily="34" charset="0"/>
                <a:cs typeface="+mn-cs"/>
                <a:sym typeface="Wingdings" pitchFamily="2" charset="2"/>
              </a:rPr>
              <a:t> igaz</a:t>
            </a:r>
            <a:r>
              <a:rPr lang="hu-HU" sz="2600" dirty="0" smtClean="0">
                <a:latin typeface="Calibri" pitchFamily="34" charset="0"/>
                <a:cs typeface="+mn-cs"/>
                <a:sym typeface="Symbol"/>
              </a:rPr>
              <a:t/>
            </a:r>
            <a:br>
              <a:rPr lang="hu-HU" sz="2600" dirty="0" smtClean="0">
                <a:latin typeface="Calibri" pitchFamily="34" charset="0"/>
                <a:cs typeface="+mn-cs"/>
                <a:sym typeface="Symbol"/>
              </a:rPr>
            </a:br>
            <a:r>
              <a:rPr kumimoji="0" lang="hu-HU" sz="26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  <a:t/>
            </a:r>
            <a:br>
              <a:rPr kumimoji="0" lang="hu-HU" sz="26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  <a:sym typeface="Symbol"/>
              </a:rPr>
            </a:br>
            <a:endParaRPr kumimoji="0" lang="hu-HU" sz="26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+mn-cs"/>
              <a:sym typeface="Symbol"/>
            </a:endParaRPr>
          </a:p>
          <a:p>
            <a:pPr marL="971550" marR="0" lvl="1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hu-H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Symbol"/>
            </a:endParaRPr>
          </a:p>
          <a:p>
            <a:pPr marL="971550" marR="0" lvl="1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pPr algn="ctr"/>
            <a:r>
              <a:rPr lang="hu-HU" dirty="0" smtClean="0"/>
              <a:t>Kondicionális 2.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45638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hu-HU" sz="2500" b="1" dirty="0" smtClean="0">
                <a:latin typeface="Calibri" pitchFamily="34" charset="0"/>
                <a:sym typeface="Symbol"/>
              </a:rPr>
              <a:t>Leválasztási szabály</a:t>
            </a:r>
            <a:r>
              <a:rPr lang="hu-HU" sz="2500" dirty="0" smtClean="0">
                <a:latin typeface="Calibri" pitchFamily="34" charset="0"/>
                <a:sym typeface="Symbol"/>
              </a:rPr>
              <a:t>:</a:t>
            </a:r>
            <a:br>
              <a:rPr lang="hu-HU" sz="2500" dirty="0" smtClean="0">
                <a:latin typeface="Calibri" pitchFamily="34" charset="0"/>
                <a:sym typeface="Symbol"/>
              </a:rPr>
            </a:br>
            <a:r>
              <a:rPr lang="hu-HU" sz="2500" b="1" dirty="0" smtClean="0">
                <a:latin typeface="Calibri" pitchFamily="34" charset="0"/>
                <a:sym typeface="Symbol"/>
              </a:rPr>
              <a:t>modus </a:t>
            </a:r>
            <a:r>
              <a:rPr lang="hu-HU" sz="2500" b="1" dirty="0" err="1" smtClean="0">
                <a:latin typeface="Calibri" pitchFamily="34" charset="0"/>
                <a:sym typeface="Symbol"/>
              </a:rPr>
              <a:t>ponens</a:t>
            </a:r>
            <a:r>
              <a:rPr lang="hu-HU" sz="2500" dirty="0" smtClean="0">
                <a:latin typeface="Calibri" pitchFamily="34" charset="0"/>
                <a:sym typeface="Symbol"/>
              </a:rPr>
              <a:t>: ha igaz kondicionális előtagja igaz, akkor utótagjának is igaznak kell lennie </a:t>
            </a:r>
            <a:br>
              <a:rPr lang="hu-HU" sz="2500" dirty="0" smtClean="0">
                <a:latin typeface="Calibri" pitchFamily="34" charset="0"/>
                <a:sym typeface="Symbol"/>
              </a:rPr>
            </a:br>
            <a:r>
              <a:rPr lang="hu-HU" sz="2500" b="1" dirty="0" smtClean="0">
                <a:latin typeface="Calibri" pitchFamily="34" charset="0"/>
                <a:sym typeface="Symbol"/>
              </a:rPr>
              <a:t>modus </a:t>
            </a:r>
            <a:r>
              <a:rPr lang="hu-HU" sz="2500" b="1" dirty="0" err="1" smtClean="0">
                <a:latin typeface="Calibri" pitchFamily="34" charset="0"/>
                <a:sym typeface="Symbol"/>
              </a:rPr>
              <a:t>tollens</a:t>
            </a:r>
            <a:r>
              <a:rPr lang="hu-HU" sz="2500" dirty="0" smtClean="0">
                <a:latin typeface="Calibri" pitchFamily="34" charset="0"/>
                <a:sym typeface="Symbol"/>
              </a:rPr>
              <a:t>: ha igaz kondicionális utótagja hamis, akkor előtagjának is hamisnak kell lennie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hu-HU" sz="2500" b="1" dirty="0" smtClean="0"/>
              <a:t>Láncszabály</a:t>
            </a:r>
            <a:r>
              <a:rPr lang="hu-HU" sz="2500" dirty="0" smtClean="0"/>
              <a:t> (tranzitív tulajdonság):                                     </a:t>
            </a:r>
            <a:r>
              <a:rPr lang="hu-HU" sz="2500" dirty="0" smtClean="0">
                <a:sym typeface="Symbol"/>
              </a:rPr>
              <a:t>(p  q) &amp; (</a:t>
            </a:r>
            <a:r>
              <a:rPr lang="hu-HU" sz="2500" dirty="0" err="1" smtClean="0">
                <a:sym typeface="Symbol"/>
              </a:rPr>
              <a:t>q</a:t>
            </a:r>
            <a:r>
              <a:rPr lang="hu-HU" sz="2500" dirty="0" smtClean="0">
                <a:sym typeface="Symbol"/>
              </a:rPr>
              <a:t>  r)  </a:t>
            </a:r>
            <a:r>
              <a:rPr lang="hu-HU" sz="2500" dirty="0" smtClean="0">
                <a:solidFill>
                  <a:srgbClr val="FF0000"/>
                </a:solidFill>
                <a:sym typeface="Symbol"/>
              </a:rPr>
              <a:t></a:t>
            </a:r>
            <a:r>
              <a:rPr lang="hu-HU" sz="2500" dirty="0" smtClean="0">
                <a:sym typeface="Symbol"/>
              </a:rPr>
              <a:t>  (p  r)</a:t>
            </a:r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6228184" y="1268760"/>
          <a:ext cx="1754505" cy="1261872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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/>
              <a:t>Bikondicionális</a:t>
            </a:r>
            <a:r>
              <a:rPr lang="hu-HU" dirty="0" smtClean="0"/>
              <a:t> </a:t>
            </a:r>
            <a:r>
              <a:rPr lang="hu-HU" sz="3600" dirty="0" smtClean="0"/>
              <a:t>(</a:t>
            </a:r>
            <a:r>
              <a:rPr lang="hu-HU" sz="3600" i="1" dirty="0" smtClean="0"/>
              <a:t>p</a:t>
            </a:r>
            <a:r>
              <a:rPr lang="hu-HU" sz="3600" dirty="0" smtClean="0">
                <a:sym typeface="Symbol"/>
              </a:rPr>
              <a:t></a:t>
            </a:r>
            <a:r>
              <a:rPr lang="hu-HU" sz="3600" i="1" dirty="0" smtClean="0"/>
              <a:t>q,p</a:t>
            </a:r>
            <a:r>
              <a:rPr lang="hu-HU" sz="3600" dirty="0" smtClean="0">
                <a:sym typeface="Symbol"/>
              </a:rPr>
              <a:t></a:t>
            </a:r>
            <a:r>
              <a:rPr lang="hu-HU" sz="3600" i="1" dirty="0" smtClean="0"/>
              <a:t>q</a:t>
            </a:r>
            <a:r>
              <a:rPr lang="hu-HU" sz="3600" dirty="0" smtClean="0"/>
              <a:t>,</a:t>
            </a:r>
            <a:r>
              <a:rPr lang="hu-HU" sz="3600" b="1" dirty="0" err="1" smtClean="0"/>
              <a:t>E</a:t>
            </a:r>
            <a:r>
              <a:rPr lang="hu-HU" sz="3600" i="1" dirty="0" err="1" smtClean="0"/>
              <a:t>pq</a:t>
            </a:r>
            <a:r>
              <a:rPr lang="hu-HU" sz="3600" i="1" dirty="0" smtClean="0"/>
              <a:t>)</a:t>
            </a:r>
            <a:r>
              <a:rPr lang="hu-HU" sz="3600" dirty="0" smtClean="0"/>
              <a:t> </a:t>
            </a:r>
            <a:endParaRPr lang="hu-HU" sz="3600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279401"/>
            <a:ext cx="32194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899592" y="1412776"/>
          <a:ext cx="1868805" cy="1752600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6991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p </a:t>
                      </a:r>
                      <a:r>
                        <a:rPr lang="hu-HU" sz="18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</a:t>
                      </a: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 q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áblázat 5"/>
          <p:cNvGraphicFramePr>
            <a:graphicFrameLocks noGrp="1"/>
          </p:cNvGraphicFramePr>
          <p:nvPr/>
        </p:nvGraphicFramePr>
        <p:xfrm>
          <a:off x="3347864" y="1844824"/>
          <a:ext cx="1754505" cy="1261872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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7" name="Téglalap 6"/>
          <p:cNvSpPr/>
          <p:nvPr/>
        </p:nvSpPr>
        <p:spPr>
          <a:xfrm>
            <a:off x="428596" y="3212976"/>
            <a:ext cx="8286808" cy="3303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200" dirty="0" smtClean="0">
                <a:latin typeface="+mn-lt"/>
              </a:rPr>
              <a:t> </a:t>
            </a:r>
            <a:r>
              <a:rPr lang="hu-HU" sz="2400" dirty="0" smtClean="0">
                <a:latin typeface="+mn-lt"/>
              </a:rPr>
              <a:t>Természetes nyelvi megfelelője: ‘ha …, akkor, és csak akkor  …’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 </a:t>
            </a:r>
            <a:r>
              <a:rPr lang="hu-HU" sz="2400" dirty="0" err="1" smtClean="0">
                <a:solidFill>
                  <a:srgbClr val="92D050"/>
                </a:solidFill>
                <a:latin typeface="+mn-lt"/>
              </a:rPr>
              <a:t>bikondicionális</a:t>
            </a:r>
            <a:r>
              <a:rPr lang="hu-HU" sz="2400" dirty="0" smtClean="0">
                <a:latin typeface="+mn-lt"/>
              </a:rPr>
              <a:t> vagy </a:t>
            </a:r>
            <a:r>
              <a:rPr lang="hu-HU" sz="2400" dirty="0" smtClean="0">
                <a:solidFill>
                  <a:srgbClr val="92D050"/>
                </a:solidFill>
                <a:latin typeface="+mn-lt"/>
              </a:rPr>
              <a:t>ekvivalencia</a:t>
            </a:r>
            <a:r>
              <a:rPr lang="hu-HU" sz="2400" dirty="0" smtClean="0">
                <a:latin typeface="+mn-lt"/>
              </a:rPr>
              <a:t>: p </a:t>
            </a:r>
            <a:r>
              <a:rPr lang="hu-HU" sz="2400" dirty="0" smtClean="0">
                <a:latin typeface="+mn-lt"/>
                <a:sym typeface="Symbol"/>
              </a:rPr>
              <a:t> q   (p  q) &amp; </a:t>
            </a:r>
            <a:r>
              <a:rPr lang="hu-HU" sz="2400" dirty="0" smtClean="0">
                <a:sym typeface="Symbol"/>
              </a:rPr>
              <a:t>(</a:t>
            </a:r>
            <a:r>
              <a:rPr lang="hu-HU" sz="2400" dirty="0" err="1" smtClean="0">
                <a:sym typeface="Symbol"/>
              </a:rPr>
              <a:t>q</a:t>
            </a:r>
            <a:r>
              <a:rPr lang="hu-HU" sz="2400" dirty="0" smtClean="0">
                <a:sym typeface="Symbol"/>
              </a:rPr>
              <a:t>  p) </a:t>
            </a:r>
            <a:endParaRPr lang="hu-HU" sz="2400" dirty="0" smtClean="0">
              <a:latin typeface="+mn-lt"/>
            </a:endParaRP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400" b="1" dirty="0" smtClean="0">
                <a:latin typeface="+mn-lt"/>
              </a:rPr>
              <a:t>Kétargumentumú</a:t>
            </a:r>
            <a:r>
              <a:rPr lang="hu-HU" sz="2400" dirty="0" smtClean="0">
                <a:latin typeface="+mn-lt"/>
              </a:rPr>
              <a:t> </a:t>
            </a:r>
            <a:r>
              <a:rPr lang="hu-HU" sz="2400" dirty="0" err="1" smtClean="0">
                <a:latin typeface="+mn-lt"/>
              </a:rPr>
              <a:t>mondatfunktor</a:t>
            </a:r>
            <a:r>
              <a:rPr lang="hu-HU" sz="2400" dirty="0" smtClean="0">
                <a:latin typeface="+mn-lt"/>
              </a:rPr>
              <a:t>: két mondatból állít elő egy újat (= </a:t>
            </a:r>
            <a:r>
              <a:rPr lang="hu-HU" sz="2400" b="1" dirty="0" err="1" smtClean="0">
                <a:latin typeface="+mn-lt"/>
              </a:rPr>
              <a:t>diadikus</a:t>
            </a:r>
            <a:r>
              <a:rPr lang="hu-HU" sz="2400" b="1" dirty="0" smtClean="0">
                <a:latin typeface="+mn-lt"/>
              </a:rPr>
              <a:t> </a:t>
            </a:r>
            <a:r>
              <a:rPr lang="hu-HU" sz="2400" dirty="0" smtClean="0">
                <a:latin typeface="+mn-lt"/>
              </a:rPr>
              <a:t>logikai művelet)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400" dirty="0" smtClean="0">
                <a:solidFill>
                  <a:srgbClr val="00B0F0"/>
                </a:solidFill>
                <a:latin typeface="+mn-lt"/>
              </a:rPr>
              <a:t>Igazságfüggvényként az igazságértékeket kapcsolja össze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400" b="1" dirty="0" smtClean="0">
                <a:latin typeface="Calibri"/>
              </a:rPr>
              <a:t>Kimenetének igazságértéke abban az esetben </a:t>
            </a:r>
            <a:r>
              <a:rPr lang="hu-HU" sz="2400" b="1" u="sng" dirty="0" smtClean="0">
                <a:latin typeface="Calibri"/>
              </a:rPr>
              <a:t>igaz</a:t>
            </a:r>
            <a:r>
              <a:rPr lang="hu-HU" sz="2400" b="1" dirty="0" smtClean="0">
                <a:latin typeface="Calibri"/>
              </a:rPr>
              <a:t>, ha bemenetei egyező igazságértékkel rendelkeznek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b="1" dirty="0" smtClean="0">
                <a:sym typeface="Symbol"/>
              </a:rPr>
              <a:t> kommutatív és asszociatív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Kizáró vagylagosság</a:t>
            </a:r>
            <a:br>
              <a:rPr lang="hu-HU" dirty="0" smtClean="0"/>
            </a:br>
            <a:r>
              <a:rPr lang="hu-HU" sz="3600" dirty="0" smtClean="0"/>
              <a:t>(negált </a:t>
            </a:r>
            <a:r>
              <a:rPr lang="hu-HU" sz="3600" dirty="0" err="1" smtClean="0"/>
              <a:t>bikondicionális</a:t>
            </a:r>
            <a:r>
              <a:rPr lang="hu-HU" sz="3600" dirty="0" smtClean="0"/>
              <a:t>)</a:t>
            </a:r>
            <a:endParaRPr lang="hu-HU" sz="3600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412776"/>
            <a:ext cx="32194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827584" y="1628800"/>
          <a:ext cx="1868805" cy="1752600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6991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</a:t>
                      </a: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áblázat 5"/>
          <p:cNvGraphicFramePr>
            <a:graphicFrameLocks noGrp="1"/>
          </p:cNvGraphicFramePr>
          <p:nvPr/>
        </p:nvGraphicFramePr>
        <p:xfrm>
          <a:off x="3131840" y="2060848"/>
          <a:ext cx="1754505" cy="1261872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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7" name="Téglalap 6"/>
          <p:cNvSpPr/>
          <p:nvPr/>
        </p:nvSpPr>
        <p:spPr>
          <a:xfrm>
            <a:off x="611560" y="3789040"/>
            <a:ext cx="7929618" cy="2513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200" dirty="0" smtClean="0">
                <a:latin typeface="+mn-lt"/>
              </a:rPr>
              <a:t> </a:t>
            </a:r>
            <a:r>
              <a:rPr lang="hu-HU" sz="2400" dirty="0" smtClean="0">
                <a:latin typeface="+mn-lt"/>
              </a:rPr>
              <a:t>Természetes nyelvi megfelelője: ‘vagy’; latinul: ‘</a:t>
            </a:r>
            <a:r>
              <a:rPr lang="hu-HU" sz="2400" dirty="0" err="1" smtClean="0">
                <a:latin typeface="+mn-lt"/>
              </a:rPr>
              <a:t>aut</a:t>
            </a:r>
            <a:r>
              <a:rPr lang="hu-HU" sz="2400" dirty="0" smtClean="0">
                <a:latin typeface="+mn-lt"/>
              </a:rPr>
              <a:t>’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 p </a:t>
            </a:r>
            <a:r>
              <a:rPr lang="hu-HU" sz="2400" dirty="0" smtClean="0">
                <a:latin typeface="+mn-lt"/>
                <a:sym typeface="Symbol"/>
              </a:rPr>
              <a:t> q   (p &amp; </a:t>
            </a:r>
            <a:r>
              <a:rPr lang="hu-HU" sz="2400" dirty="0" smtClean="0">
                <a:latin typeface="Calibri"/>
                <a:ea typeface="Calibri"/>
                <a:cs typeface="Times New Roman"/>
                <a:sym typeface="Symbol"/>
              </a:rPr>
              <a:t></a:t>
            </a:r>
            <a:r>
              <a:rPr lang="hu-HU" sz="2400" dirty="0" smtClean="0">
                <a:latin typeface="+mn-lt"/>
                <a:sym typeface="Symbol"/>
              </a:rPr>
              <a:t>q) V (</a:t>
            </a:r>
            <a:r>
              <a:rPr lang="hu-HU" sz="2400" dirty="0" smtClean="0">
                <a:latin typeface="Calibri"/>
                <a:ea typeface="Calibri"/>
                <a:cs typeface="Times New Roman"/>
                <a:sym typeface="Symbol"/>
              </a:rPr>
              <a:t></a:t>
            </a:r>
            <a:r>
              <a:rPr lang="hu-HU" sz="2400" dirty="0" smtClean="0">
                <a:latin typeface="+mn-lt"/>
                <a:sym typeface="Symbol"/>
              </a:rPr>
              <a:t>p &amp; q)</a:t>
            </a:r>
            <a:endParaRPr lang="hu-HU" sz="2400" dirty="0" smtClean="0">
              <a:latin typeface="+mn-lt"/>
            </a:endParaRP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300" b="1" dirty="0" smtClean="0">
                <a:latin typeface="+mn-lt"/>
              </a:rPr>
              <a:t>Kétargumentumú</a:t>
            </a:r>
            <a:r>
              <a:rPr lang="hu-HU" sz="2300" dirty="0" smtClean="0">
                <a:latin typeface="+mn-lt"/>
              </a:rPr>
              <a:t> </a:t>
            </a:r>
            <a:r>
              <a:rPr lang="hu-HU" sz="2300" dirty="0" err="1" smtClean="0">
                <a:latin typeface="+mn-lt"/>
              </a:rPr>
              <a:t>mondatfunktor</a:t>
            </a:r>
            <a:r>
              <a:rPr lang="hu-HU" sz="2300" dirty="0" smtClean="0">
                <a:latin typeface="+mn-lt"/>
              </a:rPr>
              <a:t>: </a:t>
            </a:r>
            <a:r>
              <a:rPr lang="hu-HU" sz="2300" b="1" dirty="0" err="1" smtClean="0">
                <a:latin typeface="+mn-lt"/>
              </a:rPr>
              <a:t>diadikus</a:t>
            </a:r>
            <a:r>
              <a:rPr lang="hu-HU" sz="2300" b="1" dirty="0" smtClean="0">
                <a:latin typeface="+mn-lt"/>
              </a:rPr>
              <a:t> </a:t>
            </a:r>
            <a:r>
              <a:rPr lang="hu-HU" sz="2300" dirty="0" smtClean="0">
                <a:latin typeface="+mn-lt"/>
              </a:rPr>
              <a:t>logikai művelet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400" dirty="0" smtClean="0">
                <a:solidFill>
                  <a:srgbClr val="00B0F0"/>
                </a:solidFill>
                <a:latin typeface="+mn-lt"/>
              </a:rPr>
              <a:t>Igazságfüggvényként az igazságértékeket kapcsolja össze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</a:pPr>
            <a:r>
              <a:rPr lang="hu-HU" sz="2400" dirty="0" smtClean="0">
                <a:latin typeface="+mn-lt"/>
              </a:rPr>
              <a:t> </a:t>
            </a:r>
            <a:r>
              <a:rPr lang="hu-HU" sz="2400" b="1" dirty="0" smtClean="0">
                <a:latin typeface="+mn-lt"/>
              </a:rPr>
              <a:t>Kimenetének igazságértéke abban az esetben </a:t>
            </a:r>
            <a:r>
              <a:rPr lang="hu-HU" sz="2400" b="1" u="sng" dirty="0" smtClean="0">
                <a:latin typeface="+mn-lt"/>
              </a:rPr>
              <a:t>igaz</a:t>
            </a:r>
            <a:r>
              <a:rPr lang="hu-HU" sz="2400" b="1" dirty="0" smtClean="0">
                <a:latin typeface="+mn-lt"/>
              </a:rPr>
              <a:t>, ha bemenetei eltérő igazságértékkel rendelkeznek</a:t>
            </a:r>
            <a:endParaRPr lang="hu-H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Vagy-típusok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4400" y="1412776"/>
            <a:ext cx="7772400" cy="45720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u-HU" sz="2800" dirty="0" err="1" smtClean="0"/>
              <a:t>Sheffer-funktor</a:t>
            </a:r>
            <a:r>
              <a:rPr lang="hu-HU" sz="2800" dirty="0" smtClean="0"/>
              <a:t> (negált </a:t>
            </a:r>
            <a:r>
              <a:rPr lang="hu-HU" sz="2800" dirty="0" err="1" smtClean="0"/>
              <a:t>konjunkció</a:t>
            </a:r>
            <a:r>
              <a:rPr lang="hu-HU" sz="2800" dirty="0" smtClean="0"/>
              <a:t>)</a:t>
            </a:r>
            <a:br>
              <a:rPr lang="hu-HU" sz="2800" dirty="0" smtClean="0"/>
            </a:br>
            <a:r>
              <a:rPr lang="hu-HU" sz="2800" dirty="0" smtClean="0"/>
              <a:t>VAGY az egyik, VAGY a másik, VAGY egyik sem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800" dirty="0" smtClean="0"/>
              <a:t>Alternáció (megengedő </a:t>
            </a:r>
            <a:r>
              <a:rPr lang="hu-HU" sz="2800" dirty="0" err="1" smtClean="0"/>
              <a:t>diszjunkció</a:t>
            </a:r>
            <a:r>
              <a:rPr lang="hu-HU" sz="2800" dirty="0" smtClean="0"/>
              <a:t>)</a:t>
            </a:r>
            <a:br>
              <a:rPr lang="hu-HU" sz="2800" dirty="0" smtClean="0"/>
            </a:br>
            <a:r>
              <a:rPr lang="hu-HU" sz="2800" dirty="0" smtClean="0"/>
              <a:t>VAGY az egyik, VAGY a másik, VAGY mindkettő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800" dirty="0" smtClean="0"/>
              <a:t>Kizárólagos vagylagosság (kizáró </a:t>
            </a:r>
            <a:r>
              <a:rPr lang="hu-HU" sz="2800" dirty="0" err="1" smtClean="0"/>
              <a:t>diszjunkció</a:t>
            </a:r>
            <a:r>
              <a:rPr lang="hu-HU" sz="2800" dirty="0" smtClean="0"/>
              <a:t>)</a:t>
            </a:r>
            <a:br>
              <a:rPr lang="hu-HU" sz="2800" dirty="0" smtClean="0"/>
            </a:br>
            <a:r>
              <a:rPr lang="hu-HU" sz="2800" dirty="0" smtClean="0"/>
              <a:t>VAGY az egyik, VAGY a másik</a:t>
            </a:r>
          </a:p>
          <a:p>
            <a:pPr marL="514350" indent="-514350">
              <a:buFont typeface="+mj-lt"/>
              <a:buAutoNum type="arabicPeriod"/>
            </a:pPr>
            <a:endParaRPr lang="hu-HU" dirty="0" smtClean="0"/>
          </a:p>
          <a:p>
            <a:pPr marL="514350" indent="-514350">
              <a:buFont typeface="+mj-lt"/>
              <a:buAutoNum type="arabicPeriod"/>
            </a:pPr>
            <a:endParaRPr lang="hu-H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572008"/>
            <a:ext cx="2357422" cy="139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4572008"/>
            <a:ext cx="2357454" cy="1401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572008"/>
            <a:ext cx="2357454" cy="1422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Például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sz="2800" dirty="0" smtClean="0"/>
              <a:t>Btk. 16. §</a:t>
            </a:r>
            <a:br>
              <a:rPr lang="hu-HU" sz="2800" dirty="0" smtClean="0"/>
            </a:br>
            <a:r>
              <a:rPr lang="hu-HU" sz="2800" i="1" dirty="0" smtClean="0"/>
              <a:t>Kísérlet miatt büntetendő, aki a szándékos bűn-cselekmény elkövetését megkezdi, de nem fejezi be.</a:t>
            </a:r>
            <a:br>
              <a:rPr lang="hu-HU" sz="2800" i="1" dirty="0" smtClean="0"/>
            </a:br>
            <a:r>
              <a:rPr lang="hu-HU" sz="2800" i="1" dirty="0" smtClean="0"/>
              <a:t/>
            </a:r>
            <a:br>
              <a:rPr lang="hu-HU" sz="2800" i="1" dirty="0" smtClean="0"/>
            </a:br>
            <a:r>
              <a:rPr lang="hu-HU" sz="2800" dirty="0" smtClean="0"/>
              <a:t>(Kísérlet) = (IGAZ, hogy egy szándékos bűncselekmény elkövetését megkezdi) ugyanakkor/ÉS (NEM IGAZ, hogy ezt a szándékos bűncselekményt befejezi)</a:t>
            </a:r>
            <a:r>
              <a:rPr lang="hu-HU" sz="2800" i="1" dirty="0" smtClean="0"/>
              <a:t/>
            </a:r>
            <a:br>
              <a:rPr lang="hu-HU" sz="2800" i="1" dirty="0" smtClean="0"/>
            </a:b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/>
              <a:t>p </a:t>
            </a:r>
            <a:r>
              <a:rPr lang="hu-HU" sz="2800" dirty="0" smtClean="0">
                <a:sym typeface="Symbol"/>
              </a:rPr>
              <a:t> </a:t>
            </a:r>
            <a:r>
              <a:rPr lang="hu-HU" sz="2800" dirty="0" err="1" smtClean="0">
                <a:sym typeface="Symbol"/>
              </a:rPr>
              <a:t>p</a:t>
            </a:r>
            <a:r>
              <a:rPr lang="hu-HU" sz="2800" dirty="0" smtClean="0">
                <a:sym typeface="Symbol"/>
              </a:rPr>
              <a:t> &amp; q    </a:t>
            </a:r>
            <a:r>
              <a:rPr lang="hu-HU" sz="2800" dirty="0" err="1" smtClean="0">
                <a:sym typeface="Symbol"/>
              </a:rPr>
              <a:t>xF</a:t>
            </a:r>
            <a:r>
              <a:rPr lang="hu-HU" sz="2800" dirty="0" smtClean="0">
                <a:sym typeface="Symbol"/>
              </a:rPr>
              <a:t> &amp; (</a:t>
            </a:r>
            <a:r>
              <a:rPr lang="hu-HU" sz="2800" dirty="0" err="1" smtClean="0">
                <a:sym typeface="Symbol"/>
              </a:rPr>
              <a:t>xG</a:t>
            </a:r>
            <a:r>
              <a:rPr lang="hu-HU" sz="2800" dirty="0" smtClean="0">
                <a:sym typeface="Symbol"/>
              </a:rPr>
              <a:t>)</a:t>
            </a:r>
            <a:r>
              <a:rPr lang="hu-HU" sz="2800" dirty="0" smtClean="0"/>
              <a:t/>
            </a:r>
            <a:br>
              <a:rPr lang="hu-HU" sz="2800" dirty="0" smtClean="0"/>
            </a:br>
            <a:endParaRPr lang="hu-HU" sz="2800" dirty="0" smtClean="0"/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84313"/>
          </a:xfrm>
        </p:spPr>
        <p:txBody>
          <a:bodyPr/>
          <a:lstStyle/>
          <a:p>
            <a:pPr eaLnBrk="1" hangingPunct="1"/>
            <a:r>
              <a:rPr lang="hu-HU" dirty="0" smtClean="0"/>
              <a:t>A logika társtudományai</a:t>
            </a:r>
          </a:p>
        </p:txBody>
      </p:sp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679950"/>
          </a:xfrm>
        </p:spPr>
        <p:txBody>
          <a:bodyPr>
            <a:norm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hu-HU" sz="2400" b="1" dirty="0" smtClean="0">
                <a:sym typeface="Wingdings" pitchFamily="2" charset="2"/>
              </a:rPr>
              <a:t>Logika és filozófia</a:t>
            </a:r>
            <a:endParaRPr lang="hu-HU" sz="2400" dirty="0" smtClean="0">
              <a:sym typeface="Wingdings" pitchFamily="2" charset="2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hu-HU" sz="2400" b="1" dirty="0" smtClean="0">
                <a:sym typeface="Wingdings" pitchFamily="2" charset="2"/>
              </a:rPr>
              <a:t>Logika és pszichológia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hu-HU" sz="2400" b="1" dirty="0" smtClean="0">
                <a:sym typeface="Wingdings" pitchFamily="2" charset="2"/>
              </a:rPr>
              <a:t>Logika és grammatika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hu-HU" sz="2400" b="1" dirty="0" smtClean="0">
                <a:sym typeface="Wingdings" pitchFamily="2" charset="2"/>
              </a:rPr>
              <a:t>Logika és matematika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hu-HU" sz="2400" b="1" dirty="0" smtClean="0">
                <a:sym typeface="Wingdings" pitchFamily="2" charset="2"/>
              </a:rPr>
              <a:t>Logika és retorika</a:t>
            </a:r>
            <a:r>
              <a:rPr lang="hu-HU" sz="2400" dirty="0" smtClean="0">
                <a:sym typeface="Wingdings" pitchFamily="2" charset="2"/>
              </a:rPr>
              <a:t/>
            </a:r>
            <a:br>
              <a:rPr lang="hu-HU" sz="2400" dirty="0" smtClean="0">
                <a:sym typeface="Wingdings" pitchFamily="2" charset="2"/>
              </a:rPr>
            </a:br>
            <a:endParaRPr lang="hu-HU" b="1" dirty="0" smtClean="0">
              <a:sym typeface="Wingdings" pitchFamily="2" charset="2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29B39A-7338-441C-833C-C1317E821E2C}" type="slidenum">
              <a:rPr lang="hu-HU" smtClean="0"/>
              <a:pPr>
                <a:defRPr/>
              </a:pPr>
              <a:t>6</a:t>
            </a:fld>
            <a:endParaRPr lang="hu-HU"/>
          </a:p>
        </p:txBody>
      </p:sp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636838"/>
            <a:ext cx="4169346" cy="3366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Például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sz="2800" dirty="0" smtClean="0"/>
              <a:t>Kuruzslás : Btk. 285. § (1)</a:t>
            </a:r>
            <a:br>
              <a:rPr lang="hu-HU" sz="2800" dirty="0" smtClean="0"/>
            </a:br>
            <a:r>
              <a:rPr lang="hu-HU" sz="2800" i="1" dirty="0" smtClean="0"/>
              <a:t>Aki jogosulatlanul, ellenszolgáltatásért vagy rendszeresen az orvosi gyakorlat körébe tartozó tevékenységet fejt ki […]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/>
              <a:t>(Kuruzslás) = (jogosulatlanul ÉS ellenszolgáltatásért) VAGY (jogosulatlanul ÉS rendszeresen) fejt ki az orvosi gyakorlat körébe tartozó tevékenységet</a:t>
            </a:r>
            <a:br>
              <a:rPr lang="hu-HU" sz="2800" dirty="0" smtClean="0"/>
            </a:b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/>
              <a:t>p </a:t>
            </a:r>
            <a:r>
              <a:rPr lang="hu-HU" sz="2800" dirty="0" smtClean="0">
                <a:sym typeface="Symbol"/>
              </a:rPr>
              <a:t> (q</a:t>
            </a:r>
            <a:r>
              <a:rPr lang="hu-HU" sz="2800" baseline="-25000" dirty="0" smtClean="0">
                <a:sym typeface="Symbol"/>
              </a:rPr>
              <a:t>1</a:t>
            </a:r>
            <a:r>
              <a:rPr lang="hu-HU" sz="2800" dirty="0" smtClean="0">
                <a:sym typeface="Symbol"/>
              </a:rPr>
              <a:t> &amp; q</a:t>
            </a:r>
            <a:r>
              <a:rPr lang="hu-HU" sz="2800" baseline="-25000" dirty="0" smtClean="0">
                <a:sym typeface="Symbol"/>
              </a:rPr>
              <a:t>2</a:t>
            </a:r>
            <a:r>
              <a:rPr lang="hu-HU" sz="2800" dirty="0" smtClean="0">
                <a:sym typeface="Symbol"/>
              </a:rPr>
              <a:t>) V (q</a:t>
            </a:r>
            <a:r>
              <a:rPr lang="hu-HU" sz="2800" baseline="-25000" dirty="0" smtClean="0">
                <a:sym typeface="Symbol"/>
              </a:rPr>
              <a:t>1</a:t>
            </a:r>
            <a:r>
              <a:rPr lang="hu-HU" sz="2800" dirty="0" smtClean="0">
                <a:sym typeface="Symbol"/>
              </a:rPr>
              <a:t> &amp; q</a:t>
            </a:r>
            <a:r>
              <a:rPr lang="hu-HU" sz="2800" baseline="-25000" dirty="0" smtClean="0">
                <a:sym typeface="Symbol"/>
              </a:rPr>
              <a:t>3</a:t>
            </a:r>
            <a:r>
              <a:rPr lang="hu-HU" sz="2800" dirty="0" smtClean="0">
                <a:sym typeface="Symbol"/>
              </a:rPr>
              <a:t>)</a:t>
            </a:r>
            <a:r>
              <a:rPr lang="hu-HU" sz="2800" dirty="0" smtClean="0"/>
              <a:t> </a:t>
            </a:r>
            <a:br>
              <a:rPr lang="hu-HU" sz="2800" dirty="0" smtClean="0"/>
            </a:br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Például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 smtClean="0"/>
              <a:t>Btk. 11. § (1)</a:t>
            </a:r>
            <a:br>
              <a:rPr lang="hu-HU" sz="2400" dirty="0" smtClean="0"/>
            </a:br>
            <a:r>
              <a:rPr lang="hu-HU" sz="2400" i="1" dirty="0" smtClean="0"/>
              <a:t>A bűncselekmény bűntett vagy vétség.</a:t>
            </a:r>
            <a:r>
              <a:rPr lang="hu-HU" sz="2400" dirty="0" smtClean="0"/>
              <a:t/>
            </a:r>
            <a:br>
              <a:rPr lang="hu-HU" sz="2400" dirty="0" smtClean="0"/>
            </a:br>
            <a:r>
              <a:rPr lang="hu-HU" sz="2400" dirty="0" smtClean="0"/>
              <a:t>(bűncselekmény) </a:t>
            </a:r>
            <a:r>
              <a:rPr lang="hu-HU" sz="2400" dirty="0" smtClean="0">
                <a:sym typeface="Symbol"/>
              </a:rPr>
              <a:t> VAGY (bűntett) VAGY (vétség)</a:t>
            </a:r>
            <a:br>
              <a:rPr lang="hu-HU" sz="2400" dirty="0" smtClean="0">
                <a:sym typeface="Symbol"/>
              </a:rPr>
            </a:br>
            <a:r>
              <a:rPr lang="hu-HU" sz="2400" dirty="0" smtClean="0">
                <a:sym typeface="Symbol"/>
              </a:rPr>
              <a:t>p  q  r</a:t>
            </a:r>
            <a:br>
              <a:rPr lang="hu-HU" sz="2400" dirty="0" smtClean="0">
                <a:sym typeface="Symbol"/>
              </a:rPr>
            </a:br>
            <a:endParaRPr lang="hu-HU" sz="2400" dirty="0" smtClean="0">
              <a:sym typeface="Symbol"/>
            </a:endParaRPr>
          </a:p>
          <a:p>
            <a:r>
              <a:rPr lang="hu-HU" sz="2400" dirty="0" smtClean="0">
                <a:sym typeface="Symbol"/>
              </a:rPr>
              <a:t>Ptk. 11. § (1)</a:t>
            </a:r>
            <a:br>
              <a:rPr lang="hu-HU" sz="2400" dirty="0" smtClean="0">
                <a:sym typeface="Symbol"/>
              </a:rPr>
            </a:br>
            <a:r>
              <a:rPr lang="hu-HU" sz="2400" i="1" dirty="0" smtClean="0">
                <a:sym typeface="Symbol"/>
              </a:rPr>
              <a:t>Cselekvőképes mindenki, akinek cselekvőképességét a törvény nem korlátozza vagy nem zárja ki.</a:t>
            </a:r>
            <a:br>
              <a:rPr lang="hu-HU" sz="2400" i="1" dirty="0" smtClean="0">
                <a:sym typeface="Symbol"/>
              </a:rPr>
            </a:br>
            <a:r>
              <a:rPr lang="hu-HU" sz="2400" dirty="0" smtClean="0">
                <a:sym typeface="Symbol"/>
              </a:rPr>
              <a:t>(cselekvőképes) = akinek cselekvőképességét törvény (NEM IGAZ, hogy korlátozza) VAGY (NEM IGAZ, hogy kizárja)</a:t>
            </a:r>
            <a:br>
              <a:rPr lang="hu-HU" sz="2400" dirty="0" smtClean="0">
                <a:sym typeface="Symbol"/>
              </a:rPr>
            </a:br>
            <a:r>
              <a:rPr lang="hu-HU" sz="2400" dirty="0" smtClean="0">
                <a:sym typeface="Symbol"/>
              </a:rPr>
              <a:t> p  q  r   (</a:t>
            </a:r>
            <a:r>
              <a:rPr lang="hu-HU" sz="2400" dirty="0" err="1" smtClean="0">
                <a:sym typeface="Symbol"/>
              </a:rPr>
              <a:t>xF</a:t>
            </a:r>
            <a:r>
              <a:rPr lang="hu-HU" sz="2400" dirty="0" smtClean="0">
                <a:sym typeface="Symbol"/>
              </a:rPr>
              <a:t>)  (</a:t>
            </a:r>
            <a:r>
              <a:rPr lang="hu-HU" sz="2400" dirty="0" err="1" smtClean="0">
                <a:sym typeface="Symbol"/>
              </a:rPr>
              <a:t>xG</a:t>
            </a:r>
            <a:r>
              <a:rPr lang="hu-HU" sz="2400" dirty="0" smtClean="0">
                <a:sym typeface="Symbol"/>
              </a:rPr>
              <a:t>)</a:t>
            </a:r>
          </a:p>
          <a:p>
            <a:endParaRPr lang="hu-HU" sz="2800" dirty="0" smtClean="0">
              <a:sym typeface="Symbol"/>
            </a:endParaRPr>
          </a:p>
          <a:p>
            <a:endParaRPr lang="hu-HU" sz="2800" dirty="0" smtClean="0">
              <a:sym typeface="Symbol"/>
            </a:endParaRPr>
          </a:p>
          <a:p>
            <a:endParaRPr lang="hu-HU" sz="2800" dirty="0" smtClean="0">
              <a:sym typeface="Symbol"/>
            </a:endParaRPr>
          </a:p>
          <a:p>
            <a:endParaRPr lang="hu-HU" sz="2800" dirty="0" smtClean="0"/>
          </a:p>
          <a:p>
            <a:endParaRPr lang="hu-HU" b="1" dirty="0" smtClean="0"/>
          </a:p>
          <a:p>
            <a:endParaRPr lang="hu-H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Például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00660"/>
          </a:xfrm>
        </p:spPr>
        <p:txBody>
          <a:bodyPr>
            <a:normAutofit lnSpcReduction="10000"/>
          </a:bodyPr>
          <a:lstStyle/>
          <a:p>
            <a:r>
              <a:rPr lang="hu-HU" sz="2600" dirty="0" smtClean="0"/>
              <a:t>Btk. 166. § (1)</a:t>
            </a:r>
            <a:br>
              <a:rPr lang="hu-HU" sz="2600" dirty="0" smtClean="0"/>
            </a:br>
            <a:r>
              <a:rPr lang="hu-HU" sz="2600" i="1" dirty="0" smtClean="0"/>
              <a:t>Aki mást megöl, bűntettet követ el […]</a:t>
            </a:r>
            <a:br>
              <a:rPr lang="hu-HU" sz="2600" i="1" dirty="0" smtClean="0"/>
            </a:br>
            <a:r>
              <a:rPr lang="hu-HU" sz="2600" dirty="0" smtClean="0"/>
              <a:t>HA valaki mást megöl, AKKOR bűntettet követ el.</a:t>
            </a:r>
            <a:br>
              <a:rPr lang="hu-HU" sz="2600" dirty="0" smtClean="0"/>
            </a:br>
            <a:r>
              <a:rPr lang="hu-HU" sz="2600" dirty="0" smtClean="0"/>
              <a:t>p </a:t>
            </a:r>
            <a:r>
              <a:rPr lang="hu-HU" sz="2600" dirty="0" smtClean="0">
                <a:sym typeface="Symbol"/>
              </a:rPr>
              <a:t> q    </a:t>
            </a:r>
            <a:r>
              <a:rPr lang="hu-HU" sz="2600" dirty="0" err="1" smtClean="0">
                <a:sym typeface="Symbol"/>
              </a:rPr>
              <a:t>xF</a:t>
            </a:r>
            <a:r>
              <a:rPr lang="hu-HU" sz="2600" dirty="0" smtClean="0">
                <a:sym typeface="Symbol"/>
              </a:rPr>
              <a:t>  </a:t>
            </a:r>
            <a:r>
              <a:rPr lang="hu-HU" sz="2600" dirty="0" err="1" smtClean="0">
                <a:sym typeface="Symbol"/>
              </a:rPr>
              <a:t>xG</a:t>
            </a:r>
            <a:r>
              <a:rPr lang="hu-HU" sz="2600" dirty="0" smtClean="0">
                <a:sym typeface="Symbol"/>
              </a:rPr>
              <a:t/>
            </a:r>
            <a:br>
              <a:rPr lang="hu-HU" sz="2600" dirty="0" smtClean="0">
                <a:sym typeface="Symbol"/>
              </a:rPr>
            </a:br>
            <a:endParaRPr lang="hu-HU" sz="2600" dirty="0" smtClean="0"/>
          </a:p>
          <a:p>
            <a:r>
              <a:rPr lang="hu-HU" sz="2600" dirty="0" smtClean="0"/>
              <a:t>Ptk. 624. § (2)</a:t>
            </a:r>
            <a:br>
              <a:rPr lang="hu-HU" sz="2600" dirty="0" smtClean="0"/>
            </a:br>
            <a:r>
              <a:rPr lang="hu-HU" sz="2600" i="1" dirty="0" smtClean="0"/>
              <a:t>Korlátozottan cselekvőképes személy csak közvégrendeletet tehet […]</a:t>
            </a:r>
            <a:br>
              <a:rPr lang="hu-HU" sz="2600" i="1" dirty="0" smtClean="0"/>
            </a:br>
            <a:r>
              <a:rPr lang="hu-HU" sz="2600" dirty="0" smtClean="0"/>
              <a:t>Korlátozottan cselekvőképes személy (végrendelete érvényes,) AKKOR, ÉS CSAK AKKOR, (ha végrendelete közvégrendelet).</a:t>
            </a:r>
            <a:br>
              <a:rPr lang="hu-HU" sz="2600" dirty="0" smtClean="0"/>
            </a:br>
            <a:r>
              <a:rPr lang="hu-HU" sz="2600" dirty="0" smtClean="0"/>
              <a:t>p </a:t>
            </a:r>
            <a:r>
              <a:rPr lang="hu-HU" sz="2600" dirty="0" smtClean="0">
                <a:sym typeface="Symbol"/>
              </a:rPr>
              <a:t> q    </a:t>
            </a:r>
            <a:r>
              <a:rPr lang="hu-HU" sz="2600" dirty="0" err="1" smtClean="0">
                <a:sym typeface="Symbol"/>
              </a:rPr>
              <a:t>xF</a:t>
            </a:r>
            <a:r>
              <a:rPr lang="hu-HU" sz="2600" dirty="0" smtClean="0">
                <a:sym typeface="Symbol"/>
              </a:rPr>
              <a:t>  </a:t>
            </a:r>
            <a:r>
              <a:rPr lang="hu-HU" sz="2600" dirty="0" err="1" smtClean="0">
                <a:sym typeface="Symbol"/>
              </a:rPr>
              <a:t>xG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u="sng" dirty="0" smtClean="0"/>
          </a:p>
          <a:p>
            <a:pPr>
              <a:buNone/>
            </a:pPr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ím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000125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Például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42925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hu-HU" sz="2800" b="1" dirty="0" smtClean="0"/>
              <a:t>Btk. 172. § </a:t>
            </a:r>
            <a:r>
              <a:rPr lang="hu-HU" sz="2800" dirty="0" smtClean="0"/>
              <a:t>(1) Aki nem nyújt tőle elvárható segítséget sérült vagy olyan személynek, akinek az élete vagy testi épsége közvetlen veszélyben van, vétséget követ el, és két évig terjedő szabadságvesztéssel büntetendő.</a:t>
            </a:r>
          </a:p>
          <a:p>
            <a:pPr>
              <a:buNone/>
              <a:defRPr/>
            </a:pPr>
            <a:r>
              <a:rPr lang="hu-HU" sz="2800" dirty="0" smtClean="0"/>
              <a:t>‘</a:t>
            </a:r>
            <a:r>
              <a:rPr lang="hu-HU" sz="36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valaki </a:t>
            </a:r>
            <a:r>
              <a:rPr lang="hu-HU" sz="2800" i="1" dirty="0" smtClean="0">
                <a:solidFill>
                  <a:srgbClr val="FF0000"/>
                </a:solidFill>
              </a:rPr>
              <a:t>nem igaz, hogy 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segítséget nyújt</a:t>
            </a:r>
            <a: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</a:rPr>
              <a:t>&amp; </a:t>
            </a:r>
            <a: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tőle elvárható módon</a:t>
            </a:r>
            <a: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hu-HU" sz="36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hu-HU" sz="2800" dirty="0" smtClean="0"/>
              <a:t> </a:t>
            </a:r>
            <a:r>
              <a:rPr lang="hu-HU" sz="2800" dirty="0" smtClean="0">
                <a:solidFill>
                  <a:srgbClr val="FF0000"/>
                </a:solidFill>
              </a:rPr>
              <a:t>&amp;</a:t>
            </a:r>
            <a:r>
              <a:rPr lang="hu-HU" sz="2800" dirty="0" smtClean="0"/>
              <a:t> </a:t>
            </a:r>
            <a:r>
              <a:rPr lang="hu-HU" sz="36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olyan másvalakinek, aki </a:t>
            </a:r>
            <a:r>
              <a:rPr lang="hu-HU" sz="24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hu-HU" sz="2800" i="1" dirty="0" smtClean="0">
                <a:solidFill>
                  <a:schemeClr val="accent1">
                    <a:lumMod val="75000"/>
                  </a:schemeClr>
                </a:solidFill>
              </a:rPr>
              <a:t>már sérült</a:t>
            </a:r>
            <a:r>
              <a:rPr lang="hu-HU" sz="24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/>
              </a:rPr>
              <a:t>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hu-HU" sz="24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hu-HU" sz="2800" i="1" dirty="0" smtClean="0">
                <a:solidFill>
                  <a:schemeClr val="accent1">
                    <a:lumMod val="75000"/>
                  </a:schemeClr>
                </a:solidFill>
              </a:rPr>
              <a:t>testi épsége </a:t>
            </a:r>
            <a:r>
              <a:rPr lang="hu-HU" sz="2800" dirty="0" smtClean="0">
                <a:solidFill>
                  <a:srgbClr val="FF0000"/>
                </a:solidFill>
              </a:rPr>
              <a:t>V</a:t>
            </a:r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hu-HU" sz="2800" i="1" dirty="0" smtClean="0">
                <a:solidFill>
                  <a:schemeClr val="accent1">
                    <a:lumMod val="75000"/>
                  </a:schemeClr>
                </a:solidFill>
              </a:rPr>
              <a:t>élete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</a:rPr>
              <a:t> közvetlen veszélyben van</a:t>
            </a:r>
            <a: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hu-HU" sz="36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hu-H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  <a:sym typeface="Symbol"/>
              </a:rPr>
              <a:t>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hu-HU" sz="4000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hu-HU" sz="2800" dirty="0" smtClean="0">
                <a:solidFill>
                  <a:schemeClr val="accent6">
                    <a:lumMod val="50000"/>
                  </a:schemeClr>
                </a:solidFill>
              </a:rPr>
              <a:t>bűnös segítségnyújtás elmulasztásában</a:t>
            </a:r>
            <a:r>
              <a:rPr lang="hu-HU" sz="4000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hu-HU" sz="2800" dirty="0" smtClean="0"/>
              <a:t>’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hu-HU" sz="1000" dirty="0" smtClean="0"/>
              <a:t> </a:t>
            </a:r>
            <a:r>
              <a:rPr lang="hu-HU" sz="4000" dirty="0" smtClean="0"/>
              <a:t>(</a:t>
            </a:r>
            <a:r>
              <a:rPr lang="hu-HU" dirty="0" smtClean="0">
                <a:sym typeface="Symbol"/>
              </a:rPr>
              <a:t></a:t>
            </a:r>
            <a:r>
              <a:rPr lang="hu-HU" i="1" dirty="0" smtClean="0">
                <a:sym typeface="Symbol"/>
              </a:rPr>
              <a:t>p</a:t>
            </a:r>
            <a:r>
              <a:rPr lang="hu-HU" baseline="-25000" dirty="0" smtClean="0">
                <a:sym typeface="Symbol"/>
              </a:rPr>
              <a:t>1</a:t>
            </a:r>
            <a:r>
              <a:rPr lang="hu-HU" dirty="0" smtClean="0">
                <a:sym typeface="Symbol"/>
              </a:rPr>
              <a:t> &amp; </a:t>
            </a:r>
            <a:r>
              <a:rPr lang="hu-HU" i="1" dirty="0" smtClean="0">
                <a:sym typeface="Symbol"/>
              </a:rPr>
              <a:t>p</a:t>
            </a:r>
            <a:r>
              <a:rPr lang="hu-HU" baseline="-25000" dirty="0" smtClean="0">
                <a:sym typeface="Symbol"/>
              </a:rPr>
              <a:t>2</a:t>
            </a:r>
            <a:r>
              <a:rPr lang="hu-HU" dirty="0" smtClean="0">
                <a:sym typeface="Symbol"/>
              </a:rPr>
              <a:t> &amp; (</a:t>
            </a:r>
            <a:r>
              <a:rPr lang="hu-HU" i="1" dirty="0" smtClean="0">
                <a:sym typeface="Symbol"/>
              </a:rPr>
              <a:t>p</a:t>
            </a:r>
            <a:r>
              <a:rPr lang="hu-HU" baseline="-25000" dirty="0" smtClean="0">
                <a:sym typeface="Symbol"/>
              </a:rPr>
              <a:t>31</a:t>
            </a:r>
            <a:r>
              <a:rPr lang="hu-HU" dirty="0" smtClean="0">
                <a:sym typeface="Symbol"/>
              </a:rPr>
              <a:t>  </a:t>
            </a:r>
            <a:r>
              <a:rPr lang="hu-HU" sz="2400" dirty="0" smtClean="0">
                <a:sym typeface="Symbol"/>
              </a:rPr>
              <a:t>(</a:t>
            </a:r>
            <a:r>
              <a:rPr lang="hu-HU" i="1" dirty="0" smtClean="0">
                <a:sym typeface="Symbol"/>
              </a:rPr>
              <a:t>p</a:t>
            </a:r>
            <a:r>
              <a:rPr lang="hu-HU" baseline="-25000" dirty="0" smtClean="0">
                <a:sym typeface="Symbol"/>
              </a:rPr>
              <a:t>321</a:t>
            </a:r>
            <a:r>
              <a:rPr lang="hu-HU" dirty="0" smtClean="0">
                <a:sym typeface="Symbol"/>
              </a:rPr>
              <a:t> V </a:t>
            </a:r>
            <a:r>
              <a:rPr lang="hu-HU" i="1" dirty="0" smtClean="0">
                <a:sym typeface="Symbol"/>
              </a:rPr>
              <a:t>p</a:t>
            </a:r>
            <a:r>
              <a:rPr lang="hu-HU" baseline="-25000" dirty="0" smtClean="0">
                <a:sym typeface="Symbol"/>
              </a:rPr>
              <a:t>322</a:t>
            </a:r>
            <a:r>
              <a:rPr lang="hu-HU" sz="2400" dirty="0" smtClean="0">
                <a:sym typeface="Symbol"/>
              </a:rPr>
              <a:t>)</a:t>
            </a:r>
            <a:r>
              <a:rPr lang="hu-HU" dirty="0" smtClean="0">
                <a:sym typeface="Symbol"/>
              </a:rPr>
              <a:t>)</a:t>
            </a:r>
            <a:r>
              <a:rPr lang="hu-HU" sz="4000" dirty="0" smtClean="0">
                <a:sym typeface="Symbol"/>
              </a:rPr>
              <a:t>)</a:t>
            </a:r>
            <a:r>
              <a:rPr lang="hu-HU" dirty="0" smtClean="0"/>
              <a:t> </a:t>
            </a:r>
            <a:r>
              <a:rPr lang="hu-HU" dirty="0" smtClean="0">
                <a:sym typeface="Symbol"/>
              </a:rPr>
              <a:t> q</a:t>
            </a:r>
            <a:endParaRPr lang="hu-HU" dirty="0" smtClean="0"/>
          </a:p>
          <a:p>
            <a:pPr eaLnBrk="1" hangingPunct="1">
              <a:buFont typeface="Arial" charset="0"/>
              <a:buNone/>
              <a:defRPr/>
            </a:pPr>
            <a:endParaRPr lang="hu-H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dirty="0" smtClean="0"/>
              <a:t>Azonosság</a:t>
            </a:r>
          </a:p>
        </p:txBody>
      </p:sp>
      <p:sp>
        <p:nvSpPr>
          <p:cNvPr id="21507" name="Tartalom helye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697413"/>
          </a:xfrm>
        </p:spPr>
        <p:txBody>
          <a:bodyPr>
            <a:noAutofit/>
          </a:bodyPr>
          <a:lstStyle/>
          <a:p>
            <a:pPr eaLnBrk="1" hangingPunct="1"/>
            <a:r>
              <a:rPr lang="hu-HU" dirty="0" smtClean="0"/>
              <a:t>Olyan kétargumentumú predikátum (</a:t>
            </a:r>
            <a:r>
              <a:rPr lang="hu-HU" dirty="0" err="1" smtClean="0"/>
              <a:t>funktor</a:t>
            </a:r>
            <a:r>
              <a:rPr lang="hu-HU" dirty="0" smtClean="0"/>
              <a:t>), amely két olyan nevet kapcsol össze, amelynek </a:t>
            </a:r>
            <a:r>
              <a:rPr lang="hu-HU" b="1" dirty="0" err="1" smtClean="0">
                <a:solidFill>
                  <a:schemeClr val="tx2">
                    <a:lumMod val="50000"/>
                  </a:schemeClr>
                </a:solidFill>
              </a:rPr>
              <a:t>jelölete</a:t>
            </a:r>
            <a:r>
              <a:rPr lang="hu-HU" dirty="0" smtClean="0"/>
              <a:t> azonos</a:t>
            </a:r>
          </a:p>
          <a:p>
            <a:pPr eaLnBrk="1" hangingPunct="1"/>
            <a:r>
              <a:rPr lang="hu-HU" dirty="0" smtClean="0"/>
              <a:t>Jele:  =  (olvasata: ‘azonos’)</a:t>
            </a:r>
          </a:p>
          <a:p>
            <a:pPr eaLnBrk="1" hangingPunct="1"/>
            <a:r>
              <a:rPr lang="hu-HU" dirty="0" smtClean="0"/>
              <a:t>Olyan kétváltozós függvény, amely ‘igaz’ értéket rendel az azonos </a:t>
            </a:r>
            <a:r>
              <a:rPr lang="hu-HU" dirty="0" err="1" smtClean="0"/>
              <a:t>jelöletű</a:t>
            </a:r>
            <a:r>
              <a:rPr lang="hu-HU" dirty="0" smtClean="0"/>
              <a:t> individuumpárokhoz</a:t>
            </a:r>
          </a:p>
          <a:p>
            <a:pPr eaLnBrk="1" hangingPunct="1"/>
            <a:r>
              <a:rPr lang="hu-HU" dirty="0" smtClean="0"/>
              <a:t>‘</a:t>
            </a:r>
            <a:r>
              <a:rPr lang="hu-HU" i="1" dirty="0" smtClean="0"/>
              <a:t>a</a:t>
            </a:r>
            <a:r>
              <a:rPr lang="hu-HU" dirty="0" smtClean="0"/>
              <a:t> = </a:t>
            </a:r>
            <a:r>
              <a:rPr lang="hu-HU" i="1" dirty="0" smtClean="0"/>
              <a:t>b</a:t>
            </a:r>
            <a:r>
              <a:rPr lang="hu-HU" dirty="0" smtClean="0"/>
              <a:t>’, pl. „(Magyarország fővárosa) azonos (Budapesttel).”</a:t>
            </a:r>
          </a:p>
          <a:p>
            <a:pPr eaLnBrk="1" hangingPunct="1"/>
            <a:r>
              <a:rPr lang="hu-HU" dirty="0" smtClean="0"/>
              <a:t>Az ilyen állítások az 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azonossági állítások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hu-HU" dirty="0" smtClean="0"/>
              <a:t>Azonosság</a:t>
            </a:r>
          </a:p>
        </p:txBody>
      </p:sp>
      <p:sp>
        <p:nvSpPr>
          <p:cNvPr id="22531" name="Tartalom helye 2"/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381203"/>
          </a:xfrm>
        </p:spPr>
        <p:txBody>
          <a:bodyPr>
            <a:noAutofit/>
          </a:bodyPr>
          <a:lstStyle/>
          <a:p>
            <a:pPr eaLnBrk="1" hangingPunct="1"/>
            <a:r>
              <a:rPr lang="hu-HU" dirty="0" smtClean="0"/>
              <a:t>Az azonosság </a:t>
            </a:r>
            <a:r>
              <a:rPr lang="hu-HU" i="1" dirty="0" smtClean="0"/>
              <a:t>önazonosság: 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(</a:t>
            </a:r>
            <a:r>
              <a:rPr lang="hu-HU" b="1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a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 = </a:t>
            </a:r>
            <a:r>
              <a:rPr lang="hu-HU" b="1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a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)</a:t>
            </a:r>
          </a:p>
          <a:p>
            <a:pPr eaLnBrk="1" hangingPunct="1"/>
            <a:r>
              <a:rPr lang="hu-HU" dirty="0" smtClean="0"/>
              <a:t>Azonosság a klasszikus logikában </a:t>
            </a:r>
            <a:r>
              <a:rPr lang="hu-HU" i="1" dirty="0" smtClean="0"/>
              <a:t>csak </a:t>
            </a:r>
            <a:r>
              <a:rPr lang="hu-HU" b="1" i="1" dirty="0" smtClean="0">
                <a:solidFill>
                  <a:schemeClr val="tx2">
                    <a:lumMod val="50000"/>
                  </a:schemeClr>
                </a:solidFill>
              </a:rPr>
              <a:t>individuumok között </a:t>
            </a:r>
            <a:r>
              <a:rPr lang="hu-HU" i="1" dirty="0" smtClean="0"/>
              <a:t>állhat fenn</a:t>
            </a:r>
            <a:endParaRPr lang="hu-HU" dirty="0" smtClean="0"/>
          </a:p>
          <a:p>
            <a:pPr eaLnBrk="1" hangingPunct="1"/>
            <a:r>
              <a:rPr lang="hu-HU" dirty="0" smtClean="0"/>
              <a:t>Az azonosságot nem a nyelvi kifejezések egybeesése, hanem </a:t>
            </a:r>
            <a:r>
              <a:rPr lang="hu-HU" dirty="0" err="1" smtClean="0"/>
              <a:t>faktuális</a:t>
            </a:r>
            <a:r>
              <a:rPr lang="hu-HU" dirty="0" smtClean="0"/>
              <a:t> értékük (</a:t>
            </a:r>
            <a:r>
              <a:rPr lang="hu-HU" b="1" dirty="0" err="1" smtClean="0">
                <a:solidFill>
                  <a:schemeClr val="tx2">
                    <a:lumMod val="50000"/>
                  </a:schemeClr>
                </a:solidFill>
              </a:rPr>
              <a:t>jelöletük</a:t>
            </a:r>
            <a:r>
              <a:rPr lang="hu-HU" dirty="0" smtClean="0"/>
              <a:t>) azonossága alapítja meg </a:t>
            </a:r>
            <a:r>
              <a:rPr lang="hu-HU" b="1" dirty="0" smtClean="0"/>
              <a:t>→</a:t>
            </a:r>
            <a:r>
              <a:rPr lang="hu-HU" dirty="0" smtClean="0"/>
              <a:t> használható az 	      ‘</a:t>
            </a:r>
            <a:r>
              <a:rPr lang="hu-HU" i="1" dirty="0" smtClean="0"/>
              <a:t>a</a:t>
            </a:r>
            <a:r>
              <a:rPr lang="hu-HU" dirty="0" smtClean="0"/>
              <a:t> = </a:t>
            </a:r>
            <a:r>
              <a:rPr lang="hu-HU" i="1" dirty="0" smtClean="0"/>
              <a:t>b</a:t>
            </a:r>
            <a:r>
              <a:rPr lang="hu-HU" dirty="0" smtClean="0"/>
              <a:t>’ séma is:</a:t>
            </a:r>
            <a:br>
              <a:rPr lang="hu-HU" dirty="0" smtClean="0"/>
            </a:b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{</a:t>
            </a:r>
            <a:r>
              <a:rPr lang="hu-HU" b="1" i="1" dirty="0" smtClean="0">
                <a:solidFill>
                  <a:schemeClr val="tx2">
                    <a:lumMod val="50000"/>
                  </a:schemeClr>
                </a:solidFill>
              </a:rPr>
              <a:t>a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 = </a:t>
            </a:r>
            <a:r>
              <a:rPr lang="hu-HU" b="1" i="1" dirty="0" smtClean="0">
                <a:solidFill>
                  <a:schemeClr val="tx2">
                    <a:lumMod val="50000"/>
                  </a:schemeClr>
                </a:solidFill>
              </a:rPr>
              <a:t>b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, F(</a:t>
            </a:r>
            <a:r>
              <a:rPr lang="hu-HU" b="1" i="1" dirty="0" smtClean="0">
                <a:solidFill>
                  <a:schemeClr val="tx2">
                    <a:lumMod val="50000"/>
                  </a:schemeClr>
                </a:solidFill>
              </a:rPr>
              <a:t>a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)} 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 F(</a:t>
            </a:r>
            <a:r>
              <a:rPr lang="hu-HU" b="1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b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) </a:t>
            </a:r>
            <a:r>
              <a:rPr lang="hu-HU" dirty="0" smtClean="0">
                <a:sym typeface="Symbol" pitchFamily="18" charset="2"/>
              </a:rPr>
              <a:t>← </a:t>
            </a:r>
            <a:r>
              <a:rPr lang="hu-HU" b="1" dirty="0" smtClean="0">
                <a:sym typeface="Symbol" pitchFamily="18" charset="2"/>
              </a:rPr>
              <a:t>Leibniz-törvény</a:t>
            </a:r>
            <a:r>
              <a:rPr lang="hu-HU" dirty="0" smtClean="0">
                <a:sym typeface="Symbol" pitchFamily="18" charset="2"/>
              </a:rPr>
              <a:t/>
            </a:r>
            <a:br>
              <a:rPr lang="hu-HU" dirty="0" smtClean="0">
                <a:sym typeface="Symbol" pitchFamily="18" charset="2"/>
              </a:rPr>
            </a:br>
            <a:r>
              <a:rPr lang="hu-HU" dirty="0" smtClean="0">
                <a:sym typeface="Symbol" pitchFamily="18" charset="2"/>
              </a:rPr>
              <a:t>„Bécs és Budapest világváros” = „Bécs és Magyarország fővárosa világváros”</a:t>
            </a:r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dirty="0" err="1" smtClean="0"/>
              <a:t>Metalogikai</a:t>
            </a:r>
            <a:r>
              <a:rPr lang="hu-HU" dirty="0" smtClean="0"/>
              <a:t> jelek</a:t>
            </a:r>
          </a:p>
        </p:txBody>
      </p:sp>
      <p:sp>
        <p:nvSpPr>
          <p:cNvPr id="3075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u-HU" sz="3200" dirty="0" smtClean="0"/>
              <a:t>Nem a mondatok logikai struktúrájának jelölésére szolgálnak (mint a logikai műveletek)</a:t>
            </a:r>
          </a:p>
          <a:p>
            <a:pPr eaLnBrk="1" hangingPunct="1"/>
            <a:r>
              <a:rPr lang="hu-HU" sz="3200" dirty="0" smtClean="0"/>
              <a:t>A logikai struktúrák/formulák/sémák közötti logikai viszonyok jelölésére szolgálnak</a:t>
            </a:r>
          </a:p>
          <a:p>
            <a:r>
              <a:rPr lang="hu-HU" sz="3200" dirty="0" smtClean="0"/>
              <a:t>Ezek </a:t>
            </a:r>
            <a:r>
              <a:rPr lang="hu-HU" sz="3200" b="1" dirty="0" smtClean="0"/>
              <a:t>logikai törvények </a:t>
            </a:r>
            <a:r>
              <a:rPr lang="hu-HU" sz="3200" b="1" dirty="0" smtClean="0">
                <a:sym typeface="Symbol"/>
              </a:rPr>
              <a:t> </a:t>
            </a:r>
            <a:r>
              <a:rPr lang="hu-HU" sz="3200" dirty="0" smtClean="0">
                <a:sym typeface="Symbol"/>
              </a:rPr>
              <a:t>n</a:t>
            </a:r>
            <a:r>
              <a:rPr lang="hu-HU" sz="3200" dirty="0" smtClean="0"/>
              <a:t>incsenek természetes nyelvi megfelelői (kötőszavak)</a:t>
            </a:r>
          </a:p>
          <a:p>
            <a:pPr eaLnBrk="1" hangingPunct="1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dirty="0" smtClean="0"/>
              <a:t>Logikai ekvivalencia</a:t>
            </a:r>
          </a:p>
        </p:txBody>
      </p:sp>
      <p:sp>
        <p:nvSpPr>
          <p:cNvPr id="4099" name="Tartalom helye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592538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hu-HU" dirty="0" smtClean="0"/>
              <a:t>Jele: </a:t>
            </a:r>
            <a:r>
              <a:rPr lang="hu-HU" dirty="0" smtClean="0">
                <a:sym typeface="Symbol" pitchFamily="18" charset="2"/>
              </a:rPr>
              <a:t></a:t>
            </a:r>
          </a:p>
          <a:p>
            <a:pPr eaLnBrk="1" hangingPunct="1"/>
            <a:r>
              <a:rPr lang="hu-HU" dirty="0" smtClean="0">
                <a:sym typeface="Symbol" pitchFamily="18" charset="2"/>
              </a:rPr>
              <a:t>A  jel két oldalán lévő kifejezések </a:t>
            </a:r>
            <a:r>
              <a:rPr lang="hu-HU" i="1" dirty="0" smtClean="0">
                <a:sym typeface="Symbol" pitchFamily="18" charset="2"/>
              </a:rPr>
              <a:t>igazságértékei azonosak</a:t>
            </a:r>
            <a:r>
              <a:rPr lang="hu-HU" dirty="0" smtClean="0">
                <a:sym typeface="Symbol" pitchFamily="18" charset="2"/>
              </a:rPr>
              <a:t>; logikailag ugyanazt fejezik ki: </a:t>
            </a:r>
            <a:r>
              <a:rPr lang="hu-HU" i="1" dirty="0" smtClean="0">
                <a:sym typeface="Symbol" pitchFamily="18" charset="2"/>
              </a:rPr>
              <a:t>ekvivalensek</a:t>
            </a:r>
            <a:r>
              <a:rPr lang="hu-HU" dirty="0" smtClean="0">
                <a:sym typeface="Symbol" pitchFamily="18" charset="2"/>
              </a:rPr>
              <a:t> egymással</a:t>
            </a:r>
          </a:p>
          <a:p>
            <a:pPr eaLnBrk="1" hangingPunct="1"/>
            <a:r>
              <a:rPr lang="hu-HU" b="1" dirty="0" smtClean="0">
                <a:sym typeface="Symbol" pitchFamily="18" charset="2"/>
              </a:rPr>
              <a:t>Szimmetrikus</a:t>
            </a:r>
            <a:r>
              <a:rPr lang="hu-HU" dirty="0" smtClean="0">
                <a:sym typeface="Symbol" pitchFamily="18" charset="2"/>
              </a:rPr>
              <a:t> reláció: ha A  B, akkor B  A</a:t>
            </a:r>
            <a:br>
              <a:rPr lang="hu-HU" dirty="0" smtClean="0">
                <a:sym typeface="Symbol" pitchFamily="18" charset="2"/>
              </a:rPr>
            </a:br>
            <a:r>
              <a:rPr lang="hu-HU" i="1" dirty="0" smtClean="0">
                <a:sym typeface="Symbol" pitchFamily="18" charset="2"/>
              </a:rPr>
              <a:t>Ha Jancsi házastársa Juliskának,</a:t>
            </a:r>
            <a:br>
              <a:rPr lang="hu-HU" i="1" dirty="0" smtClean="0">
                <a:sym typeface="Symbol" pitchFamily="18" charset="2"/>
              </a:rPr>
            </a:br>
            <a:r>
              <a:rPr lang="hu-HU" i="1" dirty="0" smtClean="0">
                <a:sym typeface="Symbol" pitchFamily="18" charset="2"/>
              </a:rPr>
              <a:t>akkor Juliska is házastársa Jancsinak.</a:t>
            </a:r>
          </a:p>
          <a:p>
            <a:pPr eaLnBrk="1" hangingPunct="1"/>
            <a:r>
              <a:rPr lang="hu-HU" b="1" dirty="0" smtClean="0">
                <a:sym typeface="Symbol" pitchFamily="18" charset="2"/>
              </a:rPr>
              <a:t>Tranzitív</a:t>
            </a:r>
            <a:r>
              <a:rPr lang="hu-HU" dirty="0" smtClean="0">
                <a:sym typeface="Symbol" pitchFamily="18" charset="2"/>
              </a:rPr>
              <a:t> reláció: ha A B és B  C, akkor A  C</a:t>
            </a:r>
            <a:br>
              <a:rPr lang="hu-HU" dirty="0" smtClean="0">
                <a:sym typeface="Symbol" pitchFamily="18" charset="2"/>
              </a:rPr>
            </a:br>
            <a:r>
              <a:rPr lang="hu-HU" i="1" dirty="0" smtClean="0">
                <a:sym typeface="Symbol" pitchFamily="18" charset="2"/>
              </a:rPr>
              <a:t>Ha Péter testvére Pálnak és Pál testvére Jánosnak,</a:t>
            </a:r>
            <a:br>
              <a:rPr lang="hu-HU" i="1" dirty="0" smtClean="0">
                <a:sym typeface="Symbol" pitchFamily="18" charset="2"/>
              </a:rPr>
            </a:br>
            <a:r>
              <a:rPr lang="hu-HU" i="1" dirty="0" smtClean="0">
                <a:sym typeface="Symbol" pitchFamily="18" charset="2"/>
              </a:rPr>
              <a:t>akkor Péter is testvére Jánosnak.</a:t>
            </a:r>
          </a:p>
          <a:p>
            <a:r>
              <a:rPr lang="hu-HU" b="1" dirty="0" smtClean="0">
                <a:sym typeface="Symbol" pitchFamily="18" charset="2"/>
              </a:rPr>
              <a:t>Definíció jelölésére: </a:t>
            </a:r>
            <a:r>
              <a:rPr lang="hu-HU" dirty="0" smtClean="0">
                <a:sym typeface="Symbol" pitchFamily="18" charset="2"/>
              </a:rPr>
              <a:t>pl.</a:t>
            </a:r>
            <a:r>
              <a:rPr lang="hu-HU" b="1" dirty="0" smtClean="0">
                <a:sym typeface="Symbol" pitchFamily="18" charset="2"/>
              </a:rPr>
              <a:t> </a:t>
            </a:r>
            <a:r>
              <a:rPr lang="hu-HU" i="1" dirty="0" smtClean="0"/>
              <a:t>p </a:t>
            </a:r>
            <a:r>
              <a:rPr lang="hu-HU" dirty="0" smtClean="0">
                <a:sym typeface="Symbol"/>
              </a:rPr>
              <a:t></a:t>
            </a:r>
            <a:r>
              <a:rPr lang="hu-HU" dirty="0" smtClean="0"/>
              <a:t> </a:t>
            </a:r>
            <a:r>
              <a:rPr lang="hu-HU" i="1" dirty="0" smtClean="0"/>
              <a:t>q</a:t>
            </a:r>
            <a:r>
              <a:rPr lang="hu-HU" dirty="0" smtClean="0"/>
              <a:t> </a:t>
            </a:r>
            <a:r>
              <a:rPr lang="hu-HU" dirty="0" smtClean="0">
                <a:sym typeface="Symbol"/>
              </a:rPr>
              <a:t></a:t>
            </a:r>
            <a:r>
              <a:rPr lang="hu-HU" baseline="-25000" dirty="0" err="1" smtClean="0"/>
              <a:t>df</a:t>
            </a:r>
            <a:r>
              <a:rPr lang="hu-HU" dirty="0" smtClean="0"/>
              <a:t> </a:t>
            </a:r>
            <a:r>
              <a:rPr lang="hu-HU" dirty="0" smtClean="0">
                <a:sym typeface="Symbol"/>
              </a:rPr>
              <a:t></a:t>
            </a:r>
            <a:r>
              <a:rPr lang="hu-HU" dirty="0" smtClean="0"/>
              <a:t>(</a:t>
            </a:r>
            <a:r>
              <a:rPr lang="hu-HU" i="1" dirty="0" smtClean="0"/>
              <a:t>p </a:t>
            </a:r>
            <a:r>
              <a:rPr lang="hu-HU" dirty="0" smtClean="0"/>
              <a:t>&amp; </a:t>
            </a:r>
            <a:r>
              <a:rPr lang="hu-HU" dirty="0" smtClean="0">
                <a:sym typeface="Symbol"/>
              </a:rPr>
              <a:t></a:t>
            </a:r>
            <a:r>
              <a:rPr lang="hu-HU" i="1" dirty="0" smtClean="0"/>
              <a:t>q</a:t>
            </a:r>
            <a:r>
              <a:rPr lang="hu-HU" dirty="0" smtClean="0"/>
              <a:t>). </a:t>
            </a:r>
            <a:endParaRPr lang="hu-HU" b="1" dirty="0" smtClean="0">
              <a:sym typeface="Symbol" pitchFamily="18" charset="2"/>
            </a:endParaRPr>
          </a:p>
          <a:p>
            <a:pPr eaLnBrk="1" hangingPunct="1"/>
            <a:endParaRPr lang="hu-HU" i="1" dirty="0" smtClean="0">
              <a:sym typeface="Symbol" pitchFamily="18" charset="2"/>
            </a:endParaRPr>
          </a:p>
          <a:p>
            <a:pPr eaLnBrk="1" hangingPunct="1"/>
            <a:endParaRPr lang="hu-HU" i="1" dirty="0" smtClean="0">
              <a:sym typeface="Symbol" pitchFamily="18" charset="2"/>
            </a:endParaRPr>
          </a:p>
          <a:p>
            <a:pPr eaLnBrk="1" hangingPunct="1"/>
            <a:endParaRPr lang="hu-HU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dirty="0" smtClean="0"/>
              <a:t>Következményreláció</a:t>
            </a:r>
          </a:p>
        </p:txBody>
      </p:sp>
      <p:sp>
        <p:nvSpPr>
          <p:cNvPr id="512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u-HU" dirty="0" smtClean="0"/>
              <a:t>Jele: </a:t>
            </a:r>
            <a:r>
              <a:rPr lang="hu-HU" dirty="0" smtClean="0">
                <a:sym typeface="Symbol" pitchFamily="18" charset="2"/>
              </a:rPr>
              <a:t></a:t>
            </a:r>
          </a:p>
          <a:p>
            <a:pPr eaLnBrk="1" hangingPunct="1"/>
            <a:r>
              <a:rPr lang="hu-HU" dirty="0" smtClean="0">
                <a:sym typeface="Symbol" pitchFamily="18" charset="2"/>
              </a:rPr>
              <a:t>Az </a:t>
            </a:r>
            <a:r>
              <a:rPr lang="hu-HU" i="1" dirty="0" smtClean="0">
                <a:sym typeface="Symbol" pitchFamily="18" charset="2"/>
              </a:rPr>
              <a:t>érvényes logikai következtetés</a:t>
            </a:r>
            <a:r>
              <a:rPr lang="hu-HU" dirty="0" smtClean="0">
                <a:sym typeface="Symbol" pitchFamily="18" charset="2"/>
              </a:rPr>
              <a:t>t jelöli</a:t>
            </a:r>
          </a:p>
          <a:p>
            <a:pPr eaLnBrk="1" hangingPunct="1"/>
            <a:r>
              <a:rPr lang="hu-HU" dirty="0" smtClean="0">
                <a:sym typeface="Symbol" pitchFamily="18" charset="2"/>
              </a:rPr>
              <a:t>A jel bal oldalán a premisszahalmaz, jobb oldalán a konklúzió van: </a:t>
            </a:r>
            <a:r>
              <a:rPr lang="hu-HU" b="1" dirty="0" smtClean="0">
                <a:solidFill>
                  <a:srgbClr val="00B0F0"/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rgbClr val="00B0F0"/>
                </a:solidFill>
                <a:sym typeface="Symbol" pitchFamily="18" charset="2"/>
              </a:rPr>
              <a:t>  </a:t>
            </a:r>
            <a:r>
              <a:rPr lang="hu-HU" i="1" dirty="0" smtClean="0">
                <a:solidFill>
                  <a:srgbClr val="00B0F0"/>
                </a:solidFill>
                <a:sym typeface="Symbol" pitchFamily="18" charset="2"/>
              </a:rPr>
              <a:t>K</a:t>
            </a:r>
          </a:p>
          <a:p>
            <a:pPr eaLnBrk="1" hangingPunct="1"/>
            <a:r>
              <a:rPr lang="hu-HU" dirty="0" smtClean="0">
                <a:sym typeface="Symbol" pitchFamily="18" charset="2"/>
              </a:rPr>
              <a:t>A premisszák halmaza maga után vonja, </a:t>
            </a:r>
            <a:r>
              <a:rPr lang="hu-HU" i="1" dirty="0" smtClean="0">
                <a:sym typeface="Symbol" pitchFamily="18" charset="2"/>
              </a:rPr>
              <a:t>implikálja</a:t>
            </a:r>
            <a:r>
              <a:rPr lang="hu-HU" dirty="0" smtClean="0">
                <a:sym typeface="Symbol" pitchFamily="18" charset="2"/>
              </a:rPr>
              <a:t> a konklúziót ← </a:t>
            </a:r>
            <a:r>
              <a:rPr lang="hu-HU" b="1" i="1" dirty="0" smtClean="0">
                <a:solidFill>
                  <a:schemeClr val="tx2">
                    <a:lumMod val="75000"/>
                  </a:schemeClr>
                </a:solidFill>
                <a:sym typeface="Symbol" pitchFamily="18" charset="2"/>
              </a:rPr>
              <a:t>implikáció</a:t>
            </a:r>
          </a:p>
          <a:p>
            <a:pPr eaLnBrk="1" hangingPunct="1"/>
            <a:r>
              <a:rPr lang="hu-HU" dirty="0" smtClean="0">
                <a:sym typeface="Symbol" pitchFamily="18" charset="2"/>
              </a:rPr>
              <a:t>Egyirányú reláció: </a:t>
            </a:r>
            <a:r>
              <a:rPr lang="hu-HU" i="1" dirty="0" smtClean="0">
                <a:sym typeface="Symbol" pitchFamily="18" charset="2"/>
              </a:rPr>
              <a:t>csak</a:t>
            </a:r>
            <a:r>
              <a:rPr lang="hu-HU" dirty="0" smtClean="0">
                <a:sym typeface="Symbol" pitchFamily="18" charset="2"/>
              </a:rPr>
              <a:t> a premisszákból következik a konklúzió, fordítva azonban nem</a:t>
            </a:r>
          </a:p>
          <a:p>
            <a:pPr eaLnBrk="1" hangingPunct="1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dirty="0" smtClean="0"/>
              <a:t>Logikai igazság</a:t>
            </a:r>
          </a:p>
        </p:txBody>
      </p:sp>
      <p:sp>
        <p:nvSpPr>
          <p:cNvPr id="6147" name="Tartalom helye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697413"/>
          </a:xfrm>
        </p:spPr>
        <p:txBody>
          <a:bodyPr>
            <a:normAutofit fontScale="62500" lnSpcReduction="20000"/>
          </a:bodyPr>
          <a:lstStyle/>
          <a:p>
            <a:pPr eaLnBrk="1" hangingPunct="1"/>
            <a:r>
              <a:rPr lang="hu-HU" sz="4800" dirty="0" smtClean="0"/>
              <a:t>Jele: </a:t>
            </a:r>
            <a:r>
              <a:rPr lang="hu-HU" sz="4800" dirty="0" smtClean="0">
                <a:sym typeface="Symbol" pitchFamily="18" charset="2"/>
              </a:rPr>
              <a:t></a:t>
            </a:r>
          </a:p>
          <a:p>
            <a:pPr eaLnBrk="1" hangingPunct="1"/>
            <a:r>
              <a:rPr lang="hu-HU" sz="4800" dirty="0" smtClean="0">
                <a:sym typeface="Symbol" pitchFamily="18" charset="2"/>
              </a:rPr>
              <a:t>A  jel baloldalán itt nem szerepel semmi</a:t>
            </a:r>
          </a:p>
          <a:p>
            <a:pPr eaLnBrk="1" hangingPunct="1"/>
            <a:r>
              <a:rPr lang="hu-HU" sz="4800" dirty="0" smtClean="0">
                <a:sym typeface="Symbol" pitchFamily="18" charset="2"/>
              </a:rPr>
              <a:t>Logikai igazság:, ha </a:t>
            </a:r>
            <a:r>
              <a:rPr lang="hu-HU" sz="4800" i="1" dirty="0" smtClean="0">
                <a:sym typeface="Symbol" pitchFamily="18" charset="2"/>
              </a:rPr>
              <a:t>az állítás minden körülmények között igaz, </a:t>
            </a:r>
            <a:r>
              <a:rPr lang="hu-HU" sz="4800" dirty="0" smtClean="0">
                <a:sym typeface="Symbol" pitchFamily="18" charset="2"/>
              </a:rPr>
              <a:t>= </a:t>
            </a:r>
            <a:r>
              <a:rPr lang="hu-HU" sz="4800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nem premisszafüggő</a:t>
            </a:r>
          </a:p>
          <a:p>
            <a:pPr eaLnBrk="1" hangingPunct="1"/>
            <a:r>
              <a:rPr lang="hu-HU" sz="4300" dirty="0" smtClean="0">
                <a:sym typeface="Symbol" pitchFamily="18" charset="2"/>
              </a:rPr>
              <a:t>A klasszikus logika két alaptörvénye logikai igazság :</a:t>
            </a:r>
          </a:p>
          <a:p>
            <a:pPr lvl="1" eaLnBrk="1" hangingPunct="1">
              <a:buFont typeface="Courier New" pitchFamily="49" charset="0"/>
              <a:buChar char="o"/>
            </a:pPr>
            <a:r>
              <a:rPr lang="hu-HU" sz="4300" dirty="0" smtClean="0">
                <a:sym typeface="Symbol" pitchFamily="18" charset="2"/>
              </a:rPr>
              <a:t>Kizárt harmadik törvénye:   </a:t>
            </a:r>
            <a:r>
              <a:rPr lang="hu-HU" sz="4300" dirty="0" smtClean="0">
                <a:solidFill>
                  <a:schemeClr val="accent3">
                    <a:lumMod val="75000"/>
                  </a:schemeClr>
                </a:solidFill>
                <a:sym typeface="Symbol" pitchFamily="18" charset="2"/>
              </a:rPr>
              <a:t>(</a:t>
            </a:r>
            <a:r>
              <a:rPr lang="hu-HU" sz="4300" i="1" dirty="0" smtClean="0">
                <a:solidFill>
                  <a:schemeClr val="accent3">
                    <a:lumMod val="75000"/>
                  </a:schemeClr>
                </a:solidFill>
                <a:sym typeface="Symbol" pitchFamily="18" charset="2"/>
              </a:rPr>
              <a:t>p</a:t>
            </a:r>
            <a:r>
              <a:rPr lang="hu-HU" sz="4300" dirty="0" smtClean="0">
                <a:solidFill>
                  <a:schemeClr val="accent3">
                    <a:lumMod val="75000"/>
                  </a:schemeClr>
                </a:solidFill>
                <a:sym typeface="Symbol" pitchFamily="18" charset="2"/>
              </a:rPr>
              <a:t>  </a:t>
            </a:r>
            <a:r>
              <a:rPr lang="hu-HU" sz="4300" i="1" dirty="0" err="1" smtClean="0">
                <a:solidFill>
                  <a:schemeClr val="accent3">
                    <a:lumMod val="75000"/>
                  </a:schemeClr>
                </a:solidFill>
                <a:sym typeface="Symbol" pitchFamily="18" charset="2"/>
              </a:rPr>
              <a:t>p</a:t>
            </a:r>
            <a:r>
              <a:rPr lang="hu-HU" sz="4300" dirty="0" smtClean="0">
                <a:solidFill>
                  <a:schemeClr val="accent3">
                    <a:lumMod val="75000"/>
                  </a:schemeClr>
                </a:solidFill>
                <a:sym typeface="Symbol" pitchFamily="18" charset="2"/>
              </a:rPr>
              <a:t>)</a:t>
            </a:r>
            <a:r>
              <a:rPr lang="hu-HU" sz="4300" dirty="0" smtClean="0">
                <a:sym typeface="Symbol" pitchFamily="18" charset="2"/>
              </a:rPr>
              <a:t/>
            </a:r>
            <a:br>
              <a:rPr lang="hu-HU" sz="4300" dirty="0" smtClean="0">
                <a:sym typeface="Symbol" pitchFamily="18" charset="2"/>
              </a:rPr>
            </a:br>
            <a:r>
              <a:rPr lang="hu-HU" sz="4300" dirty="0" smtClean="0">
                <a:sym typeface="Symbol" pitchFamily="18" charset="2"/>
              </a:rPr>
              <a:t>Vagy az állítás vagy annak negáltja szükségképpen igaz.</a:t>
            </a:r>
          </a:p>
          <a:p>
            <a:pPr lvl="1" eaLnBrk="1" hangingPunct="1">
              <a:buFont typeface="Courier New" pitchFamily="49" charset="0"/>
              <a:buChar char="o"/>
            </a:pPr>
            <a:r>
              <a:rPr lang="hu-HU" sz="4300" dirty="0" err="1" smtClean="0">
                <a:sym typeface="Symbol" pitchFamily="18" charset="2"/>
              </a:rPr>
              <a:t>Ellentmondásmentesség</a:t>
            </a:r>
            <a:r>
              <a:rPr lang="hu-HU" sz="4300" dirty="0" smtClean="0">
                <a:sym typeface="Symbol" pitchFamily="18" charset="2"/>
              </a:rPr>
              <a:t> törvénye:   </a:t>
            </a:r>
            <a:r>
              <a:rPr lang="hu-HU" sz="4300" dirty="0" smtClean="0">
                <a:solidFill>
                  <a:schemeClr val="accent3">
                    <a:lumMod val="75000"/>
                  </a:schemeClr>
                </a:solidFill>
                <a:sym typeface="Symbol" pitchFamily="18" charset="2"/>
              </a:rPr>
              <a:t>(</a:t>
            </a:r>
            <a:r>
              <a:rPr lang="hu-HU" sz="4300" i="1" dirty="0" smtClean="0">
                <a:solidFill>
                  <a:schemeClr val="accent3">
                    <a:lumMod val="75000"/>
                  </a:schemeClr>
                </a:solidFill>
                <a:sym typeface="Symbol" pitchFamily="18" charset="2"/>
              </a:rPr>
              <a:t>p</a:t>
            </a:r>
            <a:r>
              <a:rPr lang="hu-HU" sz="4300" dirty="0" smtClean="0">
                <a:solidFill>
                  <a:schemeClr val="accent3">
                    <a:lumMod val="75000"/>
                  </a:schemeClr>
                </a:solidFill>
                <a:sym typeface="Symbol" pitchFamily="18" charset="2"/>
              </a:rPr>
              <a:t> &amp; </a:t>
            </a:r>
            <a:r>
              <a:rPr lang="hu-HU" sz="4300" i="1" dirty="0" err="1" smtClean="0">
                <a:solidFill>
                  <a:schemeClr val="accent3">
                    <a:lumMod val="75000"/>
                  </a:schemeClr>
                </a:solidFill>
                <a:sym typeface="Symbol" pitchFamily="18" charset="2"/>
              </a:rPr>
              <a:t>p</a:t>
            </a:r>
            <a:r>
              <a:rPr lang="hu-HU" sz="4300" dirty="0" smtClean="0">
                <a:solidFill>
                  <a:schemeClr val="accent3">
                    <a:lumMod val="75000"/>
                  </a:schemeClr>
                </a:solidFill>
                <a:sym typeface="Symbol" pitchFamily="18" charset="2"/>
              </a:rPr>
              <a:t>)</a:t>
            </a:r>
            <a:r>
              <a:rPr lang="hu-HU" sz="4300" dirty="0" smtClean="0">
                <a:sym typeface="Symbol" pitchFamily="18" charset="2"/>
              </a:rPr>
              <a:t/>
            </a:r>
            <a:br>
              <a:rPr lang="hu-HU" sz="4300" dirty="0" smtClean="0">
                <a:sym typeface="Symbol" pitchFamily="18" charset="2"/>
              </a:rPr>
            </a:br>
            <a:r>
              <a:rPr lang="hu-HU" sz="4300" dirty="0" smtClean="0">
                <a:sym typeface="Symbol" pitchFamily="18" charset="2"/>
              </a:rPr>
              <a:t>Nem lehet egyszerre igaz az állítás és annak negáltja.</a:t>
            </a:r>
          </a:p>
          <a:p>
            <a:pPr lvl="1" eaLnBrk="1" hangingPunct="1"/>
            <a:endParaRPr lang="hu-HU" dirty="0" smtClean="0">
              <a:sym typeface="Symbol" pitchFamily="18" charset="2"/>
            </a:endParaRPr>
          </a:p>
          <a:p>
            <a:pPr eaLnBrk="1" hangingPunct="1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dirty="0" smtClean="0"/>
              <a:t>1.2. Logika és filozófia</a:t>
            </a:r>
          </a:p>
        </p:txBody>
      </p:sp>
      <p:sp>
        <p:nvSpPr>
          <p:cNvPr id="8195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u-HU" sz="2400" dirty="0" smtClean="0"/>
              <a:t>A logika a filozófia része</a:t>
            </a:r>
          </a:p>
          <a:p>
            <a:pPr eaLnBrk="1" hangingPunct="1"/>
            <a:r>
              <a:rPr lang="hu-HU" sz="2400" dirty="0" smtClean="0"/>
              <a:t>Mindkettő: „a tudományok tudománya”</a:t>
            </a:r>
            <a:endParaRPr lang="hu-HU" sz="2400" b="1" dirty="0" smtClean="0"/>
          </a:p>
          <a:p>
            <a:pPr eaLnBrk="1" hangingPunct="1"/>
            <a:r>
              <a:rPr lang="hu-HU" sz="2400" dirty="0" smtClean="0"/>
              <a:t>Mindkettő vezéreszméje: az „igazság”  –  vagyis:  „Melyek az állítások igazságának feltételei?”</a:t>
            </a:r>
          </a:p>
          <a:p>
            <a:pPr eaLnBrk="1" hangingPunct="1"/>
            <a:r>
              <a:rPr lang="hu-HU" sz="2400" dirty="0" smtClean="0"/>
              <a:t>De: egyfelől megismerés – másfelől következtetés</a:t>
            </a:r>
          </a:p>
          <a:p>
            <a:pPr eaLnBrk="1" hangingPunct="1"/>
            <a:r>
              <a:rPr lang="hu-HU" sz="2400" dirty="0" smtClean="0"/>
              <a:t>Kapcsolatuk:</a:t>
            </a:r>
          </a:p>
          <a:p>
            <a:pPr marL="912114" lvl="1" indent="-457200">
              <a:buFont typeface="+mj-lt"/>
              <a:buAutoNum type="arabicPeriod"/>
            </a:pPr>
            <a:r>
              <a:rPr lang="hu-HU" sz="2400" i="1" dirty="0" smtClean="0"/>
              <a:t>Filozófiai logika </a:t>
            </a:r>
            <a:r>
              <a:rPr lang="hu-HU" sz="2400" dirty="0" smtClean="0"/>
              <a:t>(a logika és </a:t>
            </a:r>
            <a:r>
              <a:rPr lang="hu-HU" sz="2400" dirty="0" err="1" smtClean="0"/>
              <a:t>és</a:t>
            </a:r>
            <a:r>
              <a:rPr lang="hu-HU" sz="2400" dirty="0" smtClean="0"/>
              <a:t> filozófia – ontológia, </a:t>
            </a:r>
            <a:r>
              <a:rPr lang="hu-HU" sz="2400" dirty="0" err="1" smtClean="0"/>
              <a:t>episztemológia</a:t>
            </a:r>
            <a:r>
              <a:rPr lang="hu-HU" sz="2400" dirty="0" smtClean="0"/>
              <a:t>, szakfilozófiák – közös tárgya)</a:t>
            </a:r>
          </a:p>
          <a:p>
            <a:pPr marL="912114" lvl="1" indent="-457200">
              <a:buFont typeface="+mj-lt"/>
              <a:buAutoNum type="arabicPeriod"/>
            </a:pPr>
            <a:r>
              <a:rPr lang="hu-HU" sz="2400" dirty="0" smtClean="0"/>
              <a:t>A logika filozófiája (a logika a filozófia tárgya: igazság, jelölés, modalitás, </a:t>
            </a:r>
            <a:r>
              <a:rPr lang="hu-HU" sz="2400" dirty="0" err="1" smtClean="0"/>
              <a:t>kvantifikálás</a:t>
            </a:r>
            <a:r>
              <a:rPr lang="hu-HU" sz="2400" dirty="0" smtClean="0"/>
              <a:t> stb.)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A5ED07-2B13-43B7-A5C1-F1931723AEEC}" type="slidenum">
              <a:rPr lang="hu-HU" smtClean="0"/>
              <a:pPr>
                <a:defRPr/>
              </a:pPr>
              <a:t>7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Logikai törvények</a:t>
            </a:r>
          </a:p>
        </p:txBody>
      </p:sp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491172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hu-HU" sz="3200" b="1" dirty="0" smtClean="0"/>
              <a:t>Logikai törvények</a:t>
            </a:r>
            <a:r>
              <a:rPr lang="hu-HU" sz="3200" dirty="0" smtClean="0"/>
              <a:t>: a </a:t>
            </a:r>
            <a:r>
              <a:rPr lang="hu-HU" sz="3200" dirty="0" err="1" smtClean="0"/>
              <a:t>metalogikai</a:t>
            </a:r>
            <a:r>
              <a:rPr lang="hu-HU" sz="3200" dirty="0" smtClean="0"/>
              <a:t> jelek felhasználásával felírható alapvetések, követelmények az érvényes következtetések számára</a:t>
            </a:r>
          </a:p>
          <a:p>
            <a:pPr eaLnBrk="1" hangingPunct="1"/>
            <a:r>
              <a:rPr lang="hu-HU" sz="3200" dirty="0" smtClean="0"/>
              <a:t>Például:</a:t>
            </a:r>
          </a:p>
          <a:p>
            <a:pPr eaLnBrk="1" hangingPunct="1">
              <a:buFont typeface="Arial" charset="0"/>
              <a:buNone/>
            </a:pPr>
            <a:r>
              <a:rPr lang="hu-HU" dirty="0" smtClean="0"/>
              <a:t>  </a:t>
            </a:r>
          </a:p>
          <a:p>
            <a:pPr marL="914400" lvl="1" indent="-457200" eaLnBrk="1" hangingPunct="1">
              <a:buFont typeface="Arial" charset="0"/>
              <a:buNone/>
            </a:pP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(T1)   (</a:t>
            </a: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)  </a:t>
            </a:r>
            <a:r>
              <a:rPr lang="hu-HU" sz="3000" b="1" dirty="0" err="1" smtClean="0">
                <a:solidFill>
                  <a:srgbClr val="FF0000"/>
                </a:solidFill>
                <a:sym typeface="Symbol" pitchFamily="18" charset="2"/>
              </a:rPr>
              <a:t>p</a:t>
            </a:r>
            <a:endParaRPr lang="hu-HU" sz="3000" b="1" dirty="0" smtClean="0">
              <a:solidFill>
                <a:srgbClr val="FF0000"/>
              </a:solidFill>
              <a:sym typeface="Symbol" pitchFamily="18" charset="2"/>
            </a:endParaRPr>
          </a:p>
          <a:p>
            <a:pPr marL="914400" lvl="1" indent="-457200" eaLnBrk="1" hangingPunct="1">
              <a:buFont typeface="Arial" charset="0"/>
              <a:buNone/>
            </a:pP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 </a:t>
            </a:r>
          </a:p>
          <a:p>
            <a:pPr marL="914400" lvl="1" indent="-457200" eaLnBrk="1" hangingPunct="1">
              <a:buFont typeface="Arial" charset="0"/>
              <a:buNone/>
            </a:pP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(T2)   </a:t>
            </a: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 &amp; </a:t>
            </a: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  </a:t>
            </a:r>
            <a:r>
              <a:rPr lang="hu-HU" sz="3000" b="1" i="1" dirty="0" err="1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 &amp; </a:t>
            </a: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</a:p>
          <a:p>
            <a:pPr marL="914400" lvl="1" indent="-457200" eaLnBrk="1" hangingPunct="1">
              <a:buFont typeface="Arial" charset="0"/>
              <a:buNone/>
            </a:pP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 </a:t>
            </a:r>
          </a:p>
          <a:p>
            <a:pPr marL="914400" lvl="1" indent="-457200" eaLnBrk="1" hangingPunct="1">
              <a:buFont typeface="Arial" charset="0"/>
              <a:buNone/>
            </a:pP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(T3)   (</a:t>
            </a: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 &amp; </a:t>
            </a: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) &amp; </a:t>
            </a: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r</a:t>
            </a: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  </a:t>
            </a: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 &amp; (</a:t>
            </a: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 &amp; </a:t>
            </a: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r</a:t>
            </a: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)  </a:t>
            </a: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 &amp; </a:t>
            </a: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sz="3000" b="1" dirty="0" smtClean="0">
                <a:solidFill>
                  <a:srgbClr val="FF0000"/>
                </a:solidFill>
                <a:sym typeface="Symbol" pitchFamily="18" charset="2"/>
              </a:rPr>
              <a:t> &amp; </a:t>
            </a:r>
            <a:r>
              <a:rPr lang="hu-HU" sz="3000" b="1" i="1" dirty="0" smtClean="0">
                <a:solidFill>
                  <a:srgbClr val="FF0000"/>
                </a:solidFill>
                <a:sym typeface="Symbol" pitchFamily="18" charset="2"/>
              </a:rPr>
              <a:t>r</a:t>
            </a:r>
          </a:p>
          <a:p>
            <a:pPr marL="914400" lvl="1" indent="-457200" eaLnBrk="1" hangingPunct="1">
              <a:buFont typeface="Arial" charset="0"/>
              <a:buNone/>
            </a:pPr>
            <a:endParaRPr lang="hu-HU" sz="2400" dirty="0" smtClean="0">
              <a:sym typeface="Symbol" pitchFamily="18" charset="2"/>
            </a:endParaRPr>
          </a:p>
          <a:p>
            <a:pPr marL="914400" lvl="1" indent="-457200" eaLnBrk="1" hangingPunct="1">
              <a:buFont typeface="Courier New" pitchFamily="49" charset="0"/>
              <a:buChar char="o"/>
            </a:pPr>
            <a:endParaRPr lang="hu-HU" sz="2400" dirty="0" smtClean="0"/>
          </a:p>
          <a:p>
            <a:pPr eaLnBrk="1" hangingPunct="1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dirty="0" smtClean="0"/>
              <a:t>Logikai törvények</a:t>
            </a:r>
          </a:p>
        </p:txBody>
      </p:sp>
      <p:sp>
        <p:nvSpPr>
          <p:cNvPr id="8195" name="Tartalom helye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</a:pPr>
            <a:r>
              <a:rPr lang="hu-HU" dirty="0" smtClean="0">
                <a:solidFill>
                  <a:srgbClr val="FF0000"/>
                </a:solidFill>
              </a:rPr>
              <a:t>(T5)   </a:t>
            </a:r>
            <a:r>
              <a:rPr lang="hu-HU" i="1" dirty="0" smtClean="0">
                <a:solidFill>
                  <a:srgbClr val="FF0000"/>
                </a:solidFill>
              </a:rPr>
              <a:t>p</a:t>
            </a:r>
            <a:r>
              <a:rPr lang="hu-HU" dirty="0" smtClean="0">
                <a:solidFill>
                  <a:srgbClr val="FF0000"/>
                </a:solidFill>
              </a:rPr>
              <a:t> V </a:t>
            </a:r>
            <a:r>
              <a:rPr lang="hu-HU" i="1" dirty="0" smtClean="0">
                <a:solidFill>
                  <a:srgbClr val="FF0000"/>
                </a:solidFill>
              </a:rPr>
              <a:t>q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 (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 &amp; 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)</a:t>
            </a:r>
          </a:p>
          <a:p>
            <a:pPr eaLnBrk="1" hangingPunct="1">
              <a:buFont typeface="Arial" charset="0"/>
              <a:buNone/>
            </a:pPr>
            <a:endParaRPr lang="hu-HU" dirty="0" smtClean="0">
              <a:sym typeface="Symbol" pitchFamily="18" charset="2"/>
            </a:endParaRPr>
          </a:p>
          <a:p>
            <a:pPr eaLnBrk="1" hangingPunct="1">
              <a:buFont typeface="Arial" charset="0"/>
              <a:buNone/>
            </a:pPr>
            <a:r>
              <a:rPr lang="hu-HU" dirty="0" smtClean="0">
                <a:sym typeface="Symbol" pitchFamily="18" charset="2"/>
              </a:rPr>
              <a:t>(T5) negáltja:</a:t>
            </a:r>
          </a:p>
          <a:p>
            <a:pPr eaLnBrk="1" hangingPunct="1">
              <a:buFont typeface="Arial" charset="0"/>
              <a:buNone/>
            </a:pPr>
            <a:r>
              <a:rPr lang="hu-HU" dirty="0" smtClean="0">
                <a:sym typeface="Symbol" pitchFamily="18" charset="2"/>
              </a:rPr>
              <a:t></a:t>
            </a:r>
            <a:r>
              <a:rPr lang="hu-HU" i="1" dirty="0" smtClean="0"/>
              <a:t>(p</a:t>
            </a:r>
            <a:r>
              <a:rPr lang="hu-HU" dirty="0" smtClean="0"/>
              <a:t> V </a:t>
            </a:r>
            <a:r>
              <a:rPr lang="hu-HU" i="1" dirty="0" smtClean="0"/>
              <a:t>q)</a:t>
            </a:r>
            <a:r>
              <a:rPr lang="hu-HU" dirty="0" smtClean="0"/>
              <a:t> </a:t>
            </a:r>
            <a:r>
              <a:rPr lang="hu-HU" dirty="0" smtClean="0">
                <a:sym typeface="Symbol" pitchFamily="18" charset="2"/>
              </a:rPr>
              <a:t> (</a:t>
            </a:r>
            <a:r>
              <a:rPr lang="hu-HU" i="1" dirty="0" smtClean="0">
                <a:sym typeface="Symbol" pitchFamily="18" charset="2"/>
              </a:rPr>
              <a:t>p</a:t>
            </a:r>
            <a:r>
              <a:rPr lang="hu-HU" dirty="0" smtClean="0">
                <a:sym typeface="Symbol" pitchFamily="18" charset="2"/>
              </a:rPr>
              <a:t> &amp; </a:t>
            </a:r>
            <a:r>
              <a:rPr lang="hu-HU" i="1" dirty="0" smtClean="0">
                <a:sym typeface="Symbol" pitchFamily="18" charset="2"/>
              </a:rPr>
              <a:t>q</a:t>
            </a:r>
            <a:r>
              <a:rPr lang="hu-HU" dirty="0" smtClean="0">
                <a:sym typeface="Symbol" pitchFamily="18" charset="2"/>
              </a:rPr>
              <a:t>)</a:t>
            </a:r>
          </a:p>
          <a:p>
            <a:pPr eaLnBrk="1" hangingPunct="1">
              <a:buFont typeface="Arial" charset="0"/>
              <a:buNone/>
            </a:pPr>
            <a:r>
              <a:rPr lang="hu-HU" dirty="0" smtClean="0">
                <a:sym typeface="Symbol" pitchFamily="18" charset="2"/>
              </a:rPr>
              <a:t>És ennek egyszerűsítése:</a:t>
            </a:r>
          </a:p>
          <a:p>
            <a:pPr eaLnBrk="1" hangingPunct="1">
              <a:buFont typeface="Arial" charset="0"/>
              <a:buNone/>
            </a:pPr>
            <a:endParaRPr lang="hu-HU" dirty="0" smtClean="0">
              <a:sym typeface="Symbol" pitchFamily="18" charset="2"/>
            </a:endParaRPr>
          </a:p>
          <a:p>
            <a:pPr eaLnBrk="1" hangingPunct="1">
              <a:buFont typeface="Arial" charset="0"/>
              <a:buNone/>
            </a:pP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(T7) </a:t>
            </a:r>
            <a:r>
              <a:rPr lang="hu-HU" i="1" dirty="0" smtClean="0">
                <a:solidFill>
                  <a:srgbClr val="FF0000"/>
                </a:solidFill>
              </a:rPr>
              <a:t>(p</a:t>
            </a:r>
            <a:r>
              <a:rPr lang="hu-HU" dirty="0" smtClean="0">
                <a:solidFill>
                  <a:srgbClr val="FF0000"/>
                </a:solidFill>
              </a:rPr>
              <a:t> V </a:t>
            </a:r>
            <a:r>
              <a:rPr lang="hu-HU" i="1" dirty="0" smtClean="0">
                <a:solidFill>
                  <a:srgbClr val="FF0000"/>
                </a:solidFill>
              </a:rPr>
              <a:t>q)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 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 &amp; 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endParaRPr lang="hu-HU" dirty="0" smtClean="0">
              <a:solidFill>
                <a:srgbClr val="FF0000"/>
              </a:solidFill>
              <a:sym typeface="Symbol" pitchFamily="18" charset="2"/>
            </a:endParaRPr>
          </a:p>
          <a:p>
            <a:pPr eaLnBrk="1" hangingPunct="1">
              <a:buFont typeface="Arial" charset="0"/>
              <a:buNone/>
            </a:pPr>
            <a:r>
              <a:rPr lang="hu-HU" dirty="0" smtClean="0"/>
              <a:t>(az egyik De Morgan-törvény)</a:t>
            </a:r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/>
        </p:nvGraphicFramePr>
        <p:xfrm>
          <a:off x="4932040" y="1340768"/>
          <a:ext cx="1754505" cy="1261872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820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780928"/>
            <a:ext cx="2779415" cy="1652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áblázat 5"/>
          <p:cNvGraphicFramePr>
            <a:graphicFrameLocks noGrp="1"/>
          </p:cNvGraphicFramePr>
          <p:nvPr/>
        </p:nvGraphicFramePr>
        <p:xfrm>
          <a:off x="7020272" y="1340768"/>
          <a:ext cx="1754505" cy="1261872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║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82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0667" y="4653136"/>
            <a:ext cx="2813771" cy="1671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dirty="0" smtClean="0"/>
              <a:t>Logikai törvények</a:t>
            </a:r>
          </a:p>
        </p:txBody>
      </p:sp>
      <p:sp>
        <p:nvSpPr>
          <p:cNvPr id="9219" name="Tartalom helye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4292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hu-HU" dirty="0" smtClean="0">
                <a:solidFill>
                  <a:srgbClr val="FF0000"/>
                </a:solidFill>
              </a:rPr>
              <a:t>(T5)   </a:t>
            </a:r>
            <a:r>
              <a:rPr lang="hu-HU" i="1" dirty="0" smtClean="0">
                <a:solidFill>
                  <a:srgbClr val="FF0000"/>
                </a:solidFill>
              </a:rPr>
              <a:t>p</a:t>
            </a:r>
            <a:r>
              <a:rPr lang="hu-HU" dirty="0" smtClean="0">
                <a:solidFill>
                  <a:srgbClr val="FF0000"/>
                </a:solidFill>
              </a:rPr>
              <a:t> V </a:t>
            </a:r>
            <a:r>
              <a:rPr lang="hu-HU" i="1" dirty="0" smtClean="0">
                <a:solidFill>
                  <a:srgbClr val="FF0000"/>
                </a:solidFill>
              </a:rPr>
              <a:t>q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 (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 &amp; 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)</a:t>
            </a:r>
          </a:p>
          <a:p>
            <a:pPr eaLnBrk="1" hangingPunct="1">
              <a:buFont typeface="Arial" charset="0"/>
              <a:buNone/>
            </a:pPr>
            <a:r>
              <a:rPr lang="hu-HU" dirty="0" smtClean="0">
                <a:sym typeface="Symbol" pitchFamily="18" charset="2"/>
              </a:rPr>
              <a:t>Rendezzük át:</a:t>
            </a:r>
          </a:p>
          <a:p>
            <a:pPr eaLnBrk="1" hangingPunct="1">
              <a:buFont typeface="Arial" charset="0"/>
              <a:buNone/>
            </a:pPr>
            <a:r>
              <a:rPr lang="hu-HU" dirty="0" smtClean="0">
                <a:sym typeface="Symbol" pitchFamily="18" charset="2"/>
              </a:rPr>
              <a:t>(</a:t>
            </a:r>
            <a:r>
              <a:rPr lang="hu-HU" i="1" dirty="0" smtClean="0">
                <a:sym typeface="Symbol" pitchFamily="18" charset="2"/>
              </a:rPr>
              <a:t>p</a:t>
            </a:r>
            <a:r>
              <a:rPr lang="hu-HU" dirty="0" smtClean="0">
                <a:sym typeface="Symbol" pitchFamily="18" charset="2"/>
              </a:rPr>
              <a:t> &amp; </a:t>
            </a:r>
            <a:r>
              <a:rPr lang="hu-HU" i="1" dirty="0" smtClean="0">
                <a:sym typeface="Symbol" pitchFamily="18" charset="2"/>
              </a:rPr>
              <a:t>q</a:t>
            </a:r>
            <a:r>
              <a:rPr lang="hu-HU" dirty="0" smtClean="0">
                <a:sym typeface="Symbol" pitchFamily="18" charset="2"/>
              </a:rPr>
              <a:t>) </a:t>
            </a:r>
            <a:r>
              <a:rPr lang="hu-HU" i="1" dirty="0" smtClean="0"/>
              <a:t> p</a:t>
            </a:r>
            <a:r>
              <a:rPr lang="hu-HU" dirty="0" smtClean="0"/>
              <a:t> V </a:t>
            </a:r>
            <a:r>
              <a:rPr lang="hu-HU" i="1" dirty="0" smtClean="0"/>
              <a:t>q</a:t>
            </a:r>
          </a:p>
          <a:p>
            <a:pPr eaLnBrk="1" hangingPunct="1">
              <a:buFont typeface="Arial" charset="0"/>
              <a:buNone/>
            </a:pPr>
            <a:r>
              <a:rPr lang="hu-HU" dirty="0" smtClean="0"/>
              <a:t>Éljünk a következő cserékkel:</a:t>
            </a:r>
          </a:p>
          <a:p>
            <a:pPr eaLnBrk="1" hangingPunct="1">
              <a:buFont typeface="Arial" charset="0"/>
              <a:buNone/>
            </a:pPr>
            <a:r>
              <a:rPr lang="hu-HU" i="1" dirty="0" smtClean="0">
                <a:sym typeface="Symbol" pitchFamily="18" charset="2"/>
              </a:rPr>
              <a:t>p</a:t>
            </a:r>
            <a:r>
              <a:rPr lang="hu-HU" dirty="0" smtClean="0">
                <a:sym typeface="Symbol" pitchFamily="18" charset="2"/>
              </a:rPr>
              <a:t> → </a:t>
            </a:r>
            <a:r>
              <a:rPr lang="hu-HU" i="1" dirty="0" err="1" smtClean="0">
                <a:sym typeface="Symbol" pitchFamily="18" charset="2"/>
              </a:rPr>
              <a:t>p</a:t>
            </a:r>
            <a:r>
              <a:rPr lang="hu-HU" i="1" dirty="0" smtClean="0">
                <a:sym typeface="Symbol" pitchFamily="18" charset="2"/>
              </a:rPr>
              <a:t>, q</a:t>
            </a:r>
            <a:r>
              <a:rPr lang="hu-HU" dirty="0" smtClean="0">
                <a:sym typeface="Symbol" pitchFamily="18" charset="2"/>
              </a:rPr>
              <a:t> → </a:t>
            </a:r>
            <a:r>
              <a:rPr lang="hu-HU" i="1" dirty="0" err="1" smtClean="0">
                <a:sym typeface="Symbol" pitchFamily="18" charset="2"/>
              </a:rPr>
              <a:t>q</a:t>
            </a:r>
            <a:endParaRPr lang="hu-HU" i="1" dirty="0" smtClean="0">
              <a:sym typeface="Symbol" pitchFamily="18" charset="2"/>
            </a:endParaRPr>
          </a:p>
          <a:p>
            <a:pPr eaLnBrk="1" hangingPunct="1">
              <a:buFont typeface="Arial" charset="0"/>
              <a:buNone/>
            </a:pPr>
            <a:r>
              <a:rPr lang="hu-HU" dirty="0" smtClean="0">
                <a:sym typeface="Symbol" pitchFamily="18" charset="2"/>
              </a:rPr>
              <a:t>(</a:t>
            </a:r>
            <a:r>
              <a:rPr lang="hu-HU" i="1" dirty="0" smtClean="0">
                <a:sym typeface="Symbol" pitchFamily="18" charset="2"/>
              </a:rPr>
              <a:t>p</a:t>
            </a:r>
            <a:r>
              <a:rPr lang="hu-HU" dirty="0" smtClean="0">
                <a:sym typeface="Symbol" pitchFamily="18" charset="2"/>
              </a:rPr>
              <a:t> &amp; </a:t>
            </a:r>
            <a:r>
              <a:rPr lang="hu-HU" i="1" dirty="0" smtClean="0">
                <a:sym typeface="Symbol" pitchFamily="18" charset="2"/>
              </a:rPr>
              <a:t>q</a:t>
            </a:r>
            <a:r>
              <a:rPr lang="hu-HU" dirty="0" smtClean="0">
                <a:sym typeface="Symbol" pitchFamily="18" charset="2"/>
              </a:rPr>
              <a:t>) </a:t>
            </a:r>
            <a:r>
              <a:rPr lang="hu-HU" i="1" dirty="0" smtClean="0"/>
              <a:t> </a:t>
            </a:r>
            <a:r>
              <a:rPr lang="hu-HU" dirty="0" smtClean="0">
                <a:sym typeface="Symbol" pitchFamily="18" charset="2"/>
              </a:rPr>
              <a:t></a:t>
            </a:r>
            <a:r>
              <a:rPr lang="hu-HU" i="1" dirty="0" smtClean="0"/>
              <a:t>p</a:t>
            </a:r>
            <a:r>
              <a:rPr lang="hu-HU" dirty="0" smtClean="0"/>
              <a:t> V </a:t>
            </a:r>
            <a:r>
              <a:rPr lang="hu-HU" dirty="0" smtClean="0">
                <a:sym typeface="Symbol" pitchFamily="18" charset="2"/>
              </a:rPr>
              <a:t></a:t>
            </a:r>
            <a:r>
              <a:rPr lang="hu-HU" i="1" dirty="0" smtClean="0"/>
              <a:t>q</a:t>
            </a:r>
          </a:p>
          <a:p>
            <a:pPr eaLnBrk="1" hangingPunct="1">
              <a:buFont typeface="Arial" charset="0"/>
              <a:buNone/>
            </a:pPr>
            <a:r>
              <a:rPr lang="hu-HU" dirty="0" smtClean="0">
                <a:sym typeface="Symbol" pitchFamily="18" charset="2"/>
              </a:rPr>
              <a:t>Tehát:</a:t>
            </a:r>
          </a:p>
          <a:p>
            <a:pPr eaLnBrk="1" hangingPunct="1">
              <a:buFont typeface="Arial" charset="0"/>
              <a:buNone/>
            </a:pP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(T8)   (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 &amp; 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) </a:t>
            </a:r>
            <a:r>
              <a:rPr lang="hu-HU" i="1" dirty="0" smtClean="0">
                <a:solidFill>
                  <a:srgbClr val="FF0000"/>
                </a:solidFill>
              </a:rPr>
              <a:t> 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i="1" dirty="0" smtClean="0">
                <a:solidFill>
                  <a:srgbClr val="FF0000"/>
                </a:solidFill>
              </a:rPr>
              <a:t>p</a:t>
            </a:r>
            <a:r>
              <a:rPr lang="hu-HU" dirty="0" smtClean="0">
                <a:solidFill>
                  <a:srgbClr val="FF0000"/>
                </a:solidFill>
              </a:rPr>
              <a:t> V 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i="1" dirty="0" smtClean="0">
                <a:solidFill>
                  <a:srgbClr val="FF0000"/>
                </a:solidFill>
              </a:rPr>
              <a:t>q</a:t>
            </a:r>
          </a:p>
          <a:p>
            <a:pPr eaLnBrk="1" hangingPunct="1">
              <a:buFont typeface="Arial" charset="0"/>
              <a:buNone/>
            </a:pPr>
            <a:r>
              <a:rPr lang="hu-HU" dirty="0" smtClean="0"/>
              <a:t>(a másik De Morgan-törvény)</a:t>
            </a:r>
          </a:p>
          <a:p>
            <a:pPr eaLnBrk="1" hangingPunct="1">
              <a:buFont typeface="Arial" charset="0"/>
              <a:buNone/>
            </a:pPr>
            <a:endParaRPr lang="hu-HU" i="1" dirty="0" smtClean="0">
              <a:sym typeface="Symbol" pitchFamily="18" charset="2"/>
            </a:endParaRPr>
          </a:p>
        </p:txBody>
      </p:sp>
      <p:graphicFrame>
        <p:nvGraphicFramePr>
          <p:cNvPr id="8" name="Táblázat 7"/>
          <p:cNvGraphicFramePr>
            <a:graphicFrameLocks noGrp="1"/>
          </p:cNvGraphicFramePr>
          <p:nvPr/>
        </p:nvGraphicFramePr>
        <p:xfrm>
          <a:off x="5076056" y="1340768"/>
          <a:ext cx="1785951" cy="1285884"/>
        </p:xfrm>
        <a:graphic>
          <a:graphicData uri="http://schemas.openxmlformats.org/drawingml/2006/table">
            <a:tbl>
              <a:tblPr/>
              <a:tblGrid>
                <a:gridCol w="595317"/>
                <a:gridCol w="595317"/>
                <a:gridCol w="595317"/>
              </a:tblGrid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&amp;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923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780928"/>
            <a:ext cx="2808312" cy="1688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áblázat 9"/>
          <p:cNvGraphicFramePr>
            <a:graphicFrameLocks noGrp="1"/>
          </p:cNvGraphicFramePr>
          <p:nvPr/>
        </p:nvGraphicFramePr>
        <p:xfrm>
          <a:off x="7164288" y="1340768"/>
          <a:ext cx="1785951" cy="1285884"/>
        </p:xfrm>
        <a:graphic>
          <a:graphicData uri="http://schemas.openxmlformats.org/drawingml/2006/table">
            <a:tbl>
              <a:tblPr/>
              <a:tblGrid>
                <a:gridCol w="595317"/>
                <a:gridCol w="595317"/>
                <a:gridCol w="595317"/>
              </a:tblGrid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|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924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653136"/>
            <a:ext cx="2822171" cy="1671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Logikai törvények</a:t>
            </a:r>
          </a:p>
        </p:txBody>
      </p:sp>
      <p:sp>
        <p:nvSpPr>
          <p:cNvPr id="11267" name="Tartalom helye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786438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hu-HU" sz="2800" dirty="0" smtClean="0"/>
              <a:t>A kondicionális levezethetőségének törvénye:</a:t>
            </a:r>
          </a:p>
          <a:p>
            <a:pPr eaLnBrk="1" hangingPunct="1">
              <a:buFont typeface="Arial" charset="0"/>
              <a:buNone/>
            </a:pPr>
            <a:r>
              <a:rPr lang="hu-HU" sz="2800" dirty="0" smtClean="0">
                <a:solidFill>
                  <a:srgbClr val="FF0000"/>
                </a:solidFill>
              </a:rPr>
              <a:t>(T10)   (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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i="1" dirty="0" smtClean="0">
                <a:solidFill>
                  <a:srgbClr val="FF0000"/>
                </a:solidFill>
              </a:rPr>
              <a:t>q</a:t>
            </a:r>
            <a:r>
              <a:rPr lang="hu-HU" sz="2800" dirty="0" smtClean="0">
                <a:solidFill>
                  <a:srgbClr val="FF0000"/>
                </a:solidFill>
              </a:rPr>
              <a:t>)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 (</a:t>
            </a:r>
            <a:r>
              <a:rPr lang="hu-HU" sz="2800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 &amp; </a:t>
            </a:r>
            <a:r>
              <a:rPr lang="hu-HU" sz="2800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)</a:t>
            </a:r>
          </a:p>
          <a:p>
            <a:pPr eaLnBrk="1" hangingPunct="1">
              <a:buFont typeface="Arial" charset="0"/>
              <a:buNone/>
            </a:pPr>
            <a:r>
              <a:rPr lang="hu-HU" sz="1000" dirty="0" smtClean="0">
                <a:sym typeface="Symbol" pitchFamily="18" charset="2"/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hu-HU" sz="2800" dirty="0" smtClean="0"/>
              <a:t>Kontrapozíció törvénye:</a:t>
            </a:r>
          </a:p>
          <a:p>
            <a:pPr eaLnBrk="1" hangingPunct="1">
              <a:buFont typeface="Arial" charset="0"/>
              <a:buNone/>
            </a:pPr>
            <a:r>
              <a:rPr lang="hu-HU" sz="2800" dirty="0" smtClean="0">
                <a:solidFill>
                  <a:srgbClr val="FF0000"/>
                </a:solidFill>
              </a:rPr>
              <a:t>(T11)   (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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i="1" dirty="0" smtClean="0">
                <a:solidFill>
                  <a:srgbClr val="FF0000"/>
                </a:solidFill>
              </a:rPr>
              <a:t>q</a:t>
            </a:r>
            <a:r>
              <a:rPr lang="hu-HU" sz="2800" dirty="0" smtClean="0">
                <a:solidFill>
                  <a:srgbClr val="FF0000"/>
                </a:solidFill>
              </a:rPr>
              <a:t>)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 </a:t>
            </a:r>
            <a:r>
              <a:rPr lang="hu-HU" sz="2800" i="1" dirty="0" err="1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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hu-HU" sz="1000" dirty="0" smtClean="0">
                <a:solidFill>
                  <a:srgbClr val="FF0000"/>
                </a:solidFill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hu-HU" sz="2800" dirty="0" smtClean="0"/>
              <a:t>Leválasztási szabály (modus </a:t>
            </a:r>
            <a:r>
              <a:rPr lang="hu-HU" sz="2800" dirty="0" err="1" smtClean="0"/>
              <a:t>ponens</a:t>
            </a:r>
            <a:r>
              <a:rPr lang="hu-HU" sz="2800" dirty="0" smtClean="0"/>
              <a:t>):</a:t>
            </a:r>
          </a:p>
          <a:p>
            <a:pPr eaLnBrk="1" hangingPunct="1">
              <a:buFont typeface="Arial" charset="0"/>
              <a:buNone/>
            </a:pPr>
            <a:r>
              <a:rPr lang="hu-HU" sz="2800" dirty="0" smtClean="0">
                <a:solidFill>
                  <a:srgbClr val="FF0000"/>
                </a:solidFill>
              </a:rPr>
              <a:t>(T15)   {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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i="1" dirty="0" smtClean="0">
                <a:solidFill>
                  <a:srgbClr val="FF0000"/>
                </a:solidFill>
              </a:rPr>
              <a:t>q, p</a:t>
            </a:r>
            <a:r>
              <a:rPr lang="hu-HU" sz="2800" dirty="0" smtClean="0">
                <a:solidFill>
                  <a:srgbClr val="FF0000"/>
                </a:solidFill>
              </a:rPr>
              <a:t>}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 </a:t>
            </a:r>
            <a:r>
              <a:rPr lang="hu-HU" sz="2800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</a:p>
          <a:p>
            <a:pPr eaLnBrk="1" hangingPunct="1">
              <a:buFont typeface="Arial" charset="0"/>
              <a:buNone/>
            </a:pPr>
            <a:r>
              <a:rPr lang="hu-HU" sz="2800" dirty="0" smtClean="0">
                <a:sym typeface="Symbol" pitchFamily="18" charset="2"/>
              </a:rPr>
              <a:t>Előtag indirekt cáfolása (modus </a:t>
            </a:r>
            <a:r>
              <a:rPr lang="hu-HU" sz="2800" dirty="0" err="1" smtClean="0">
                <a:sym typeface="Symbol" pitchFamily="18" charset="2"/>
              </a:rPr>
              <a:t>tollens</a:t>
            </a:r>
            <a:r>
              <a:rPr lang="hu-HU" sz="2800" dirty="0" smtClean="0">
                <a:sym typeface="Symbol" pitchFamily="18" charset="2"/>
              </a:rPr>
              <a:t>):</a:t>
            </a:r>
          </a:p>
          <a:p>
            <a:pPr eaLnBrk="1" hangingPunct="1">
              <a:buFont typeface="Arial" charset="0"/>
              <a:buNone/>
            </a:pP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(T16)   </a:t>
            </a:r>
            <a:r>
              <a:rPr lang="hu-HU" sz="2800" dirty="0" smtClean="0">
                <a:solidFill>
                  <a:srgbClr val="FF0000"/>
                </a:solidFill>
              </a:rPr>
              <a:t>{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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i="1" dirty="0" smtClean="0">
                <a:solidFill>
                  <a:srgbClr val="FF0000"/>
                </a:solidFill>
              </a:rPr>
              <a:t>q,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i="1" dirty="0" err="1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sz="2800" dirty="0" smtClean="0">
                <a:solidFill>
                  <a:srgbClr val="FF0000"/>
                </a:solidFill>
              </a:rPr>
              <a:t>}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 </a:t>
            </a:r>
            <a:r>
              <a:rPr lang="hu-HU" sz="2800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</a:p>
          <a:p>
            <a:pPr eaLnBrk="1" hangingPunct="1">
              <a:buFont typeface="Arial" charset="0"/>
              <a:buNone/>
            </a:pPr>
            <a:r>
              <a:rPr lang="hu-HU" sz="1000" dirty="0" smtClean="0">
                <a:solidFill>
                  <a:srgbClr val="FF0000"/>
                </a:solidFill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hu-HU" sz="2800" dirty="0" smtClean="0"/>
              <a:t>Láncszabály (tranzitív tulajdonság):</a:t>
            </a:r>
          </a:p>
          <a:p>
            <a:pPr eaLnBrk="1" hangingPunct="1">
              <a:buFont typeface="Arial" charset="0"/>
              <a:buNone/>
            </a:pPr>
            <a:r>
              <a:rPr lang="hu-HU" sz="2800" dirty="0" smtClean="0">
                <a:solidFill>
                  <a:srgbClr val="FF0000"/>
                </a:solidFill>
              </a:rPr>
              <a:t>(T17)   {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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i="1" dirty="0" smtClean="0">
                <a:solidFill>
                  <a:srgbClr val="FF0000"/>
                </a:solidFill>
              </a:rPr>
              <a:t>q, </a:t>
            </a:r>
            <a:r>
              <a:rPr lang="hu-HU" sz="2800" i="1" dirty="0" err="1" smtClean="0">
                <a:solidFill>
                  <a:srgbClr val="FF0000"/>
                </a:solidFill>
              </a:rPr>
              <a:t>q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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i="1" dirty="0" smtClean="0">
                <a:solidFill>
                  <a:srgbClr val="FF0000"/>
                </a:solidFill>
              </a:rPr>
              <a:t>r</a:t>
            </a:r>
            <a:r>
              <a:rPr lang="hu-HU" sz="2800" dirty="0" smtClean="0">
                <a:solidFill>
                  <a:srgbClr val="FF0000"/>
                </a:solidFill>
              </a:rPr>
              <a:t>}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 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</a:t>
            </a:r>
            <a:r>
              <a:rPr lang="hu-HU" sz="2800" dirty="0" smtClean="0">
                <a:solidFill>
                  <a:srgbClr val="FF0000"/>
                </a:solidFill>
              </a:rPr>
              <a:t> </a:t>
            </a:r>
            <a:r>
              <a:rPr lang="hu-HU" sz="2800" i="1" dirty="0" smtClean="0">
                <a:solidFill>
                  <a:srgbClr val="FF0000"/>
                </a:solidFill>
              </a:rPr>
              <a:t>r</a:t>
            </a:r>
            <a:endParaRPr lang="hu-HU" sz="2800" dirty="0" smtClean="0">
              <a:solidFill>
                <a:srgbClr val="FF0000"/>
              </a:solidFill>
            </a:endParaRPr>
          </a:p>
        </p:txBody>
      </p:sp>
      <p:pic>
        <p:nvPicPr>
          <p:cNvPr id="1126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0" y="1357313"/>
            <a:ext cx="31908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6572250" y="4000500"/>
          <a:ext cx="1754505" cy="1261872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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hu-HU" dirty="0" smtClean="0"/>
              <a:t>Logikai törvények</a:t>
            </a:r>
          </a:p>
        </p:txBody>
      </p:sp>
      <p:sp>
        <p:nvSpPr>
          <p:cNvPr id="14339" name="Tartalom helye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1800200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hu-HU" sz="1000" i="1" dirty="0" smtClean="0">
                <a:sym typeface="Symbol" pitchFamily="18" charset="2"/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hu-HU" sz="2800" dirty="0" smtClean="0">
                <a:sym typeface="Symbol" pitchFamily="18" charset="2"/>
              </a:rPr>
              <a:t>Láncszabály alkalmazhatósága </a:t>
            </a:r>
            <a:r>
              <a:rPr lang="hu-HU" sz="2800" dirty="0" err="1" smtClean="0">
                <a:sym typeface="Symbol" pitchFamily="18" charset="2"/>
              </a:rPr>
              <a:t>bikondicionálisra</a:t>
            </a:r>
            <a:r>
              <a:rPr lang="hu-HU" sz="2800" dirty="0" smtClean="0">
                <a:sym typeface="Symbol" pitchFamily="18" charset="2"/>
              </a:rPr>
              <a:t>:</a:t>
            </a:r>
          </a:p>
          <a:p>
            <a:pPr eaLnBrk="1" hangingPunct="1">
              <a:buFont typeface="Arial" charset="0"/>
              <a:buNone/>
            </a:pP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(T18)   {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  </a:t>
            </a:r>
            <a:r>
              <a:rPr lang="hu-HU" sz="2800" i="1" dirty="0" smtClean="0">
                <a:solidFill>
                  <a:srgbClr val="FF0000"/>
                </a:solidFill>
                <a:sym typeface="Symbol" pitchFamily="18" charset="2"/>
              </a:rPr>
              <a:t>q, </a:t>
            </a:r>
            <a:r>
              <a:rPr lang="hu-HU" sz="2800" i="1" dirty="0" err="1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  </a:t>
            </a:r>
            <a:r>
              <a:rPr lang="hu-HU" sz="2800" i="1" dirty="0" smtClean="0">
                <a:solidFill>
                  <a:srgbClr val="FF0000"/>
                </a:solidFill>
                <a:sym typeface="Symbol" pitchFamily="18" charset="2"/>
              </a:rPr>
              <a:t>r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}  </a:t>
            </a:r>
            <a:r>
              <a:rPr lang="hu-HU" sz="2800" i="1" dirty="0" smtClean="0">
                <a:solidFill>
                  <a:srgbClr val="FF0000"/>
                </a:solidFill>
              </a:rPr>
              <a:t>p</a:t>
            </a:r>
            <a:r>
              <a:rPr lang="hu-HU" sz="2800" dirty="0" smtClean="0">
                <a:solidFill>
                  <a:srgbClr val="FF0000"/>
                </a:solidFill>
                <a:sym typeface="Symbol" pitchFamily="18" charset="2"/>
              </a:rPr>
              <a:t>  </a:t>
            </a:r>
            <a:r>
              <a:rPr lang="hu-HU" sz="2800" i="1" dirty="0" smtClean="0">
                <a:solidFill>
                  <a:srgbClr val="FF0000"/>
                </a:solidFill>
                <a:sym typeface="Symbol" pitchFamily="18" charset="2"/>
              </a:rPr>
              <a:t>r</a:t>
            </a:r>
            <a:endParaRPr lang="hu-HU" sz="2800" dirty="0" smtClean="0">
              <a:solidFill>
                <a:srgbClr val="FF0000"/>
              </a:solidFill>
              <a:sym typeface="Symbol" pitchFamily="18" charset="2"/>
            </a:endParaRP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924944"/>
            <a:ext cx="32194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1475656" y="3212976"/>
          <a:ext cx="1754505" cy="1261872"/>
        </p:xfrm>
        <a:graphic>
          <a:graphicData uri="http://schemas.openxmlformats.org/drawingml/2006/table">
            <a:tbl>
              <a:tblPr/>
              <a:tblGrid>
                <a:gridCol w="584835"/>
                <a:gridCol w="584835"/>
                <a:gridCol w="5848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000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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algn="ctr" eaLnBrk="1" hangingPunct="1"/>
            <a:r>
              <a:rPr lang="hu-HU" dirty="0" smtClean="0"/>
              <a:t>Logikai törvények</a:t>
            </a:r>
          </a:p>
        </p:txBody>
      </p:sp>
      <p:sp>
        <p:nvSpPr>
          <p:cNvPr id="15363" name="Tartalom helye 2"/>
          <p:cNvSpPr>
            <a:spLocks noGrp="1"/>
          </p:cNvSpPr>
          <p:nvPr>
            <p:ph idx="1"/>
          </p:nvPr>
        </p:nvSpPr>
        <p:spPr>
          <a:xfrm>
            <a:off x="457200" y="857251"/>
            <a:ext cx="8229600" cy="192367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hu-HU" dirty="0" smtClean="0"/>
              <a:t>Kizáró értelmű vagylagosság levezethetősége:</a:t>
            </a:r>
          </a:p>
          <a:p>
            <a:pPr eaLnBrk="1" hangingPunct="1">
              <a:buFont typeface="Arial" charset="0"/>
              <a:buNone/>
            </a:pPr>
            <a:r>
              <a:rPr lang="hu-HU" dirty="0" smtClean="0">
                <a:solidFill>
                  <a:srgbClr val="FF0000"/>
                </a:solidFill>
              </a:rPr>
              <a:t>(T13)   (</a:t>
            </a:r>
            <a:r>
              <a:rPr lang="hu-HU" i="1" dirty="0" smtClean="0">
                <a:solidFill>
                  <a:srgbClr val="FF0000"/>
                </a:solidFill>
              </a:rPr>
              <a:t>p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 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)  (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 &amp; 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) V (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p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 &amp; 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)</a:t>
            </a:r>
          </a:p>
          <a:p>
            <a:pPr eaLnBrk="1" hangingPunct="1">
              <a:buFont typeface="Arial" charset="0"/>
              <a:buNone/>
            </a:pPr>
            <a:r>
              <a:rPr lang="hu-HU" dirty="0" smtClean="0">
                <a:solidFill>
                  <a:srgbClr val="FF0000"/>
                </a:solidFill>
              </a:rPr>
              <a:t>		   (</a:t>
            </a:r>
            <a:r>
              <a:rPr lang="hu-HU" i="1" dirty="0" smtClean="0">
                <a:solidFill>
                  <a:srgbClr val="FF0000"/>
                </a:solidFill>
              </a:rPr>
              <a:t>p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 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)  </a:t>
            </a:r>
            <a:r>
              <a:rPr lang="hu-HU" i="1" dirty="0" smtClean="0">
                <a:solidFill>
                  <a:srgbClr val="FF0000"/>
                </a:solidFill>
              </a:rPr>
              <a:t>p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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i="1" dirty="0" smtClean="0">
                <a:solidFill>
                  <a:srgbClr val="FF0000"/>
                </a:solidFill>
              </a:rPr>
              <a:t>q,   </a:t>
            </a:r>
            <a:r>
              <a:rPr lang="hu-HU" dirty="0" smtClean="0">
                <a:solidFill>
                  <a:srgbClr val="FF0000"/>
                </a:solidFill>
              </a:rPr>
              <a:t>(</a:t>
            </a:r>
            <a:r>
              <a:rPr lang="hu-HU" i="1" dirty="0" smtClean="0">
                <a:solidFill>
                  <a:srgbClr val="FF0000"/>
                </a:solidFill>
              </a:rPr>
              <a:t>p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 </a:t>
            </a:r>
            <a:r>
              <a:rPr lang="hu-HU" i="1" dirty="0" smtClean="0">
                <a:solidFill>
                  <a:srgbClr val="FF0000"/>
                </a:solidFill>
                <a:sym typeface="Symbol" pitchFamily="18" charset="2"/>
              </a:rPr>
              <a:t>q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)  </a:t>
            </a:r>
            <a:r>
              <a:rPr lang="hu-HU" i="1" dirty="0" smtClean="0">
                <a:solidFill>
                  <a:srgbClr val="FF0000"/>
                </a:solidFill>
              </a:rPr>
              <a:t>p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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i="1" dirty="0" smtClean="0">
                <a:solidFill>
                  <a:srgbClr val="FF0000"/>
                </a:solidFill>
              </a:rPr>
              <a:t>q</a:t>
            </a:r>
          </a:p>
          <a:p>
            <a:pPr eaLnBrk="1" hangingPunct="1">
              <a:buFont typeface="Arial" charset="0"/>
              <a:buNone/>
            </a:pPr>
            <a:endParaRPr lang="hu-HU" dirty="0" smtClean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/>
        </p:nvGraphicFramePr>
        <p:xfrm>
          <a:off x="611560" y="2564904"/>
          <a:ext cx="7786745" cy="2453640"/>
        </p:xfrm>
        <a:graphic>
          <a:graphicData uri="http://schemas.openxmlformats.org/drawingml/2006/table">
            <a:tbl>
              <a:tblPr/>
              <a:tblGrid>
                <a:gridCol w="1105533"/>
                <a:gridCol w="1105533"/>
                <a:gridCol w="1105533"/>
                <a:gridCol w="1105533"/>
                <a:gridCol w="1105533"/>
                <a:gridCol w="1105533"/>
                <a:gridCol w="1153547"/>
              </a:tblGrid>
              <a:tr h="415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i="1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i="1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i="1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</a:t>
                      </a: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hu-HU" sz="2800" i="1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i="1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</a:t>
                      </a: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hu-HU" sz="2800" i="1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800" i="1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endParaRPr lang="hu-H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i="1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</a:t>
                      </a:r>
                      <a:r>
                        <a:rPr lang="hu-HU" sz="2800" i="1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</a:t>
                      </a: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hu-HU" sz="2800" i="1" dirty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hu-H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28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154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5143500"/>
            <a:ext cx="2500312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5143500"/>
            <a:ext cx="2500312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600" b="1" smtClean="0"/>
              <a:t>4. Állítások és következtetések</a:t>
            </a:r>
          </a:p>
        </p:txBody>
      </p:sp>
      <p:pic>
        <p:nvPicPr>
          <p:cNvPr id="15362" name="Kép 4" descr="babe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1300" y="1508125"/>
            <a:ext cx="6553200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Logikai szerkezet</a:t>
            </a:r>
          </a:p>
        </p:txBody>
      </p:sp>
      <p:sp>
        <p:nvSpPr>
          <p:cNvPr id="16386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mtClean="0"/>
              <a:t>Tradicionális logika: </a:t>
            </a:r>
          </a:p>
          <a:p>
            <a:pPr lvl="1"/>
            <a:r>
              <a:rPr lang="hu-HU" smtClean="0"/>
              <a:t>fogalom </a:t>
            </a:r>
          </a:p>
          <a:p>
            <a:pPr lvl="1"/>
            <a:r>
              <a:rPr lang="hu-HU" smtClean="0"/>
              <a:t>Ítélet</a:t>
            </a:r>
          </a:p>
          <a:p>
            <a:pPr lvl="1"/>
            <a:r>
              <a:rPr lang="hu-HU" smtClean="0"/>
              <a:t>következtetés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Fogalmak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55650" y="1484313"/>
            <a:ext cx="7978775" cy="45720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b="1" dirty="0" smtClean="0"/>
              <a:t>Fogalom</a:t>
            </a:r>
            <a:r>
              <a:rPr lang="hu-HU" dirty="0" smtClean="0"/>
              <a:t> = mentális reprezentáció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dirty="0" smtClean="0"/>
              <a:t>			  = ami állítható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dirty="0" smtClean="0"/>
              <a:t>Arisztotelész : Hermeneutika</a:t>
            </a:r>
            <a:r>
              <a:rPr lang="hu-HU" dirty="0" smtClean="0">
                <a:sym typeface="Wingdings"/>
              </a:rPr>
              <a:t>  </a:t>
            </a:r>
            <a:r>
              <a:rPr lang="hu-HU" b="1" dirty="0" smtClean="0">
                <a:sym typeface="Wingdings"/>
              </a:rPr>
              <a:t>terminus</a:t>
            </a:r>
            <a:endParaRPr lang="hu-HU" b="1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dirty="0" smtClean="0"/>
              <a:t>tartalmi jegyek = </a:t>
            </a:r>
            <a:r>
              <a:rPr lang="hu-HU" b="1" i="1" dirty="0" err="1" smtClean="0"/>
              <a:t>comprehensio</a:t>
            </a:r>
            <a:endParaRPr lang="hu-HU" b="1" i="1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dirty="0" smtClean="0"/>
              <a:t>terjedelem = </a:t>
            </a:r>
            <a:r>
              <a:rPr lang="hu-HU" b="1" i="1" dirty="0" err="1" smtClean="0"/>
              <a:t>extensio</a:t>
            </a:r>
            <a:endParaRPr lang="hu-HU" b="1" i="1" dirty="0" smtClean="0"/>
          </a:p>
          <a:p>
            <a:pPr lvl="2"/>
            <a:r>
              <a:rPr lang="hu-HU" b="1" i="1" dirty="0" smtClean="0"/>
              <a:t>egyedi/részleges/általános</a:t>
            </a:r>
          </a:p>
          <a:p>
            <a:pPr lvl="2"/>
            <a:r>
              <a:rPr lang="hu-HU" b="1" i="1" dirty="0" smtClean="0"/>
              <a:t>világos/homályos; pozitív/negatív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dirty="0" err="1" smtClean="0"/>
              <a:t>Frege</a:t>
            </a:r>
            <a:r>
              <a:rPr lang="hu-HU" dirty="0" smtClean="0"/>
              <a:t> : </a:t>
            </a:r>
            <a:r>
              <a:rPr lang="hu-HU" i="1" dirty="0" smtClean="0"/>
              <a:t>Fogalomírás</a:t>
            </a:r>
            <a:r>
              <a:rPr lang="hu-HU" dirty="0" smtClean="0"/>
              <a:t> </a:t>
            </a:r>
            <a:r>
              <a:rPr lang="hu-HU" sz="2800" dirty="0" smtClean="0">
                <a:sym typeface="Wingdings"/>
              </a:rPr>
              <a:t> </a:t>
            </a:r>
            <a:r>
              <a:rPr lang="hu-HU" b="1" dirty="0" smtClean="0"/>
              <a:t>függvény/argumentum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b="1" dirty="0" err="1" smtClean="0"/>
              <a:t>jelölet</a:t>
            </a:r>
            <a:r>
              <a:rPr lang="hu-HU" b="1" dirty="0" smtClean="0"/>
              <a:t> </a:t>
            </a:r>
            <a:r>
              <a:rPr lang="hu-HU" dirty="0" smtClean="0">
                <a:sym typeface="Wingdings"/>
              </a:rPr>
              <a:t> Carnap : </a:t>
            </a:r>
            <a:r>
              <a:rPr lang="hu-HU" b="1" i="1" dirty="0" err="1" smtClean="0">
                <a:sym typeface="Wingdings"/>
              </a:rPr>
              <a:t>extenzió</a:t>
            </a:r>
            <a:endParaRPr lang="hu-HU" b="1" i="1" dirty="0" smtClean="0">
              <a:sym typeface="Wingdings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b="1" dirty="0" smtClean="0">
                <a:sym typeface="Wingdings"/>
              </a:rPr>
              <a:t>jelentés</a:t>
            </a:r>
            <a:r>
              <a:rPr lang="hu-HU" b="1" dirty="0" smtClean="0"/>
              <a:t> </a:t>
            </a:r>
            <a:r>
              <a:rPr lang="hu-HU" dirty="0" smtClean="0">
                <a:sym typeface="Wingdings"/>
              </a:rPr>
              <a:t> Carnap : </a:t>
            </a:r>
            <a:r>
              <a:rPr lang="hu-HU" b="1" i="1" dirty="0" err="1" smtClean="0">
                <a:sym typeface="Wingdings"/>
              </a:rPr>
              <a:t>intenzió</a:t>
            </a:r>
            <a:endParaRPr lang="hu-HU" b="1" i="1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Extenzió / intenzió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</p:nvPr>
        </p:nvGraphicFramePr>
        <p:xfrm>
          <a:off x="914400" y="1784350"/>
          <a:ext cx="7772400" cy="4171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590800"/>
                <a:gridCol w="2590800"/>
              </a:tblGrid>
              <a:tr h="774619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i="1" dirty="0" err="1" smtClean="0">
                          <a:solidFill>
                            <a:srgbClr val="FF0000"/>
                          </a:solidFill>
                        </a:rPr>
                        <a:t>Jelölet</a:t>
                      </a:r>
                      <a:r>
                        <a:rPr lang="hu-HU" sz="2800" i="1" dirty="0" smtClean="0">
                          <a:solidFill>
                            <a:srgbClr val="FF0000"/>
                          </a:solidFill>
                        </a:rPr>
                        <a:t> / </a:t>
                      </a:r>
                      <a:r>
                        <a:rPr lang="hu-HU" sz="2800" i="1" dirty="0" err="1" smtClean="0">
                          <a:solidFill>
                            <a:srgbClr val="FF0000"/>
                          </a:solidFill>
                        </a:rPr>
                        <a:t>extenzió</a:t>
                      </a:r>
                      <a:endParaRPr lang="hu-HU" sz="2800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i="1" dirty="0" smtClean="0">
                          <a:solidFill>
                            <a:srgbClr val="FF0000"/>
                          </a:solidFill>
                        </a:rPr>
                        <a:t>Jelentés / </a:t>
                      </a:r>
                      <a:r>
                        <a:rPr lang="hu-HU" sz="2800" i="1" dirty="0" err="1" smtClean="0">
                          <a:solidFill>
                            <a:srgbClr val="FF0000"/>
                          </a:solidFill>
                        </a:rPr>
                        <a:t>intenzió</a:t>
                      </a:r>
                      <a:endParaRPr lang="hu-HU" sz="2800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74619">
                <a:tc>
                  <a:txBody>
                    <a:bodyPr/>
                    <a:lstStyle/>
                    <a:p>
                      <a:r>
                        <a:rPr lang="hu-HU" sz="2800" b="1" i="1" dirty="0" smtClean="0">
                          <a:solidFill>
                            <a:srgbClr val="0070C0"/>
                          </a:solidFill>
                        </a:rPr>
                        <a:t>individuumnév</a:t>
                      </a:r>
                      <a:endParaRPr lang="hu-HU" sz="2800" b="1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hu-HU" sz="2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az individuum</a:t>
                      </a:r>
                      <a:endParaRPr lang="hu-HU" sz="28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hu-HU" sz="2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individuális fogalom</a:t>
                      </a:r>
                      <a:endParaRPr lang="hu-HU" sz="2800" b="1" i="0" dirty="0"/>
                    </a:p>
                  </a:txBody>
                  <a:tcPr/>
                </a:tc>
              </a:tr>
              <a:tr h="774619">
                <a:tc>
                  <a:txBody>
                    <a:bodyPr/>
                    <a:lstStyle/>
                    <a:p>
                      <a:r>
                        <a:rPr lang="hu-HU" sz="2800" b="1" i="1" dirty="0" smtClean="0">
                          <a:solidFill>
                            <a:srgbClr val="0070C0"/>
                          </a:solidFill>
                        </a:rPr>
                        <a:t>predikátum</a:t>
                      </a:r>
                      <a:endParaRPr lang="hu-HU" sz="2800" b="1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b="1" dirty="0" smtClean="0"/>
                        <a:t>egy osztály</a:t>
                      </a:r>
                      <a:endParaRPr lang="hu-H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b="1" dirty="0" smtClean="0"/>
                        <a:t>tulajdonság vagy reláció</a:t>
                      </a:r>
                      <a:endParaRPr lang="hu-HU" sz="2800" b="1" dirty="0"/>
                    </a:p>
                  </a:txBody>
                  <a:tcPr/>
                </a:tc>
              </a:tr>
              <a:tr h="1337016">
                <a:tc>
                  <a:txBody>
                    <a:bodyPr/>
                    <a:lstStyle/>
                    <a:p>
                      <a:r>
                        <a:rPr lang="hu-HU" sz="2800" b="1" i="1" dirty="0" smtClean="0">
                          <a:solidFill>
                            <a:srgbClr val="0070C0"/>
                          </a:solidFill>
                        </a:rPr>
                        <a:t>mondat</a:t>
                      </a:r>
                      <a:endParaRPr lang="hu-HU" sz="2800" b="1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b="1" dirty="0" smtClean="0"/>
                        <a:t>az igazságérték</a:t>
                      </a:r>
                      <a:endParaRPr lang="hu-H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b="1" dirty="0" smtClean="0"/>
                        <a:t>egy gondolat = propozíció</a:t>
                      </a:r>
                      <a:endParaRPr lang="hu-HU" sz="2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1.3.Logika</a:t>
            </a:r>
            <a:r>
              <a:rPr lang="hu-HU" spc="-50" dirty="0" smtClean="0"/>
              <a:t> </a:t>
            </a:r>
            <a:r>
              <a:rPr lang="hu-HU" dirty="0" smtClean="0"/>
              <a:t>és pszichológia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i="1" dirty="0" smtClean="0"/>
              <a:t>logikai pszichologizmus</a:t>
            </a:r>
            <a:r>
              <a:rPr lang="hu-HU" dirty="0" smtClean="0"/>
              <a:t> :</a:t>
            </a:r>
          </a:p>
          <a:p>
            <a:r>
              <a:rPr lang="hu-HU" sz="3200" dirty="0" smtClean="0">
                <a:sym typeface="Wingdings"/>
              </a:rPr>
              <a:t> </a:t>
            </a:r>
            <a:r>
              <a:rPr lang="hu-HU" dirty="0" smtClean="0"/>
              <a:t>„A logika tárgya a (helyes) gondolkodás. ”</a:t>
            </a:r>
          </a:p>
          <a:p>
            <a:r>
              <a:rPr lang="hu-HU" sz="2800" dirty="0" smtClean="0">
                <a:sym typeface="Wingdings"/>
              </a:rPr>
              <a:t> </a:t>
            </a:r>
            <a:r>
              <a:rPr lang="hu-HU" dirty="0" smtClean="0">
                <a:sym typeface="Wingdings"/>
              </a:rPr>
              <a:t>A gondolkodás az emberi elme terméke</a:t>
            </a:r>
          </a:p>
          <a:p>
            <a:r>
              <a:rPr lang="hu-HU" dirty="0" smtClean="0">
                <a:sym typeface="Wingdings"/>
              </a:rPr>
              <a:t> Az emberi elme pszichológiai jelenség</a:t>
            </a:r>
          </a:p>
          <a:p>
            <a:r>
              <a:rPr lang="hu-HU" dirty="0" smtClean="0">
                <a:sym typeface="Wingdings"/>
              </a:rPr>
              <a:t> A logika a pszichológia része</a:t>
            </a:r>
            <a:endParaRPr lang="hu-HU" dirty="0" smtClean="0"/>
          </a:p>
          <a:p>
            <a:r>
              <a:rPr lang="hu-HU" i="1" dirty="0" smtClean="0"/>
              <a:t>Kritika (G. </a:t>
            </a:r>
            <a:r>
              <a:rPr lang="hu-HU" i="1" dirty="0" err="1" smtClean="0"/>
              <a:t>Frege</a:t>
            </a:r>
            <a:r>
              <a:rPr lang="hu-HU" i="1" dirty="0" smtClean="0"/>
              <a:t>)</a:t>
            </a:r>
            <a:r>
              <a:rPr lang="hu-HU" dirty="0" smtClean="0"/>
              <a:t>:</a:t>
            </a:r>
          </a:p>
          <a:p>
            <a:r>
              <a:rPr lang="hu-HU" dirty="0" smtClean="0"/>
              <a:t>A gondolkodás törvényei nem azonosak az igazság törvényeivel!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1A8361-DF74-4A30-B91C-D70680C65B1C}" type="slidenum">
              <a:rPr lang="hu-HU" smtClean="0"/>
              <a:pPr>
                <a:defRPr/>
              </a:pPr>
              <a:t>8</a:t>
            </a:fld>
            <a:endParaRPr lang="hu-HU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Ítélet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dirty="0" smtClean="0"/>
              <a:t>Fogalmakból összeállított logikai mondatok 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dirty="0" smtClean="0"/>
              <a:t>Tradicionálisan :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b="1" dirty="0" err="1" smtClean="0"/>
              <a:t>subjectum</a:t>
            </a:r>
            <a:r>
              <a:rPr lang="hu-HU" dirty="0" smtClean="0"/>
              <a:t> (S) + </a:t>
            </a:r>
            <a:r>
              <a:rPr lang="hu-HU" b="1" dirty="0" err="1" smtClean="0"/>
              <a:t>copula</a:t>
            </a:r>
            <a:r>
              <a:rPr lang="hu-HU" dirty="0" smtClean="0"/>
              <a:t> (est) + </a:t>
            </a:r>
            <a:r>
              <a:rPr lang="hu-HU" b="1" dirty="0" err="1" smtClean="0"/>
              <a:t>predicatum</a:t>
            </a:r>
            <a:r>
              <a:rPr lang="hu-HU" dirty="0" smtClean="0"/>
              <a:t> (P)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dirty="0" smtClean="0"/>
              <a:t>Pl. „Az ember  +       (van) 	+ halandó”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dirty="0" smtClean="0"/>
              <a:t>„Ítélés” = „igazként állítás” </a:t>
            </a:r>
            <a:r>
              <a:rPr lang="hu-HU" i="1" dirty="0" smtClean="0"/>
              <a:t>(</a:t>
            </a:r>
            <a:r>
              <a:rPr lang="hu-HU" i="1" dirty="0" err="1" smtClean="0"/>
              <a:t>aletheia</a:t>
            </a:r>
            <a:r>
              <a:rPr lang="hu-HU" i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i="1" dirty="0" smtClean="0"/>
              <a:t>Logika </a:t>
            </a:r>
            <a:r>
              <a:rPr lang="hu-HU" sz="2800" dirty="0" smtClean="0">
                <a:sym typeface="Wingdings"/>
              </a:rPr>
              <a:t> igazságérték mondathoz rendelése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ym typeface="Wingdings"/>
              </a:rPr>
              <a:t>Kikötés</a:t>
            </a:r>
            <a:r>
              <a:rPr lang="hu-HU" sz="2800" dirty="0" smtClean="0">
                <a:sym typeface="Wingdings"/>
              </a:rPr>
              <a:t>: </a:t>
            </a:r>
            <a:endParaRPr lang="hu-HU" dirty="0" smtClean="0">
              <a:sym typeface="Wingdings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sz="2400" dirty="0" smtClean="0">
                <a:sym typeface="Wingdings"/>
              </a:rPr>
              <a:t>kizárt harmadik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sz="2400" dirty="0" err="1" smtClean="0">
                <a:sym typeface="Wingdings"/>
              </a:rPr>
              <a:t>ellentmondásmentesség</a:t>
            </a:r>
            <a:endParaRPr lang="hu-HU" dirty="0" smtClean="0">
              <a:sym typeface="Wingdings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ym typeface="Wingdings"/>
              </a:rPr>
              <a:t>Nehézség</a:t>
            </a:r>
            <a:r>
              <a:rPr lang="hu-HU" sz="2800" i="1" dirty="0" smtClean="0">
                <a:sym typeface="Wingdings"/>
              </a:rPr>
              <a:t>: </a:t>
            </a:r>
            <a:r>
              <a:rPr lang="hu-HU" sz="2800" dirty="0" smtClean="0">
                <a:sym typeface="Wingdings"/>
              </a:rPr>
              <a:t>változók jelenléte  kötött – szabad 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dirty="0" smtClean="0"/>
              <a:t>Meghatározatlan állítások</a:t>
            </a:r>
          </a:p>
        </p:txBody>
      </p:sp>
      <p:sp>
        <p:nvSpPr>
          <p:cNvPr id="20482" name="Tartalom helye 2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595937"/>
          </a:xfrm>
        </p:spPr>
        <p:txBody>
          <a:bodyPr/>
          <a:lstStyle/>
          <a:p>
            <a:r>
              <a:rPr lang="hu-HU" sz="2800" b="1" dirty="0" smtClean="0">
                <a:solidFill>
                  <a:srgbClr val="00B0F0"/>
                </a:solidFill>
              </a:rPr>
              <a:t>Meghatározott állítások:</a:t>
            </a:r>
          </a:p>
          <a:p>
            <a:pPr lvl="1">
              <a:buFont typeface="Courier New" pitchFamily="49" charset="0"/>
              <a:buChar char="o"/>
            </a:pPr>
            <a:r>
              <a:rPr lang="hu-HU" dirty="0" smtClean="0"/>
              <a:t>Egységként kezelhetőek (mondatparaméterek)</a:t>
            </a:r>
          </a:p>
          <a:p>
            <a:pPr lvl="1">
              <a:buFont typeface="Courier New" pitchFamily="49" charset="0"/>
              <a:buChar char="o"/>
            </a:pPr>
            <a:r>
              <a:rPr lang="hu-HU" dirty="0" smtClean="0"/>
              <a:t>Kétértékűek:   </a:t>
            </a:r>
            <a:r>
              <a:rPr lang="hu-HU" dirty="0" smtClean="0">
                <a:sym typeface="Symbol" pitchFamily="18" charset="2"/>
              </a:rPr>
              <a:t>(</a:t>
            </a:r>
            <a:r>
              <a:rPr lang="hu-HU" i="1" dirty="0" smtClean="0">
                <a:sym typeface="Symbol" pitchFamily="18" charset="2"/>
              </a:rPr>
              <a:t>p</a:t>
            </a:r>
            <a:r>
              <a:rPr lang="hu-HU" dirty="0" smtClean="0">
                <a:sym typeface="Symbol" pitchFamily="18" charset="2"/>
              </a:rPr>
              <a:t>  </a:t>
            </a:r>
            <a:r>
              <a:rPr lang="hu-HU" i="1" dirty="0" err="1" smtClean="0">
                <a:sym typeface="Symbol" pitchFamily="18" charset="2"/>
              </a:rPr>
              <a:t>p</a:t>
            </a:r>
            <a:r>
              <a:rPr lang="hu-HU" dirty="0" smtClean="0">
                <a:sym typeface="Symbol" pitchFamily="18" charset="2"/>
              </a:rPr>
              <a:t>),   (</a:t>
            </a:r>
            <a:r>
              <a:rPr lang="hu-HU" i="1" dirty="0" err="1" smtClean="0">
                <a:sym typeface="Symbol" pitchFamily="18" charset="2"/>
              </a:rPr>
              <a:t>p</a:t>
            </a:r>
            <a:r>
              <a:rPr lang="hu-HU" dirty="0" smtClean="0">
                <a:sym typeface="Symbol" pitchFamily="18" charset="2"/>
              </a:rPr>
              <a:t> &amp; </a:t>
            </a:r>
            <a:r>
              <a:rPr lang="hu-HU" i="1" dirty="0" err="1" smtClean="0">
                <a:sym typeface="Symbol" pitchFamily="18" charset="2"/>
              </a:rPr>
              <a:t>p</a:t>
            </a:r>
            <a:r>
              <a:rPr lang="hu-HU" dirty="0" smtClean="0">
                <a:sym typeface="Symbol" pitchFamily="18" charset="2"/>
              </a:rPr>
              <a:t>)</a:t>
            </a:r>
          </a:p>
          <a:p>
            <a:pPr lvl="2">
              <a:buFont typeface="Wingdings" pitchFamily="2" charset="2"/>
              <a:buChar char="§"/>
            </a:pPr>
            <a:r>
              <a:rPr lang="hu-HU" sz="2800" dirty="0" smtClean="0">
                <a:sym typeface="Symbol" pitchFamily="18" charset="2"/>
              </a:rPr>
              <a:t>„Ez teve.” ↔ </a:t>
            </a:r>
            <a:r>
              <a:rPr lang="hu-HU" sz="2800" dirty="0" smtClean="0">
                <a:sym typeface="Wingdings" pitchFamily="2" charset="2"/>
              </a:rPr>
              <a:t>„Ez nem teve.”</a:t>
            </a:r>
          </a:p>
          <a:p>
            <a:r>
              <a:rPr lang="hu-HU" sz="2800" b="1" dirty="0" smtClean="0">
                <a:solidFill>
                  <a:srgbClr val="00B0F0"/>
                </a:solidFill>
                <a:sym typeface="Wingdings" pitchFamily="2" charset="2"/>
              </a:rPr>
              <a:t>Meghatározatlan állítások:</a:t>
            </a:r>
          </a:p>
          <a:p>
            <a:pPr lvl="1">
              <a:buFont typeface="Courier New" pitchFamily="49" charset="0"/>
              <a:buChar char="o"/>
            </a:pPr>
            <a:r>
              <a:rPr lang="hu-HU" dirty="0" smtClean="0">
                <a:sym typeface="Wingdings" pitchFamily="2" charset="2"/>
              </a:rPr>
              <a:t>Ellentétesek, de egyidejűleg igazak lehetnek</a:t>
            </a:r>
          </a:p>
          <a:p>
            <a:pPr lvl="2">
              <a:buFont typeface="Wingdings" pitchFamily="2" charset="2"/>
              <a:buChar char="§"/>
            </a:pPr>
            <a:r>
              <a:rPr lang="hu-HU" sz="2800" dirty="0" smtClean="0">
                <a:sym typeface="Symbol" pitchFamily="18" charset="2"/>
              </a:rPr>
              <a:t>„A teve (van) egypúpú.” ↔</a:t>
            </a:r>
            <a:r>
              <a:rPr lang="hu-HU" sz="2800" dirty="0" smtClean="0">
                <a:sym typeface="Wingdings" pitchFamily="2" charset="2"/>
              </a:rPr>
              <a:t> „A</a:t>
            </a:r>
            <a:r>
              <a:rPr lang="hu-HU" sz="2800" dirty="0" smtClean="0">
                <a:sym typeface="Symbol" pitchFamily="18" charset="2"/>
              </a:rPr>
              <a:t> teve (van) </a:t>
            </a:r>
            <a:r>
              <a:rPr lang="hu-HU" sz="2800" dirty="0" smtClean="0">
                <a:sym typeface="Wingdings" pitchFamily="2" charset="2"/>
              </a:rPr>
              <a:t>nem </a:t>
            </a:r>
            <a:r>
              <a:rPr lang="hu-HU" sz="2800" dirty="0" smtClean="0">
                <a:sym typeface="Symbol" pitchFamily="18" charset="2"/>
              </a:rPr>
              <a:t>egypúpú</a:t>
            </a:r>
            <a:r>
              <a:rPr lang="hu-HU" sz="2800" dirty="0" smtClean="0">
                <a:sym typeface="Wingdings" pitchFamily="2" charset="2"/>
              </a:rPr>
              <a:t>.”</a:t>
            </a:r>
            <a:r>
              <a:rPr lang="hu-HU" sz="2800" dirty="0" smtClean="0">
                <a:sym typeface="Symbol" pitchFamily="18" charset="2"/>
              </a:rPr>
              <a:t> </a:t>
            </a:r>
          </a:p>
          <a:p>
            <a:pPr lvl="1">
              <a:buFont typeface="Courier New" pitchFamily="49" charset="0"/>
              <a:buChar char="o"/>
            </a:pPr>
            <a:r>
              <a:rPr lang="hu-HU" dirty="0" smtClean="0">
                <a:sym typeface="Symbol" pitchFamily="18" charset="2"/>
              </a:rPr>
              <a:t>Ellentétes tartalmú ≠ negált:</a:t>
            </a:r>
          </a:p>
          <a:p>
            <a:pPr lvl="2">
              <a:buFont typeface="Wingdings" pitchFamily="2" charset="2"/>
              <a:buChar char="§"/>
            </a:pP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( F): „ A teve (van) </a:t>
            </a:r>
            <a:r>
              <a:rPr lang="hu-HU" sz="2800" dirty="0" smtClean="0">
                <a:sym typeface="Wingdings" pitchFamily="2" charset="2"/>
              </a:rPr>
              <a:t>nem </a:t>
            </a:r>
            <a:r>
              <a:rPr lang="hu-HU" sz="2800" dirty="0" smtClean="0">
                <a:sym typeface="Symbol" pitchFamily="18" charset="2"/>
              </a:rPr>
              <a:t>egypúpú.”</a:t>
            </a:r>
          </a:p>
          <a:p>
            <a:pPr lvl="2">
              <a:buFont typeface="Wingdings" pitchFamily="2" charset="2"/>
              <a:buChar char="§"/>
            </a:pPr>
            <a:r>
              <a:rPr lang="hu-HU" sz="2800" dirty="0" smtClean="0">
                <a:sym typeface="Symbol" pitchFamily="18" charset="2"/>
              </a:rPr>
              <a:t>(</a:t>
            </a:r>
            <a:r>
              <a:rPr lang="hu-HU" sz="2800" i="1" dirty="0" err="1" smtClean="0">
                <a:sym typeface="Symbol" pitchFamily="18" charset="2"/>
              </a:rPr>
              <a:t>x</a:t>
            </a:r>
            <a:r>
              <a:rPr lang="hu-HU" sz="2800" dirty="0" err="1" smtClean="0">
                <a:sym typeface="Symbol" pitchFamily="18" charset="2"/>
              </a:rPr>
              <a:t>F</a:t>
            </a:r>
            <a:r>
              <a:rPr lang="hu-HU" sz="2800" dirty="0" smtClean="0">
                <a:sym typeface="Symbol" pitchFamily="18" charset="2"/>
              </a:rPr>
              <a:t>) : „Nem igaz, hogy van egypúpú teve 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dirty="0" smtClean="0"/>
              <a:t>A meghatározatlanság oka</a:t>
            </a:r>
          </a:p>
        </p:txBody>
      </p:sp>
      <p:sp>
        <p:nvSpPr>
          <p:cNvPr id="5123" name="Tartalom helye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857875"/>
          </a:xfrm>
        </p:spPr>
        <p:txBody>
          <a:bodyPr rtlCol="0">
            <a:normAutofit/>
          </a:bodyPr>
          <a:lstStyle/>
          <a:p>
            <a:pPr marL="411480" lvl="1" indent="-342900" fontAlgn="auto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defRPr/>
            </a:pPr>
            <a:r>
              <a:rPr lang="hu-HU" dirty="0" smtClean="0">
                <a:sym typeface="Symbol" pitchFamily="18" charset="2"/>
              </a:rPr>
              <a:t>Névparaméterek helyett </a:t>
            </a:r>
            <a:r>
              <a:rPr lang="hu-HU" b="1" dirty="0" smtClean="0">
                <a:solidFill>
                  <a:srgbClr val="00B0F0"/>
                </a:solidFill>
                <a:sym typeface="Symbol" pitchFamily="18" charset="2"/>
              </a:rPr>
              <a:t>individuumváltozók  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dirty="0" smtClean="0">
                <a:sym typeface="Symbol" pitchFamily="18" charset="2"/>
              </a:rPr>
              <a:t>Az individuumváltozók (</a:t>
            </a:r>
            <a:r>
              <a:rPr lang="hu-HU" i="1" dirty="0" smtClean="0">
                <a:sym typeface="Symbol" pitchFamily="18" charset="2"/>
              </a:rPr>
              <a:t>x</a:t>
            </a:r>
            <a:r>
              <a:rPr lang="hu-HU" dirty="0" smtClean="0">
                <a:sym typeface="Symbol" pitchFamily="18" charset="2"/>
              </a:rPr>
              <a:t>, </a:t>
            </a:r>
            <a:r>
              <a:rPr lang="hu-HU" i="1" dirty="0" smtClean="0">
                <a:sym typeface="Symbol" pitchFamily="18" charset="2"/>
              </a:rPr>
              <a:t>y</a:t>
            </a:r>
            <a:r>
              <a:rPr lang="hu-HU" dirty="0" smtClean="0">
                <a:sym typeface="Symbol" pitchFamily="18" charset="2"/>
              </a:rPr>
              <a:t>, </a:t>
            </a:r>
            <a:r>
              <a:rPr lang="hu-HU" i="1" dirty="0" smtClean="0">
                <a:sym typeface="Symbol" pitchFamily="18" charset="2"/>
              </a:rPr>
              <a:t>z</a:t>
            </a:r>
            <a:r>
              <a:rPr lang="hu-HU" dirty="0" smtClean="0">
                <a:sym typeface="Symbol" pitchFamily="18" charset="2"/>
              </a:rPr>
              <a:t>)  lehetnek</a:t>
            </a:r>
            <a:r>
              <a:rPr lang="hu-HU" dirty="0" smtClean="0">
                <a:sym typeface="Wingdings" pitchFamily="2" charset="2"/>
              </a:rPr>
              <a:t>:</a:t>
            </a:r>
          </a:p>
          <a:p>
            <a:pPr lvl="2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800" dirty="0" smtClean="0">
                <a:sym typeface="Wingdings" pitchFamily="2" charset="2"/>
              </a:rPr>
              <a:t> </a:t>
            </a:r>
            <a:r>
              <a:rPr lang="hu-HU" sz="2800" b="1" dirty="0" smtClean="0">
                <a:solidFill>
                  <a:srgbClr val="00B0F0"/>
                </a:solidFill>
                <a:sym typeface="Wingdings" pitchFamily="2" charset="2"/>
              </a:rPr>
              <a:t>szabad</a:t>
            </a:r>
            <a:r>
              <a:rPr lang="hu-HU" sz="2800" dirty="0" smtClean="0">
                <a:sym typeface="Wingdings" pitchFamily="2" charset="2"/>
              </a:rPr>
              <a:t>ok: nevekkel behelyettesíthetők</a:t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dirty="0" smtClean="0">
                <a:sym typeface="Wingdings" pitchFamily="2" charset="2"/>
              </a:rPr>
              <a:t>(„</a:t>
            </a:r>
            <a:r>
              <a:rPr lang="hu-HU" sz="2800" i="1" dirty="0" smtClean="0">
                <a:sym typeface="Wingdings" pitchFamily="2" charset="2"/>
              </a:rPr>
              <a:t>aki</a:t>
            </a:r>
            <a:r>
              <a:rPr lang="hu-HU" sz="2800" dirty="0" smtClean="0">
                <a:sym typeface="Wingdings" pitchFamily="2" charset="2"/>
              </a:rPr>
              <a:t> mást megöl”)</a:t>
            </a:r>
          </a:p>
          <a:p>
            <a:pPr lvl="2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800" b="1" dirty="0" smtClean="0">
                <a:solidFill>
                  <a:srgbClr val="00B0F0"/>
                </a:solidFill>
                <a:sym typeface="Wingdings" pitchFamily="2" charset="2"/>
              </a:rPr>
              <a:t>kötött</a:t>
            </a:r>
            <a:r>
              <a:rPr lang="hu-HU" sz="2800" dirty="0" smtClean="0">
                <a:sym typeface="Wingdings" pitchFamily="2" charset="2"/>
              </a:rPr>
              <a:t>ek: meghatározott személyre utalók</a:t>
            </a:r>
            <a:br>
              <a:rPr lang="hu-HU" sz="2800" dirty="0" smtClean="0">
                <a:sym typeface="Wingdings" pitchFamily="2" charset="2"/>
              </a:rPr>
            </a:br>
            <a:r>
              <a:rPr lang="hu-HU" sz="2800" dirty="0" smtClean="0">
                <a:sym typeface="Wingdings" pitchFamily="2" charset="2"/>
              </a:rPr>
              <a:t>(„</a:t>
            </a:r>
            <a:r>
              <a:rPr lang="hu-HU" sz="2800" i="1" dirty="0" smtClean="0">
                <a:sym typeface="Wingdings" pitchFamily="2" charset="2"/>
              </a:rPr>
              <a:t>aki</a:t>
            </a:r>
            <a:r>
              <a:rPr lang="hu-HU" sz="2800" dirty="0" smtClean="0">
                <a:sym typeface="Wingdings" pitchFamily="2" charset="2"/>
              </a:rPr>
              <a:t> melletted ül”)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olidFill>
                  <a:srgbClr val="00B0F0"/>
                </a:solidFill>
                <a:sym typeface="Wingdings" pitchFamily="2" charset="2"/>
              </a:rPr>
              <a:t>Kifejezések</a:t>
            </a:r>
            <a:r>
              <a:rPr lang="hu-HU" sz="2800" dirty="0" smtClean="0">
                <a:sym typeface="Wingdings" pitchFamily="2" charset="2"/>
              </a:rPr>
              <a:t> (mondatok, sémák)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b="1" dirty="0" smtClean="0">
                <a:solidFill>
                  <a:srgbClr val="00B0F0"/>
                </a:solidFill>
                <a:sym typeface="Wingdings" pitchFamily="2" charset="2"/>
              </a:rPr>
              <a:t>nyitott</a:t>
            </a:r>
            <a:r>
              <a:rPr lang="hu-HU" b="1" dirty="0" smtClean="0">
                <a:sym typeface="Wingdings" pitchFamily="2" charset="2"/>
              </a:rPr>
              <a:t> kifejezés</a:t>
            </a:r>
            <a:r>
              <a:rPr lang="hu-HU" dirty="0" smtClean="0">
                <a:sym typeface="Wingdings" pitchFamily="2" charset="2"/>
              </a:rPr>
              <a:t>: szabad változók szerepelnek benne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b="1" dirty="0" smtClean="0">
                <a:solidFill>
                  <a:srgbClr val="00B0F0"/>
                </a:solidFill>
                <a:sym typeface="Wingdings" pitchFamily="2" charset="2"/>
              </a:rPr>
              <a:t>zárt</a:t>
            </a:r>
            <a:r>
              <a:rPr lang="hu-HU" b="1" dirty="0" smtClean="0">
                <a:sym typeface="Wingdings" pitchFamily="2" charset="2"/>
              </a:rPr>
              <a:t> kifejezés</a:t>
            </a:r>
            <a:r>
              <a:rPr lang="hu-HU" dirty="0" smtClean="0">
                <a:sym typeface="Wingdings" pitchFamily="2" charset="2"/>
              </a:rPr>
              <a:t>: kötött változók szerepelnek benne</a:t>
            </a:r>
            <a:endParaRPr lang="hu-HU" dirty="0" smtClean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Kvantorok és kvantifikáció</a:t>
            </a:r>
          </a:p>
        </p:txBody>
      </p:sp>
      <p:sp>
        <p:nvSpPr>
          <p:cNvPr id="6147" name="Tartalom helye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7371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/>
              <a:t>Nyitott mondatok szabad változóinak lekötése: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dirty="0" smtClean="0"/>
              <a:t>Nevekkel való </a:t>
            </a:r>
            <a:r>
              <a:rPr lang="hu-HU" b="1" dirty="0" smtClean="0">
                <a:solidFill>
                  <a:srgbClr val="00B0F0"/>
                </a:solidFill>
              </a:rPr>
              <a:t>behelyettesítés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b="1" dirty="0" smtClean="0">
                <a:solidFill>
                  <a:srgbClr val="00B0F0"/>
                </a:solidFill>
              </a:rPr>
              <a:t>Operátorok</a:t>
            </a:r>
            <a:r>
              <a:rPr lang="hu-HU" dirty="0" smtClean="0"/>
              <a:t> alkalmazása</a:t>
            </a:r>
          </a:p>
          <a:p>
            <a:pPr marL="411480" lvl="1" indent="-342900" fontAlgn="auto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defRPr/>
            </a:pPr>
            <a:r>
              <a:rPr lang="hu-HU" dirty="0" smtClean="0"/>
              <a:t>Operátorok: „minden”; „van olyan” </a:t>
            </a:r>
            <a:r>
              <a:rPr lang="hu-HU" dirty="0" smtClean="0">
                <a:sym typeface="Wingdings" pitchFamily="2" charset="2"/>
              </a:rPr>
              <a:t>(„némely”)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i="1" dirty="0" err="1" smtClean="0">
                <a:sym typeface="Wingdings" pitchFamily="2" charset="2"/>
              </a:rPr>
              <a:t>quantitas</a:t>
            </a:r>
            <a:r>
              <a:rPr lang="hu-HU" dirty="0" smtClean="0">
                <a:sym typeface="Wingdings" pitchFamily="2" charset="2"/>
              </a:rPr>
              <a:t> (mennyiség) </a:t>
            </a:r>
            <a:r>
              <a:rPr lang="hu-HU" dirty="0" smtClean="0">
                <a:sym typeface="Wingdings"/>
              </a:rPr>
              <a:t></a:t>
            </a:r>
            <a:r>
              <a:rPr lang="hu-HU" b="1" dirty="0" smtClean="0">
                <a:solidFill>
                  <a:srgbClr val="00B0F0"/>
                </a:solidFill>
                <a:sym typeface="Wingdings" pitchFamily="2" charset="2"/>
              </a:rPr>
              <a:t>kvantor</a:t>
            </a:r>
            <a:r>
              <a:rPr lang="hu-HU" dirty="0" smtClean="0">
                <a:sym typeface="Wingdings" pitchFamily="2" charset="2"/>
              </a:rPr>
              <a:t> </a:t>
            </a:r>
            <a:r>
              <a:rPr lang="hu-HU" dirty="0" smtClean="0">
                <a:sym typeface="Wingdings"/>
              </a:rPr>
              <a:t></a:t>
            </a:r>
            <a:r>
              <a:rPr lang="hu-HU" b="1" dirty="0" err="1" smtClean="0">
                <a:solidFill>
                  <a:srgbClr val="00B0F0"/>
                </a:solidFill>
                <a:sym typeface="Wingdings" pitchFamily="2" charset="2"/>
              </a:rPr>
              <a:t>kvantifikáció</a:t>
            </a:r>
            <a:endParaRPr lang="hu-HU" dirty="0" smtClean="0">
              <a:solidFill>
                <a:srgbClr val="00B0F0"/>
              </a:solidFill>
              <a:sym typeface="Wingdings" pitchFamily="2" charset="2"/>
            </a:endParaRPr>
          </a:p>
          <a:p>
            <a:pPr lvl="2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800" b="1" dirty="0" smtClean="0"/>
              <a:t>Univerzális kvantor</a:t>
            </a:r>
            <a:r>
              <a:rPr lang="hu-HU" sz="2800" dirty="0" smtClean="0"/>
              <a:t>: „minden …” </a:t>
            </a:r>
            <a:r>
              <a:rPr lang="hu-HU" sz="2800" dirty="0" smtClean="0">
                <a:sym typeface="Wingdings"/>
              </a:rPr>
              <a:t></a:t>
            </a:r>
            <a:r>
              <a:rPr lang="hu-HU" sz="2800" dirty="0" smtClean="0"/>
              <a:t>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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</a:p>
          <a:p>
            <a:pPr lvl="3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600" dirty="0" smtClean="0">
                <a:sym typeface="Symbol" pitchFamily="18" charset="2"/>
              </a:rPr>
              <a:t></a:t>
            </a:r>
            <a:r>
              <a:rPr lang="hu-HU" sz="2600" i="1" dirty="0" err="1" smtClean="0">
                <a:sym typeface="Symbol" pitchFamily="18" charset="2"/>
              </a:rPr>
              <a:t>x</a:t>
            </a:r>
            <a:r>
              <a:rPr lang="hu-HU" sz="2600" dirty="0" err="1" smtClean="0">
                <a:sym typeface="Symbol" pitchFamily="18" charset="2"/>
              </a:rPr>
              <a:t>.</a:t>
            </a:r>
            <a:r>
              <a:rPr lang="hu-HU" sz="2600" i="1" dirty="0" err="1" smtClean="0">
                <a:sym typeface="Symbol" pitchFamily="18" charset="2"/>
              </a:rPr>
              <a:t>F</a:t>
            </a:r>
            <a:r>
              <a:rPr lang="hu-HU" sz="2600" dirty="0" smtClean="0">
                <a:sym typeface="Symbol" pitchFamily="18" charset="2"/>
              </a:rPr>
              <a:t>(</a:t>
            </a:r>
            <a:r>
              <a:rPr lang="hu-HU" sz="2600" i="1" dirty="0" smtClean="0">
                <a:sym typeface="Symbol" pitchFamily="18" charset="2"/>
              </a:rPr>
              <a:t>x</a:t>
            </a:r>
            <a:r>
              <a:rPr lang="hu-HU" sz="2600" dirty="0" smtClean="0">
                <a:sym typeface="Symbol" pitchFamily="18" charset="2"/>
              </a:rPr>
              <a:t>)  </a:t>
            </a:r>
            <a:r>
              <a:rPr lang="hu-HU" sz="2600" i="1" dirty="0" err="1" smtClean="0">
                <a:sym typeface="Symbol" pitchFamily="18" charset="2"/>
              </a:rPr>
              <a:t>x</a:t>
            </a:r>
            <a:r>
              <a:rPr lang="hu-HU" sz="2600" i="1" dirty="0" smtClean="0">
                <a:sym typeface="Symbol" pitchFamily="18" charset="2"/>
              </a:rPr>
              <a:t>.</a:t>
            </a:r>
            <a:r>
              <a:rPr lang="hu-HU" sz="2600" dirty="0" smtClean="0">
                <a:sym typeface="Symbol" pitchFamily="18" charset="2"/>
              </a:rPr>
              <a:t>[</a:t>
            </a:r>
            <a:r>
              <a:rPr lang="hu-HU" sz="2600" i="1" dirty="0" smtClean="0">
                <a:sym typeface="Symbol" pitchFamily="18" charset="2"/>
              </a:rPr>
              <a:t>F</a:t>
            </a:r>
            <a:r>
              <a:rPr lang="hu-HU" sz="2600" dirty="0" smtClean="0">
                <a:sym typeface="Symbol" pitchFamily="18" charset="2"/>
              </a:rPr>
              <a:t>(</a:t>
            </a:r>
            <a:r>
              <a:rPr lang="hu-HU" sz="2600" i="1" dirty="0" smtClean="0">
                <a:sym typeface="Symbol" pitchFamily="18" charset="2"/>
              </a:rPr>
              <a:t>a</a:t>
            </a:r>
            <a:r>
              <a:rPr lang="hu-HU" sz="2600" i="1" baseline="-25000" dirty="0" smtClean="0">
                <a:sym typeface="Symbol" pitchFamily="18" charset="2"/>
              </a:rPr>
              <a:t>1</a:t>
            </a:r>
            <a:r>
              <a:rPr lang="hu-HU" sz="2600" dirty="0" smtClean="0">
                <a:sym typeface="Symbol" pitchFamily="18" charset="2"/>
              </a:rPr>
              <a:t>) </a:t>
            </a:r>
            <a:r>
              <a:rPr lang="hu-HU" sz="2600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&amp;</a:t>
            </a:r>
            <a:r>
              <a:rPr lang="hu-HU" sz="2600" dirty="0" smtClean="0">
                <a:sym typeface="Symbol" pitchFamily="18" charset="2"/>
              </a:rPr>
              <a:t> </a:t>
            </a:r>
            <a:r>
              <a:rPr lang="hu-HU" sz="2600" i="1" dirty="0" smtClean="0">
                <a:sym typeface="Symbol" pitchFamily="18" charset="2"/>
              </a:rPr>
              <a:t>F</a:t>
            </a:r>
            <a:r>
              <a:rPr lang="hu-HU" sz="2600" dirty="0" smtClean="0">
                <a:sym typeface="Symbol" pitchFamily="18" charset="2"/>
              </a:rPr>
              <a:t>(</a:t>
            </a:r>
            <a:r>
              <a:rPr lang="hu-HU" sz="2600" i="1" dirty="0" smtClean="0">
                <a:sym typeface="Symbol" pitchFamily="18" charset="2"/>
              </a:rPr>
              <a:t>a</a:t>
            </a:r>
            <a:r>
              <a:rPr lang="hu-HU" sz="2600" i="1" baseline="-25000" dirty="0" smtClean="0">
                <a:sym typeface="Symbol" pitchFamily="18" charset="2"/>
              </a:rPr>
              <a:t>2</a:t>
            </a:r>
            <a:r>
              <a:rPr lang="hu-HU" sz="2600" dirty="0" smtClean="0">
                <a:sym typeface="Symbol" pitchFamily="18" charset="2"/>
              </a:rPr>
              <a:t>) </a:t>
            </a:r>
            <a:r>
              <a:rPr lang="hu-HU" sz="2600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&amp;</a:t>
            </a:r>
            <a:r>
              <a:rPr lang="hu-HU" sz="2600" dirty="0" smtClean="0">
                <a:sym typeface="Symbol" pitchFamily="18" charset="2"/>
              </a:rPr>
              <a:t> … </a:t>
            </a:r>
            <a:r>
              <a:rPr lang="hu-HU" sz="2600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&amp;</a:t>
            </a:r>
            <a:r>
              <a:rPr lang="hu-HU" sz="2600" dirty="0" smtClean="0">
                <a:sym typeface="Symbol" pitchFamily="18" charset="2"/>
              </a:rPr>
              <a:t> </a:t>
            </a:r>
            <a:r>
              <a:rPr lang="hu-HU" sz="2600" i="1" dirty="0" smtClean="0">
                <a:sym typeface="Symbol" pitchFamily="18" charset="2"/>
              </a:rPr>
              <a:t>F</a:t>
            </a:r>
            <a:r>
              <a:rPr lang="hu-HU" sz="2600" dirty="0" smtClean="0">
                <a:sym typeface="Symbol" pitchFamily="18" charset="2"/>
              </a:rPr>
              <a:t>(</a:t>
            </a:r>
            <a:r>
              <a:rPr lang="hu-HU" sz="2600" i="1" dirty="0" smtClean="0">
                <a:sym typeface="Symbol" pitchFamily="18" charset="2"/>
              </a:rPr>
              <a:t>a</a:t>
            </a:r>
            <a:r>
              <a:rPr lang="hu-HU" sz="2600" i="1" baseline="-25000" dirty="0" smtClean="0">
                <a:sym typeface="Symbol" pitchFamily="18" charset="2"/>
              </a:rPr>
              <a:t>n</a:t>
            </a:r>
            <a:r>
              <a:rPr lang="hu-HU" sz="2600" dirty="0" smtClean="0">
                <a:sym typeface="Symbol" pitchFamily="18" charset="2"/>
              </a:rPr>
              <a:t>)]</a:t>
            </a:r>
          </a:p>
          <a:p>
            <a:pPr lvl="2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800" b="1" dirty="0" smtClean="0">
                <a:sym typeface="Symbol" pitchFamily="18" charset="2"/>
              </a:rPr>
              <a:t>Egzisztenciális kvantor</a:t>
            </a:r>
            <a:r>
              <a:rPr lang="hu-HU" sz="2800" dirty="0" smtClean="0">
                <a:sym typeface="Symbol" pitchFamily="18" charset="2"/>
              </a:rPr>
              <a:t>: „van olyan …” </a:t>
            </a:r>
            <a:r>
              <a:rPr lang="hu-HU" sz="2800" dirty="0" smtClean="0">
                <a:sym typeface="Wingdings"/>
              </a:rPr>
              <a:t>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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</a:p>
          <a:p>
            <a:pPr lvl="3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600" dirty="0" smtClean="0">
                <a:sym typeface="Symbol" pitchFamily="18" charset="2"/>
              </a:rPr>
              <a:t></a:t>
            </a:r>
            <a:r>
              <a:rPr lang="hu-HU" sz="2600" i="1" dirty="0" err="1" smtClean="0">
                <a:sym typeface="Symbol" pitchFamily="18" charset="2"/>
              </a:rPr>
              <a:t>x</a:t>
            </a:r>
            <a:r>
              <a:rPr lang="hu-HU" sz="2600" dirty="0" err="1" smtClean="0">
                <a:sym typeface="Symbol" pitchFamily="18" charset="2"/>
              </a:rPr>
              <a:t>.</a:t>
            </a:r>
            <a:r>
              <a:rPr lang="hu-HU" sz="2600" i="1" dirty="0" err="1" smtClean="0">
                <a:sym typeface="Symbol" pitchFamily="18" charset="2"/>
              </a:rPr>
              <a:t>F</a:t>
            </a:r>
            <a:r>
              <a:rPr lang="hu-HU" sz="2600" dirty="0" smtClean="0">
                <a:sym typeface="Symbol" pitchFamily="18" charset="2"/>
              </a:rPr>
              <a:t>(</a:t>
            </a:r>
            <a:r>
              <a:rPr lang="hu-HU" sz="2600" i="1" dirty="0" smtClean="0">
                <a:sym typeface="Symbol" pitchFamily="18" charset="2"/>
              </a:rPr>
              <a:t>x</a:t>
            </a:r>
            <a:r>
              <a:rPr lang="hu-HU" sz="2600" dirty="0" smtClean="0">
                <a:sym typeface="Symbol" pitchFamily="18" charset="2"/>
              </a:rPr>
              <a:t>)  </a:t>
            </a:r>
            <a:r>
              <a:rPr lang="hu-HU" sz="2600" i="1" dirty="0" err="1" smtClean="0">
                <a:sym typeface="Symbol" pitchFamily="18" charset="2"/>
              </a:rPr>
              <a:t>x</a:t>
            </a:r>
            <a:r>
              <a:rPr lang="hu-HU" sz="2600" i="1" dirty="0" smtClean="0">
                <a:sym typeface="Symbol" pitchFamily="18" charset="2"/>
              </a:rPr>
              <a:t>.</a:t>
            </a:r>
            <a:r>
              <a:rPr lang="hu-HU" sz="2600" dirty="0" smtClean="0">
                <a:sym typeface="Symbol" pitchFamily="18" charset="2"/>
              </a:rPr>
              <a:t>[</a:t>
            </a:r>
            <a:r>
              <a:rPr lang="hu-HU" sz="2600" i="1" dirty="0" smtClean="0">
                <a:sym typeface="Symbol" pitchFamily="18" charset="2"/>
              </a:rPr>
              <a:t>F</a:t>
            </a:r>
            <a:r>
              <a:rPr lang="hu-HU" sz="2600" dirty="0" smtClean="0">
                <a:sym typeface="Symbol" pitchFamily="18" charset="2"/>
              </a:rPr>
              <a:t>(</a:t>
            </a:r>
            <a:r>
              <a:rPr lang="hu-HU" sz="2600" i="1" dirty="0" smtClean="0">
                <a:sym typeface="Symbol" pitchFamily="18" charset="2"/>
              </a:rPr>
              <a:t>a</a:t>
            </a:r>
            <a:r>
              <a:rPr lang="hu-HU" sz="2600" i="1" baseline="-25000" dirty="0" smtClean="0">
                <a:sym typeface="Symbol" pitchFamily="18" charset="2"/>
              </a:rPr>
              <a:t>1</a:t>
            </a:r>
            <a:r>
              <a:rPr lang="hu-HU" sz="2600" dirty="0" smtClean="0">
                <a:sym typeface="Symbol" pitchFamily="18" charset="2"/>
              </a:rPr>
              <a:t>) </a:t>
            </a:r>
            <a:r>
              <a:rPr lang="hu-HU" sz="2600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V</a:t>
            </a:r>
            <a:r>
              <a:rPr lang="hu-HU" sz="2600" dirty="0" smtClean="0">
                <a:sym typeface="Symbol" pitchFamily="18" charset="2"/>
              </a:rPr>
              <a:t> </a:t>
            </a:r>
            <a:r>
              <a:rPr lang="hu-HU" sz="2600" i="1" dirty="0" smtClean="0">
                <a:sym typeface="Symbol" pitchFamily="18" charset="2"/>
              </a:rPr>
              <a:t>F</a:t>
            </a:r>
            <a:r>
              <a:rPr lang="hu-HU" sz="2600" dirty="0" smtClean="0">
                <a:sym typeface="Symbol" pitchFamily="18" charset="2"/>
              </a:rPr>
              <a:t>(</a:t>
            </a:r>
            <a:r>
              <a:rPr lang="hu-HU" sz="2600" i="1" dirty="0" smtClean="0">
                <a:sym typeface="Symbol" pitchFamily="18" charset="2"/>
              </a:rPr>
              <a:t>a</a:t>
            </a:r>
            <a:r>
              <a:rPr lang="hu-HU" sz="2600" i="1" baseline="-25000" dirty="0" smtClean="0">
                <a:sym typeface="Symbol" pitchFamily="18" charset="2"/>
              </a:rPr>
              <a:t>2</a:t>
            </a:r>
            <a:r>
              <a:rPr lang="hu-HU" sz="2600" dirty="0" smtClean="0">
                <a:sym typeface="Symbol" pitchFamily="18" charset="2"/>
              </a:rPr>
              <a:t>) </a:t>
            </a:r>
            <a:r>
              <a:rPr lang="hu-HU" sz="2600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V</a:t>
            </a:r>
            <a:r>
              <a:rPr lang="hu-HU" sz="2600" dirty="0" smtClean="0">
                <a:sym typeface="Symbol" pitchFamily="18" charset="2"/>
              </a:rPr>
              <a:t> … </a:t>
            </a:r>
            <a:r>
              <a:rPr lang="hu-HU" sz="2600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V</a:t>
            </a:r>
            <a:r>
              <a:rPr lang="hu-HU" sz="2600" dirty="0" smtClean="0">
                <a:sym typeface="Symbol" pitchFamily="18" charset="2"/>
              </a:rPr>
              <a:t> </a:t>
            </a:r>
            <a:r>
              <a:rPr lang="hu-HU" sz="2600" i="1" dirty="0" smtClean="0">
                <a:sym typeface="Symbol" pitchFamily="18" charset="2"/>
              </a:rPr>
              <a:t>F</a:t>
            </a:r>
            <a:r>
              <a:rPr lang="hu-HU" sz="2600" dirty="0" smtClean="0">
                <a:sym typeface="Symbol" pitchFamily="18" charset="2"/>
              </a:rPr>
              <a:t>(</a:t>
            </a:r>
            <a:r>
              <a:rPr lang="hu-HU" sz="2600" i="1" dirty="0" smtClean="0">
                <a:sym typeface="Symbol" pitchFamily="18" charset="2"/>
              </a:rPr>
              <a:t>a</a:t>
            </a:r>
            <a:r>
              <a:rPr lang="hu-HU" sz="2600" i="1" baseline="-25000" dirty="0" smtClean="0">
                <a:sym typeface="Symbol" pitchFamily="18" charset="2"/>
              </a:rPr>
              <a:t>n</a:t>
            </a:r>
            <a:r>
              <a:rPr lang="hu-HU" sz="2600" dirty="0" smtClean="0">
                <a:sym typeface="Symbol" pitchFamily="18" charset="2"/>
              </a:rPr>
              <a:t>)]</a:t>
            </a:r>
          </a:p>
          <a:p>
            <a:pPr lvl="2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hu-HU" sz="2800" b="1" i="1" dirty="0" smtClean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hu-H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Cím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865188"/>
          </a:xfrm>
        </p:spPr>
        <p:txBody>
          <a:bodyPr/>
          <a:lstStyle/>
          <a:p>
            <a:r>
              <a:rPr lang="hu-HU" smtClean="0"/>
              <a:t>Kvantifikáció : hatókör</a:t>
            </a:r>
          </a:p>
        </p:txBody>
      </p:sp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663575" y="1125538"/>
            <a:ext cx="8229600" cy="54991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/>
              <a:t>A </a:t>
            </a:r>
            <a:r>
              <a:rPr lang="hu-HU" sz="2800" dirty="0" err="1" smtClean="0"/>
              <a:t>kvantifikációhoz</a:t>
            </a:r>
            <a:r>
              <a:rPr lang="hu-HU" sz="2800" dirty="0" smtClean="0"/>
              <a:t> szükséges elemek:</a:t>
            </a:r>
            <a:br>
              <a:rPr lang="hu-HU" sz="2800" dirty="0" smtClean="0"/>
            </a:br>
            <a:r>
              <a:rPr lang="hu-HU" sz="2800" dirty="0" smtClean="0"/>
              <a:t>1. az operátor (a kvantor), 2. a változó, 3. a hatókör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Hatókör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sz="2400" dirty="0" smtClean="0"/>
              <a:t>az, amire a kvantor vonatkozik</a:t>
            </a:r>
          </a:p>
          <a:p>
            <a:pPr lvl="1" algn="just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sz="2400" dirty="0" smtClean="0"/>
              <a:t>nyitott mondat argumentuma: </a:t>
            </a:r>
          </a:p>
          <a:p>
            <a:pPr lvl="1" algn="just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sz="2400" dirty="0" smtClean="0"/>
              <a:t>„Van olyan …”,   „Minden …”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Jelölése</a:t>
            </a:r>
            <a:r>
              <a:rPr lang="hu-HU" sz="2800" b="1" dirty="0" smtClean="0"/>
              <a:t> : </a:t>
            </a:r>
            <a:r>
              <a:rPr lang="hu-HU" sz="2800" dirty="0" smtClean="0"/>
              <a:t>szögletes zárójelben</a:t>
            </a:r>
            <a:endParaRPr lang="hu-HU" sz="2800" b="1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sz="2400" dirty="0" smtClean="0">
                <a:sym typeface="Symbol" pitchFamily="18" charset="2"/>
              </a:rPr>
              <a:t></a:t>
            </a:r>
            <a:r>
              <a:rPr lang="hu-HU" sz="2400" i="1" dirty="0" smtClean="0">
                <a:sym typeface="Symbol" pitchFamily="18" charset="2"/>
              </a:rPr>
              <a:t>x.</a:t>
            </a:r>
            <a:r>
              <a:rPr lang="hu-HU" sz="2400" dirty="0" smtClean="0">
                <a:sym typeface="Symbol" pitchFamily="18" charset="2"/>
              </a:rPr>
              <a:t>[(</a:t>
            </a:r>
            <a:r>
              <a:rPr lang="hu-HU" sz="2400" i="1" dirty="0" err="1" smtClean="0">
                <a:sym typeface="Symbol" pitchFamily="18" charset="2"/>
              </a:rPr>
              <a:t>x</a:t>
            </a:r>
            <a:r>
              <a:rPr lang="hu-HU" sz="2400" dirty="0" smtClean="0">
                <a:sym typeface="Symbol" pitchFamily="18" charset="2"/>
              </a:rPr>
              <a:t> ember)  (</a:t>
            </a:r>
            <a:r>
              <a:rPr lang="hu-HU" sz="2400" i="1" dirty="0" smtClean="0">
                <a:sym typeface="Symbol" pitchFamily="18" charset="2"/>
              </a:rPr>
              <a:t>x</a:t>
            </a:r>
            <a:r>
              <a:rPr lang="hu-HU" sz="2400" dirty="0" smtClean="0">
                <a:sym typeface="Symbol" pitchFamily="18" charset="2"/>
              </a:rPr>
              <a:t> halandó)]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sz="2400" dirty="0" smtClean="0">
                <a:sym typeface="Symbol" pitchFamily="18" charset="2"/>
              </a:rPr>
              <a:t></a:t>
            </a:r>
            <a:r>
              <a:rPr lang="hu-HU" sz="2400" i="1" dirty="0" smtClean="0">
                <a:sym typeface="Symbol" pitchFamily="18" charset="2"/>
              </a:rPr>
              <a:t>x.</a:t>
            </a:r>
            <a:r>
              <a:rPr lang="hu-HU" sz="2400" dirty="0" smtClean="0">
                <a:sym typeface="Symbol" pitchFamily="18" charset="2"/>
              </a:rPr>
              <a:t>[(</a:t>
            </a:r>
            <a:r>
              <a:rPr lang="hu-HU" sz="2400" i="1" dirty="0" err="1" smtClean="0">
                <a:sym typeface="Symbol" pitchFamily="18" charset="2"/>
              </a:rPr>
              <a:t>x</a:t>
            </a:r>
            <a:r>
              <a:rPr lang="hu-HU" sz="2400" dirty="0" smtClean="0">
                <a:sym typeface="Symbol" pitchFamily="18" charset="2"/>
              </a:rPr>
              <a:t> ember)  (</a:t>
            </a:r>
            <a:r>
              <a:rPr lang="hu-HU" sz="2400" i="1" dirty="0" smtClean="0">
                <a:sym typeface="Symbol" pitchFamily="18" charset="2"/>
              </a:rPr>
              <a:t>x</a:t>
            </a:r>
            <a:r>
              <a:rPr lang="hu-HU" sz="2400" dirty="0" smtClean="0">
                <a:sym typeface="Symbol" pitchFamily="18" charset="2"/>
              </a:rPr>
              <a:t> fehér)]</a:t>
            </a:r>
            <a:endParaRPr lang="hu-HU" sz="24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s-ES" sz="2400" dirty="0" smtClean="0"/>
              <a:t>∀</a:t>
            </a:r>
            <a:r>
              <a:rPr lang="es-ES" sz="2400" i="1" dirty="0" smtClean="0"/>
              <a:t>x</a:t>
            </a:r>
            <a:r>
              <a:rPr lang="es-ES" sz="2400" dirty="0" smtClean="0"/>
              <a:t> ∃</a:t>
            </a:r>
            <a:r>
              <a:rPr lang="es-ES" sz="2400" i="1" dirty="0" smtClean="0"/>
              <a:t>y</a:t>
            </a:r>
            <a:r>
              <a:rPr lang="es-ES" sz="2400" dirty="0" smtClean="0"/>
              <a:t> [férfi(</a:t>
            </a:r>
            <a:r>
              <a:rPr lang="es-ES" sz="2400" i="1" dirty="0" smtClean="0"/>
              <a:t>x</a:t>
            </a:r>
            <a:r>
              <a:rPr lang="es-ES" sz="2400" dirty="0" smtClean="0"/>
              <a:t>) ⊃ (szeret(</a:t>
            </a:r>
            <a:r>
              <a:rPr lang="es-ES" sz="2400" i="1" dirty="0" smtClean="0"/>
              <a:t>x</a:t>
            </a:r>
            <a:r>
              <a:rPr lang="es-ES" sz="2400" dirty="0" smtClean="0"/>
              <a:t>,</a:t>
            </a:r>
            <a:r>
              <a:rPr lang="es-ES" sz="2400" i="1" dirty="0" smtClean="0"/>
              <a:t>y</a:t>
            </a:r>
            <a:r>
              <a:rPr lang="es-ES" sz="2400" dirty="0" smtClean="0"/>
              <a:t>) &amp; nő(</a:t>
            </a:r>
            <a:r>
              <a:rPr lang="es-ES" sz="2400" i="1" dirty="0" smtClean="0"/>
              <a:t>y</a:t>
            </a:r>
            <a:r>
              <a:rPr lang="es-ES" sz="2400" dirty="0" smtClean="0"/>
              <a:t>))]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sz="2400" dirty="0" smtClean="0"/>
              <a:t>∃y ∀</a:t>
            </a:r>
            <a:r>
              <a:rPr lang="hu-HU" sz="2400" i="1" dirty="0" smtClean="0"/>
              <a:t>x </a:t>
            </a:r>
            <a:r>
              <a:rPr lang="hu-HU" sz="2400" dirty="0" smtClean="0"/>
              <a:t>[férfi(</a:t>
            </a:r>
            <a:r>
              <a:rPr lang="hu-HU" sz="2400" i="1" dirty="0" smtClean="0"/>
              <a:t>x</a:t>
            </a:r>
            <a:r>
              <a:rPr lang="hu-HU" sz="2400" dirty="0" smtClean="0"/>
              <a:t>) ⊃ (szeret(</a:t>
            </a:r>
            <a:r>
              <a:rPr lang="hu-HU" sz="2400" i="1" dirty="0" smtClean="0"/>
              <a:t>x</a:t>
            </a:r>
            <a:r>
              <a:rPr lang="hu-HU" sz="2400" dirty="0" smtClean="0"/>
              <a:t>,</a:t>
            </a:r>
            <a:r>
              <a:rPr lang="hu-HU" sz="2400" i="1" dirty="0" smtClean="0"/>
              <a:t>y</a:t>
            </a:r>
            <a:r>
              <a:rPr lang="hu-HU" sz="2400" dirty="0" smtClean="0"/>
              <a:t>) &amp; nő(</a:t>
            </a:r>
            <a:r>
              <a:rPr lang="hu-HU" sz="2400" i="1" dirty="0" smtClean="0"/>
              <a:t>y</a:t>
            </a:r>
            <a:r>
              <a:rPr lang="hu-HU" sz="2400" dirty="0" smtClean="0"/>
              <a:t>))]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Cím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954088"/>
          </a:xfrm>
        </p:spPr>
        <p:txBody>
          <a:bodyPr/>
          <a:lstStyle/>
          <a:p>
            <a:r>
              <a:rPr lang="hu-HU" smtClean="0"/>
              <a:t>Kvantifikáció lépései</a:t>
            </a:r>
          </a:p>
        </p:txBody>
      </p:sp>
      <p:sp>
        <p:nvSpPr>
          <p:cNvPr id="9219" name="Tartalom helye 2"/>
          <p:cNvSpPr>
            <a:spLocks noGrp="1"/>
          </p:cNvSpPr>
          <p:nvPr>
            <p:ph idx="1"/>
          </p:nvPr>
        </p:nvSpPr>
        <p:spPr>
          <a:xfrm>
            <a:off x="468313" y="1196975"/>
            <a:ext cx="8229600" cy="54292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ym typeface="Symbol" pitchFamily="18" charset="2"/>
              </a:rPr>
              <a:t>Interpretálás</a:t>
            </a:r>
            <a:r>
              <a:rPr lang="hu-HU" sz="2800" dirty="0" smtClean="0">
                <a:sym typeface="Symbol" pitchFamily="18" charset="2"/>
              </a:rPr>
              <a:t> </a:t>
            </a:r>
            <a:r>
              <a:rPr lang="hu-HU" sz="2800" b="1" dirty="0" smtClean="0">
                <a:sym typeface="Symbol" pitchFamily="18" charset="2"/>
              </a:rPr>
              <a:t>: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tárgyalási univerzum </a:t>
            </a:r>
            <a:r>
              <a:rPr lang="hu-HU" dirty="0" smtClean="0">
                <a:sym typeface="Symbol" pitchFamily="18" charset="2"/>
              </a:rPr>
              <a:t>kijelölése (nem üres halmaz)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dirty="0" smtClean="0">
                <a:sym typeface="Symbol" pitchFamily="18" charset="2"/>
              </a:rPr>
              <a:t>a 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nevek</a:t>
            </a:r>
            <a:r>
              <a:rPr lang="hu-HU" dirty="0" smtClean="0">
                <a:sym typeface="Symbol" pitchFamily="18" charset="2"/>
              </a:rPr>
              <a:t> </a:t>
            </a:r>
            <a:r>
              <a:rPr lang="hu-HU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jelölet</a:t>
            </a:r>
            <a:r>
              <a:rPr lang="hu-HU" dirty="0" err="1" smtClean="0">
                <a:sym typeface="Symbol" pitchFamily="18" charset="2"/>
              </a:rPr>
              <a:t>ének</a:t>
            </a:r>
            <a:r>
              <a:rPr lang="hu-HU" dirty="0" smtClean="0">
                <a:sym typeface="Symbol" pitchFamily="18" charset="2"/>
              </a:rPr>
              <a:t> megadása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dirty="0" smtClean="0">
                <a:sym typeface="Symbol" pitchFamily="18" charset="2"/>
              </a:rPr>
              <a:t>a 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predikátum</a:t>
            </a:r>
            <a:r>
              <a:rPr lang="hu-HU" dirty="0" smtClean="0">
                <a:sym typeface="Symbol" pitchFamily="18" charset="2"/>
              </a:rPr>
              <a:t> 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terjedelmé</a:t>
            </a:r>
            <a:r>
              <a:rPr lang="hu-HU" dirty="0" smtClean="0">
                <a:sym typeface="Symbol" pitchFamily="18" charset="2"/>
              </a:rPr>
              <a:t>nek kijelölése</a:t>
            </a:r>
          </a:p>
          <a:p>
            <a:pPr lvl="1" fontAlgn="auto"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b="1" dirty="0" smtClean="0"/>
              <a:t>Értékelés :</a:t>
            </a:r>
            <a:r>
              <a:rPr lang="hu-HU" dirty="0" smtClean="0"/>
              <a:t> 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dirty="0" smtClean="0"/>
              <a:t>	a 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változó </a:t>
            </a:r>
            <a:r>
              <a:rPr lang="hu-HU" dirty="0" err="1" smtClean="0">
                <a:solidFill>
                  <a:schemeClr val="tx2">
                    <a:lumMod val="50000"/>
                  </a:schemeClr>
                </a:solidFill>
              </a:rPr>
              <a:t>jelöletének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hu-HU" dirty="0" smtClean="0"/>
              <a:t>megadása a tárgyalási univerzumon belül:</a:t>
            </a:r>
          </a:p>
          <a:p>
            <a:pPr lvl="2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800" dirty="0" smtClean="0">
                <a:sym typeface="Symbol" pitchFamily="18" charset="2"/>
              </a:rPr>
              <a:t>annak </a:t>
            </a:r>
            <a:r>
              <a:rPr lang="hu-HU" sz="2800" i="1" dirty="0" smtClean="0">
                <a:sym typeface="Symbol" pitchFamily="18" charset="2"/>
              </a:rPr>
              <a:t>minden</a:t>
            </a:r>
            <a:r>
              <a:rPr lang="hu-HU" sz="2800" dirty="0" smtClean="0">
                <a:sym typeface="Symbol" pitchFamily="18" charset="2"/>
              </a:rPr>
              <a:t> elemére</a:t>
            </a:r>
          </a:p>
          <a:p>
            <a:pPr lvl="2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800" dirty="0" smtClean="0">
                <a:sym typeface="Symbol" pitchFamily="18" charset="2"/>
              </a:rPr>
              <a:t>annak </a:t>
            </a:r>
            <a:r>
              <a:rPr lang="hu-HU" sz="2800" i="1" dirty="0" smtClean="0">
                <a:sym typeface="Symbol" pitchFamily="18" charset="2"/>
              </a:rPr>
              <a:t>legalább egy </a:t>
            </a:r>
            <a:r>
              <a:rPr lang="hu-HU" sz="2800" dirty="0" smtClean="0">
                <a:sym typeface="Symbol" pitchFamily="18" charset="2"/>
              </a:rPr>
              <a:t>elemére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Cím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792162"/>
          </a:xfrm>
        </p:spPr>
        <p:txBody>
          <a:bodyPr/>
          <a:lstStyle/>
          <a:p>
            <a:r>
              <a:rPr lang="hu-HU" sz="3600" smtClean="0"/>
              <a:t>Kvantifikáció </a:t>
            </a:r>
            <a:r>
              <a:rPr lang="hu-HU" sz="3600" i="1" smtClean="0"/>
              <a:t>De Morgan </a:t>
            </a:r>
            <a:r>
              <a:rPr lang="hu-HU" sz="3600" smtClean="0"/>
              <a:t>törvényei</a:t>
            </a:r>
          </a:p>
        </p:txBody>
      </p:sp>
      <p:sp>
        <p:nvSpPr>
          <p:cNvPr id="25602" name="Tartalom helye 2"/>
          <p:cNvSpPr>
            <a:spLocks noGrp="1"/>
          </p:cNvSpPr>
          <p:nvPr>
            <p:ph idx="1"/>
          </p:nvPr>
        </p:nvSpPr>
        <p:spPr>
          <a:xfrm>
            <a:off x="457200" y="1484313"/>
            <a:ext cx="8229600" cy="4897437"/>
          </a:xfrm>
        </p:spPr>
        <p:txBody>
          <a:bodyPr>
            <a:normAutofit lnSpcReduction="10000"/>
          </a:bodyPr>
          <a:lstStyle/>
          <a:p>
            <a:r>
              <a:rPr lang="hu-HU" sz="2800" dirty="0" smtClean="0">
                <a:sym typeface="Symbol" pitchFamily="18" charset="2"/>
              </a:rPr>
              <a:t>az univerzális és az egzisztenciális </a:t>
            </a:r>
            <a:r>
              <a:rPr lang="hu-HU" sz="2800" dirty="0" err="1" smtClean="0">
                <a:sym typeface="Symbol" pitchFamily="18" charset="2"/>
              </a:rPr>
              <a:t>kvantifikáció</a:t>
            </a:r>
            <a:r>
              <a:rPr lang="hu-HU" sz="2800" dirty="0" smtClean="0">
                <a:sym typeface="Symbol" pitchFamily="18" charset="2"/>
              </a:rPr>
              <a:t> </a:t>
            </a:r>
          </a:p>
          <a:p>
            <a:r>
              <a:rPr lang="hu-HU" sz="2800" dirty="0" smtClean="0">
                <a:sym typeface="Symbol" pitchFamily="18" charset="2"/>
              </a:rPr>
              <a:t>egymás duálisai  kifejezhetőek egymással</a:t>
            </a:r>
          </a:p>
          <a:p>
            <a:pPr>
              <a:buFont typeface="Arial" charset="0"/>
              <a:buNone/>
            </a:pP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(T19)   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err="1" smtClean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  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.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</a:t>
            </a:r>
          </a:p>
          <a:p>
            <a:pPr>
              <a:buFont typeface="Arial" charset="0"/>
              <a:buNone/>
            </a:pPr>
            <a:r>
              <a:rPr lang="hu-HU" sz="2800" dirty="0" smtClean="0">
                <a:sym typeface="Symbol" pitchFamily="18" charset="2"/>
              </a:rPr>
              <a:t>	„Van olyan macska, amelyik fekete.” </a:t>
            </a:r>
            <a:br>
              <a:rPr lang="hu-HU" sz="2800" dirty="0" smtClean="0">
                <a:sym typeface="Symbol" pitchFamily="18" charset="2"/>
              </a:rPr>
            </a:br>
            <a:r>
              <a:rPr lang="hu-HU" sz="2800" dirty="0" smtClean="0">
                <a:sym typeface="Symbol" pitchFamily="18" charset="2"/>
              </a:rPr>
              <a:t>„Nem minden macskára igaz az, hogy nem fekete.”</a:t>
            </a:r>
          </a:p>
          <a:p>
            <a:pPr>
              <a:buFont typeface="Arial" charset="0"/>
              <a:buNone/>
            </a:pPr>
            <a:r>
              <a:rPr lang="hu-HU" sz="2800" dirty="0" smtClean="0">
                <a:sym typeface="Symbol" pitchFamily="18" charset="2"/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(T20)   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.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  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err="1" smtClean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</a:t>
            </a:r>
          </a:p>
          <a:p>
            <a:pPr>
              <a:buFont typeface="Arial" charset="0"/>
              <a:buNone/>
            </a:pPr>
            <a:r>
              <a:rPr lang="hu-HU" sz="2800" dirty="0" smtClean="0">
                <a:sym typeface="Symbol" pitchFamily="18" charset="2"/>
              </a:rPr>
              <a:t>	„ Van olyan macska, amelyik nem fekete.” </a:t>
            </a:r>
            <a:br>
              <a:rPr lang="hu-HU" sz="2800" dirty="0" smtClean="0">
                <a:sym typeface="Symbol" pitchFamily="18" charset="2"/>
              </a:rPr>
            </a:br>
            <a:r>
              <a:rPr lang="hu-HU" sz="2800" dirty="0" smtClean="0">
                <a:sym typeface="Symbol" pitchFamily="18" charset="2"/>
              </a:rPr>
              <a:t>„ Nem minden macskára igaz az, hogy fekete.”</a:t>
            </a:r>
          </a:p>
          <a:p>
            <a:pPr>
              <a:buFont typeface="Arial" charset="0"/>
              <a:buNone/>
            </a:pP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(T21)   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. 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  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err="1" smtClean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</a:t>
            </a:r>
          </a:p>
          <a:p>
            <a:pPr>
              <a:buFont typeface="Arial" charset="0"/>
              <a:buNone/>
            </a:pP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(T22)   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err="1" smtClean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  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. 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</a:t>
            </a:r>
          </a:p>
          <a:p>
            <a:pPr>
              <a:buFont typeface="Arial" charset="0"/>
              <a:buNone/>
            </a:pPr>
            <a:endParaRPr lang="hu-HU" sz="2800" dirty="0" smtClean="0">
              <a:solidFill>
                <a:srgbClr val="FF0000"/>
              </a:solidFill>
              <a:sym typeface="Symbol" pitchFamily="18" charset="2"/>
            </a:endParaRPr>
          </a:p>
          <a:p>
            <a:pPr>
              <a:buFont typeface="Arial" charset="0"/>
              <a:buNone/>
            </a:pPr>
            <a:endParaRPr lang="hu-HU" sz="2800" dirty="0" smtClean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Univerzális és egzisztenciaállítások</a:t>
            </a:r>
          </a:p>
        </p:txBody>
      </p:sp>
      <p:sp>
        <p:nvSpPr>
          <p:cNvPr id="14339" name="Tartalom helye 2"/>
          <p:cNvSpPr>
            <a:spLocks noGrp="1"/>
          </p:cNvSpPr>
          <p:nvPr>
            <p:ph idx="1"/>
          </p:nvPr>
        </p:nvSpPr>
        <p:spPr>
          <a:xfrm>
            <a:off x="914400" y="2060575"/>
            <a:ext cx="7772400" cy="4295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</a:t>
            </a:r>
            <a:r>
              <a:rPr lang="hu-HU" sz="2800" b="1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x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.</a:t>
            </a:r>
            <a:r>
              <a:rPr lang="hu-HU" sz="2800" b="1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G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) </a:t>
            </a:r>
            <a:r>
              <a:rPr lang="hu-HU" sz="2800" dirty="0" smtClean="0">
                <a:sym typeface="Symbol" pitchFamily="18" charset="2"/>
              </a:rPr>
              <a:t>helyett: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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x.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[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  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G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)]</a:t>
            </a:r>
            <a:r>
              <a:rPr lang="hu-HU" sz="2800" dirty="0" smtClean="0">
                <a:sym typeface="Symbol" pitchFamily="18" charset="2"/>
              </a:rPr>
              <a:t/>
            </a:r>
            <a:br>
              <a:rPr lang="hu-HU" sz="2800" dirty="0" smtClean="0">
                <a:sym typeface="Symbol" pitchFamily="18" charset="2"/>
              </a:rPr>
            </a:br>
            <a:r>
              <a:rPr lang="hu-HU" sz="2800" dirty="0" smtClean="0">
                <a:sym typeface="Symbol" pitchFamily="18" charset="2"/>
              </a:rPr>
              <a:t>„Minden 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-re igaz, hogy ha </a:t>
            </a:r>
            <a:r>
              <a:rPr lang="hu-HU" sz="2800" i="1" dirty="0" smtClean="0">
                <a:sym typeface="Symbol" pitchFamily="18" charset="2"/>
              </a:rPr>
              <a:t>F</a:t>
            </a:r>
            <a:r>
              <a:rPr lang="hu-HU" sz="2800" dirty="0" smtClean="0">
                <a:sym typeface="Symbol" pitchFamily="18" charset="2"/>
              </a:rPr>
              <a:t>, akkor </a:t>
            </a:r>
            <a:r>
              <a:rPr lang="hu-HU" sz="2800" i="1" dirty="0" smtClean="0">
                <a:sym typeface="Symbol" pitchFamily="18" charset="2"/>
              </a:rPr>
              <a:t>G</a:t>
            </a:r>
            <a:r>
              <a:rPr lang="hu-HU" sz="2800" dirty="0" smtClean="0">
                <a:sym typeface="Symbol" pitchFamily="18" charset="2"/>
              </a:rPr>
              <a:t>.”</a:t>
            </a:r>
            <a:br>
              <a:rPr lang="hu-HU" sz="2800" dirty="0" smtClean="0">
                <a:sym typeface="Symbol" pitchFamily="18" charset="2"/>
              </a:rPr>
            </a:br>
            <a:r>
              <a:rPr lang="hu-HU" sz="2800" dirty="0" smtClean="0">
                <a:sym typeface="Symbol" pitchFamily="18" charset="2"/>
              </a:rPr>
              <a:t> </a:t>
            </a:r>
            <a:r>
              <a:rPr lang="hu-HU" sz="2800" i="1" dirty="0" err="1" smtClean="0">
                <a:sym typeface="Symbol" pitchFamily="18" charset="2"/>
              </a:rPr>
              <a:t>x</a:t>
            </a:r>
            <a:r>
              <a:rPr lang="hu-HU" sz="2800" dirty="0" err="1" smtClean="0">
                <a:sym typeface="Symbol" pitchFamily="18" charset="2"/>
              </a:rPr>
              <a:t>.</a:t>
            </a:r>
            <a:r>
              <a:rPr lang="hu-HU" sz="2800" i="1" dirty="0" err="1" smtClean="0">
                <a:sym typeface="Symbol" pitchFamily="18" charset="2"/>
              </a:rPr>
              <a:t>G</a:t>
            </a:r>
            <a:r>
              <a:rPr lang="hu-HU" sz="2800" dirty="0" smtClean="0">
                <a:sym typeface="Symbol" pitchFamily="18" charset="2"/>
              </a:rPr>
              <a:t>(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)  :  „Minden ember halandó.”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>
                <a:sym typeface="Symbol" pitchFamily="18" charset="2"/>
              </a:rPr>
              <a:t>	 </a:t>
            </a:r>
            <a:r>
              <a:rPr lang="hu-HU" sz="2800" i="1" dirty="0" smtClean="0">
                <a:sym typeface="Symbol" pitchFamily="18" charset="2"/>
              </a:rPr>
              <a:t>x.</a:t>
            </a:r>
            <a:r>
              <a:rPr lang="hu-HU" sz="2800" dirty="0" smtClean="0">
                <a:sym typeface="Symbol" pitchFamily="18" charset="2"/>
              </a:rPr>
              <a:t>[</a:t>
            </a:r>
            <a:r>
              <a:rPr lang="hu-HU" sz="2800" i="1" dirty="0" smtClean="0">
                <a:sym typeface="Symbol" pitchFamily="18" charset="2"/>
              </a:rPr>
              <a:t>F</a:t>
            </a:r>
            <a:r>
              <a:rPr lang="hu-HU" sz="2800" dirty="0" smtClean="0">
                <a:sym typeface="Symbol" pitchFamily="18" charset="2"/>
              </a:rPr>
              <a:t>(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)  </a:t>
            </a:r>
            <a:r>
              <a:rPr lang="hu-HU" sz="2800" i="1" dirty="0" smtClean="0">
                <a:sym typeface="Symbol" pitchFamily="18" charset="2"/>
              </a:rPr>
              <a:t>G</a:t>
            </a:r>
            <a:r>
              <a:rPr lang="hu-HU" sz="2800" dirty="0" smtClean="0">
                <a:sym typeface="Symbol" pitchFamily="18" charset="2"/>
              </a:rPr>
              <a:t>(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)]  :  „Ha 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 ember, akkor 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 halandó.”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>
                <a:sym typeface="Symbol" pitchFamily="18" charset="2"/>
              </a:rPr>
              <a:t>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</a:t>
            </a:r>
            <a:r>
              <a:rPr lang="hu-HU" sz="2800" b="1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x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.</a:t>
            </a:r>
            <a:r>
              <a:rPr lang="hu-HU" sz="2800" b="1" i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G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) </a:t>
            </a:r>
            <a:r>
              <a:rPr lang="hu-HU" sz="2800" dirty="0" smtClean="0">
                <a:sym typeface="Symbol" pitchFamily="18" charset="2"/>
              </a:rPr>
              <a:t>helyett: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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x.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[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 &amp; 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G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)]</a:t>
            </a:r>
            <a:r>
              <a:rPr lang="hu-HU" sz="2800" dirty="0" smtClean="0">
                <a:sym typeface="Symbol" pitchFamily="18" charset="2"/>
              </a:rPr>
              <a:t/>
            </a:r>
            <a:br>
              <a:rPr lang="hu-HU" sz="2800" dirty="0" smtClean="0">
                <a:sym typeface="Symbol" pitchFamily="18" charset="2"/>
              </a:rPr>
            </a:br>
            <a:r>
              <a:rPr lang="hu-HU" sz="2800" dirty="0" smtClean="0">
                <a:sym typeface="Symbol" pitchFamily="18" charset="2"/>
              </a:rPr>
              <a:t>„Van olyan 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, amelyre igaz </a:t>
            </a:r>
            <a:r>
              <a:rPr lang="hu-HU" sz="2800" i="1" dirty="0" smtClean="0">
                <a:sym typeface="Symbol" pitchFamily="18" charset="2"/>
              </a:rPr>
              <a:t>F</a:t>
            </a:r>
            <a:r>
              <a:rPr lang="hu-HU" sz="2800" dirty="0" smtClean="0">
                <a:sym typeface="Symbol" pitchFamily="18" charset="2"/>
              </a:rPr>
              <a:t> is, és </a:t>
            </a:r>
            <a:r>
              <a:rPr lang="hu-HU" sz="2800" i="1" dirty="0" smtClean="0">
                <a:sym typeface="Symbol" pitchFamily="18" charset="2"/>
              </a:rPr>
              <a:t>G</a:t>
            </a:r>
            <a:r>
              <a:rPr lang="hu-HU" sz="2800" dirty="0" smtClean="0">
                <a:sym typeface="Symbol" pitchFamily="18" charset="2"/>
              </a:rPr>
              <a:t> is.”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>
                <a:sym typeface="Symbol" pitchFamily="18" charset="2"/>
              </a:rPr>
              <a:t>	 </a:t>
            </a:r>
            <a:r>
              <a:rPr lang="hu-HU" sz="2800" i="1" dirty="0" err="1" smtClean="0">
                <a:sym typeface="Symbol" pitchFamily="18" charset="2"/>
              </a:rPr>
              <a:t>x</a:t>
            </a:r>
            <a:r>
              <a:rPr lang="hu-HU" sz="2800" dirty="0" err="1" smtClean="0">
                <a:sym typeface="Symbol" pitchFamily="18" charset="2"/>
              </a:rPr>
              <a:t>.</a:t>
            </a:r>
            <a:r>
              <a:rPr lang="hu-HU" sz="2800" i="1" dirty="0" err="1" smtClean="0">
                <a:sym typeface="Symbol" pitchFamily="18" charset="2"/>
              </a:rPr>
              <a:t>G</a:t>
            </a:r>
            <a:r>
              <a:rPr lang="hu-HU" sz="2800" dirty="0" smtClean="0">
                <a:sym typeface="Symbol" pitchFamily="18" charset="2"/>
              </a:rPr>
              <a:t>(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) :  „Van olyan ember, amely fehér.”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>
                <a:sym typeface="Symbol" pitchFamily="18" charset="2"/>
              </a:rPr>
              <a:t>	 </a:t>
            </a:r>
            <a:r>
              <a:rPr lang="hu-HU" sz="2800" i="1" dirty="0" smtClean="0">
                <a:sym typeface="Symbol" pitchFamily="18" charset="2"/>
              </a:rPr>
              <a:t>x.</a:t>
            </a:r>
            <a:r>
              <a:rPr lang="hu-HU" sz="2800" dirty="0" smtClean="0">
                <a:sym typeface="Symbol" pitchFamily="18" charset="2"/>
              </a:rPr>
              <a:t>[</a:t>
            </a:r>
            <a:r>
              <a:rPr lang="hu-HU" sz="2800" i="1" dirty="0" smtClean="0">
                <a:sym typeface="Symbol" pitchFamily="18" charset="2"/>
              </a:rPr>
              <a:t>F</a:t>
            </a:r>
            <a:r>
              <a:rPr lang="hu-HU" sz="2800" dirty="0" smtClean="0">
                <a:sym typeface="Symbol" pitchFamily="18" charset="2"/>
              </a:rPr>
              <a:t>(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) &amp; </a:t>
            </a:r>
            <a:r>
              <a:rPr lang="hu-HU" sz="2800" i="1" dirty="0" smtClean="0">
                <a:sym typeface="Symbol" pitchFamily="18" charset="2"/>
              </a:rPr>
              <a:t>G</a:t>
            </a:r>
            <a:r>
              <a:rPr lang="hu-HU" sz="2800" dirty="0" smtClean="0">
                <a:sym typeface="Symbol" pitchFamily="18" charset="2"/>
              </a:rPr>
              <a:t>(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)] :  „Van olyan 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, amely ember és fehér.”</a:t>
            </a:r>
            <a:endParaRPr lang="hu-HU" sz="2800" dirty="0" smtClean="0"/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Univerzális és egzisztenciaállítások</a:t>
            </a:r>
          </a:p>
        </p:txBody>
      </p:sp>
      <p:sp>
        <p:nvSpPr>
          <p:cNvPr id="15363" name="Tartalom helye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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.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G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) </a:t>
            </a:r>
            <a:r>
              <a:rPr lang="hu-HU" sz="2800" dirty="0" smtClean="0">
                <a:sym typeface="Symbol" pitchFamily="18" charset="2"/>
              </a:rPr>
              <a:t>helyett: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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x.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[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  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G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)]</a:t>
            </a:r>
            <a:r>
              <a:rPr lang="hu-HU" sz="2800" dirty="0" smtClean="0">
                <a:sym typeface="Symbol" pitchFamily="18" charset="2"/>
              </a:rPr>
              <a:t/>
            </a:r>
            <a:br>
              <a:rPr lang="hu-HU" sz="2800" dirty="0" smtClean="0">
                <a:sym typeface="Symbol" pitchFamily="18" charset="2"/>
              </a:rPr>
            </a:br>
            <a:r>
              <a:rPr lang="hu-HU" sz="2800" dirty="0" smtClean="0">
                <a:sym typeface="Symbol" pitchFamily="18" charset="2"/>
              </a:rPr>
              <a:t>„Minden 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-re igaz, hogy ha </a:t>
            </a:r>
            <a:r>
              <a:rPr lang="hu-HU" sz="2800" i="1" dirty="0" smtClean="0">
                <a:sym typeface="Symbol" pitchFamily="18" charset="2"/>
              </a:rPr>
              <a:t>F</a:t>
            </a:r>
            <a:r>
              <a:rPr lang="hu-HU" sz="2800" dirty="0" smtClean="0">
                <a:sym typeface="Symbol" pitchFamily="18" charset="2"/>
              </a:rPr>
              <a:t>, akkor nem </a:t>
            </a:r>
            <a:r>
              <a:rPr lang="hu-HU" sz="2800" i="1" dirty="0" smtClean="0">
                <a:sym typeface="Symbol" pitchFamily="18" charset="2"/>
              </a:rPr>
              <a:t>G</a:t>
            </a:r>
            <a:r>
              <a:rPr lang="hu-HU" sz="2800" dirty="0" smtClean="0">
                <a:sym typeface="Symbol" pitchFamily="18" charset="2"/>
              </a:rPr>
              <a:t>.”</a:t>
            </a:r>
            <a:br>
              <a:rPr lang="hu-HU" sz="2800" dirty="0" smtClean="0">
                <a:sym typeface="Symbol" pitchFamily="18" charset="2"/>
              </a:rPr>
            </a:br>
            <a:r>
              <a:rPr lang="hu-HU" sz="2800" dirty="0" smtClean="0">
                <a:sym typeface="Symbol" pitchFamily="18" charset="2"/>
              </a:rPr>
              <a:t> 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.</a:t>
            </a:r>
            <a:r>
              <a:rPr lang="hu-HU" sz="2800" i="1" dirty="0" smtClean="0">
                <a:sym typeface="Symbol" pitchFamily="18" charset="2"/>
              </a:rPr>
              <a:t>G</a:t>
            </a:r>
            <a:r>
              <a:rPr lang="hu-HU" sz="2800" dirty="0" smtClean="0">
                <a:sym typeface="Symbol" pitchFamily="18" charset="2"/>
              </a:rPr>
              <a:t>(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) :  „Minden emberre áll, hogy nem tud repülni.”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>
                <a:sym typeface="Symbol" pitchFamily="18" charset="2"/>
              </a:rPr>
              <a:t>	 </a:t>
            </a:r>
            <a:r>
              <a:rPr lang="hu-HU" sz="2800" i="1" dirty="0" smtClean="0">
                <a:sym typeface="Symbol" pitchFamily="18" charset="2"/>
              </a:rPr>
              <a:t>x.</a:t>
            </a:r>
            <a:r>
              <a:rPr lang="hu-HU" sz="2800" dirty="0" smtClean="0">
                <a:sym typeface="Symbol" pitchFamily="18" charset="2"/>
              </a:rPr>
              <a:t>[</a:t>
            </a:r>
            <a:r>
              <a:rPr lang="hu-HU" sz="2800" i="1" dirty="0" smtClean="0">
                <a:sym typeface="Symbol" pitchFamily="18" charset="2"/>
              </a:rPr>
              <a:t>F</a:t>
            </a:r>
            <a:r>
              <a:rPr lang="hu-HU" sz="2800" dirty="0" smtClean="0">
                <a:sym typeface="Symbol" pitchFamily="18" charset="2"/>
              </a:rPr>
              <a:t>(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)  </a:t>
            </a:r>
            <a:r>
              <a:rPr lang="hu-HU" sz="2800" i="1" dirty="0" smtClean="0">
                <a:sym typeface="Symbol" pitchFamily="18" charset="2"/>
              </a:rPr>
              <a:t>G</a:t>
            </a:r>
            <a:r>
              <a:rPr lang="hu-HU" sz="2800" dirty="0" smtClean="0">
                <a:sym typeface="Symbol" pitchFamily="18" charset="2"/>
              </a:rPr>
              <a:t>(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)] :  „Ha 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 ember, akkor 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 nem tud repülni.”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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. 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G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) </a:t>
            </a:r>
            <a:r>
              <a:rPr lang="hu-HU" sz="2800" dirty="0" smtClean="0">
                <a:sym typeface="Symbol" pitchFamily="18" charset="2"/>
              </a:rPr>
              <a:t>helyett: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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x.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[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 &amp; 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G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)]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>
                <a:sym typeface="Symbol" pitchFamily="18" charset="2"/>
              </a:rPr>
              <a:t>	„Van olyan 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, amelyre igaz </a:t>
            </a:r>
            <a:r>
              <a:rPr lang="hu-HU" sz="2800" i="1" dirty="0" smtClean="0">
                <a:sym typeface="Symbol" pitchFamily="18" charset="2"/>
              </a:rPr>
              <a:t>F</a:t>
            </a:r>
            <a:r>
              <a:rPr lang="hu-HU" sz="2800" dirty="0" smtClean="0">
                <a:sym typeface="Symbol" pitchFamily="18" charset="2"/>
              </a:rPr>
              <a:t>, de nem igaz </a:t>
            </a:r>
            <a:r>
              <a:rPr lang="hu-HU" sz="2800" i="1" dirty="0" smtClean="0">
                <a:sym typeface="Symbol" pitchFamily="18" charset="2"/>
              </a:rPr>
              <a:t>G</a:t>
            </a:r>
            <a:r>
              <a:rPr lang="hu-HU" sz="2800" dirty="0" smtClean="0">
                <a:sym typeface="Symbol" pitchFamily="18" charset="2"/>
              </a:rPr>
              <a:t>.”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>
                <a:sym typeface="Symbol" pitchFamily="18" charset="2"/>
              </a:rPr>
              <a:t>	 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. </a:t>
            </a:r>
            <a:r>
              <a:rPr lang="hu-HU" sz="2800" i="1" dirty="0" smtClean="0">
                <a:sym typeface="Symbol" pitchFamily="18" charset="2"/>
              </a:rPr>
              <a:t>G</a:t>
            </a:r>
            <a:r>
              <a:rPr lang="hu-HU" sz="2800" dirty="0" smtClean="0">
                <a:sym typeface="Symbol" pitchFamily="18" charset="2"/>
              </a:rPr>
              <a:t>(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) :  „Van olyan ember, amely nem fehér.”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>
                <a:sym typeface="Symbol" pitchFamily="18" charset="2"/>
              </a:rPr>
              <a:t>	 </a:t>
            </a:r>
            <a:r>
              <a:rPr lang="hu-HU" sz="2800" i="1" dirty="0" smtClean="0">
                <a:sym typeface="Symbol" pitchFamily="18" charset="2"/>
              </a:rPr>
              <a:t>x.</a:t>
            </a:r>
            <a:r>
              <a:rPr lang="hu-HU" sz="2800" dirty="0" smtClean="0">
                <a:sym typeface="Symbol" pitchFamily="18" charset="2"/>
              </a:rPr>
              <a:t>[</a:t>
            </a:r>
            <a:r>
              <a:rPr lang="hu-HU" sz="2800" i="1" dirty="0" smtClean="0">
                <a:sym typeface="Symbol" pitchFamily="18" charset="2"/>
              </a:rPr>
              <a:t>F</a:t>
            </a:r>
            <a:r>
              <a:rPr lang="hu-HU" sz="2800" dirty="0" smtClean="0">
                <a:sym typeface="Symbol" pitchFamily="18" charset="2"/>
              </a:rPr>
              <a:t>(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) &amp; </a:t>
            </a:r>
            <a:r>
              <a:rPr lang="hu-HU" sz="2800" i="1" dirty="0" smtClean="0">
                <a:sym typeface="Symbol" pitchFamily="18" charset="2"/>
              </a:rPr>
              <a:t>G</a:t>
            </a:r>
            <a:r>
              <a:rPr lang="hu-HU" sz="2800" dirty="0" smtClean="0">
                <a:sym typeface="Symbol" pitchFamily="18" charset="2"/>
              </a:rPr>
              <a:t>(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)] :  „Van olyan </a:t>
            </a:r>
            <a:r>
              <a:rPr lang="hu-HU" sz="2800" i="1" dirty="0" smtClean="0">
                <a:sym typeface="Symbol" pitchFamily="18" charset="2"/>
              </a:rPr>
              <a:t>x</a:t>
            </a:r>
            <a:r>
              <a:rPr lang="hu-HU" sz="2800" dirty="0" smtClean="0">
                <a:sym typeface="Symbol" pitchFamily="18" charset="2"/>
              </a:rPr>
              <a:t>, amely ember és nem fehér.”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hu-HU" sz="2400" dirty="0" smtClean="0">
              <a:sym typeface="Symbol" pitchFamily="18" charset="2"/>
            </a:endParaRP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hu-H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Cím 1"/>
          <p:cNvSpPr>
            <a:spLocks noGrp="1"/>
          </p:cNvSpPr>
          <p:nvPr>
            <p:ph type="title"/>
          </p:nvPr>
        </p:nvSpPr>
        <p:spPr>
          <a:xfrm>
            <a:off x="900113" y="260350"/>
            <a:ext cx="7772400" cy="914400"/>
          </a:xfrm>
        </p:spPr>
        <p:txBody>
          <a:bodyPr/>
          <a:lstStyle/>
          <a:p>
            <a:r>
              <a:rPr lang="hu-HU" smtClean="0"/>
              <a:t>Kategorikus állítások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00113" y="1125538"/>
            <a:ext cx="7772400" cy="5183187"/>
          </a:xfrm>
        </p:spPr>
        <p:txBody>
          <a:bodyPr rtlCol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/>
              <a:t>Két-két univerzális/egzisztenciális állítás;</a:t>
            </a:r>
            <a:br>
              <a:rPr lang="hu-HU" sz="2800" dirty="0" smtClean="0"/>
            </a:br>
            <a:r>
              <a:rPr lang="hu-HU" sz="2800" dirty="0" smtClean="0"/>
              <a:t>két-két állítás/tagadás:</a:t>
            </a:r>
          </a:p>
          <a:p>
            <a:pPr marL="971550" lvl="1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hu-HU" dirty="0" smtClean="0">
                <a:sym typeface="Symbol"/>
              </a:rPr>
              <a:t></a:t>
            </a:r>
            <a:r>
              <a:rPr lang="hu-HU" i="1" dirty="0" smtClean="0">
                <a:sym typeface="Symbol"/>
              </a:rPr>
              <a:t>x.</a:t>
            </a:r>
            <a:r>
              <a:rPr lang="hu-HU" dirty="0" smtClean="0">
                <a:sym typeface="Symbol"/>
              </a:rPr>
              <a:t>[</a:t>
            </a:r>
            <a:r>
              <a:rPr lang="hu-HU" i="1" dirty="0" smtClean="0">
                <a:sym typeface="Symbol"/>
              </a:rPr>
              <a:t>F</a:t>
            </a:r>
            <a:r>
              <a:rPr lang="hu-HU" dirty="0" smtClean="0">
                <a:sym typeface="Symbol"/>
              </a:rPr>
              <a:t>(</a:t>
            </a:r>
            <a:r>
              <a:rPr lang="hu-HU" i="1" dirty="0" smtClean="0">
                <a:sym typeface="Symbol"/>
              </a:rPr>
              <a:t>x</a:t>
            </a:r>
            <a:r>
              <a:rPr lang="hu-HU" dirty="0" smtClean="0">
                <a:sym typeface="Symbol"/>
              </a:rPr>
              <a:t>)  </a:t>
            </a:r>
            <a:r>
              <a:rPr lang="hu-HU" i="1" dirty="0" smtClean="0">
                <a:sym typeface="Symbol"/>
              </a:rPr>
              <a:t>G</a:t>
            </a:r>
            <a:r>
              <a:rPr lang="hu-HU" dirty="0" smtClean="0">
                <a:sym typeface="Symbol"/>
              </a:rPr>
              <a:t>(</a:t>
            </a:r>
            <a:r>
              <a:rPr lang="hu-HU" i="1" dirty="0" smtClean="0">
                <a:sym typeface="Symbol"/>
              </a:rPr>
              <a:t>x</a:t>
            </a:r>
            <a:r>
              <a:rPr lang="hu-HU" dirty="0" smtClean="0">
                <a:sym typeface="Symbol"/>
              </a:rPr>
              <a:t>)]: „</a:t>
            </a:r>
            <a:r>
              <a:rPr lang="hu-HU" dirty="0" smtClean="0"/>
              <a:t>Minden macska fekete.” (a)</a:t>
            </a:r>
          </a:p>
          <a:p>
            <a:pPr marL="971550" lvl="1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hu-HU" dirty="0" smtClean="0">
                <a:sym typeface="Symbol"/>
              </a:rPr>
              <a:t></a:t>
            </a:r>
            <a:r>
              <a:rPr lang="hu-HU" i="1" dirty="0" smtClean="0">
                <a:sym typeface="Symbol"/>
              </a:rPr>
              <a:t>x.</a:t>
            </a:r>
            <a:r>
              <a:rPr lang="hu-HU" dirty="0" smtClean="0">
                <a:sym typeface="Symbol"/>
              </a:rPr>
              <a:t>[</a:t>
            </a:r>
            <a:r>
              <a:rPr lang="hu-HU" i="1" dirty="0" smtClean="0">
                <a:sym typeface="Symbol"/>
              </a:rPr>
              <a:t>F</a:t>
            </a:r>
            <a:r>
              <a:rPr lang="hu-HU" dirty="0" smtClean="0">
                <a:sym typeface="Symbol"/>
              </a:rPr>
              <a:t>(</a:t>
            </a:r>
            <a:r>
              <a:rPr lang="hu-HU" i="1" dirty="0" smtClean="0">
                <a:sym typeface="Symbol"/>
              </a:rPr>
              <a:t>x</a:t>
            </a:r>
            <a:r>
              <a:rPr lang="hu-HU" dirty="0" smtClean="0">
                <a:sym typeface="Symbol"/>
              </a:rPr>
              <a:t>)  </a:t>
            </a:r>
            <a:r>
              <a:rPr lang="hu-HU" i="1" dirty="0" smtClean="0">
                <a:sym typeface="Symbol"/>
              </a:rPr>
              <a:t>G</a:t>
            </a:r>
            <a:r>
              <a:rPr lang="hu-HU" dirty="0" smtClean="0">
                <a:sym typeface="Symbol"/>
              </a:rPr>
              <a:t>(</a:t>
            </a:r>
            <a:r>
              <a:rPr lang="hu-HU" i="1" dirty="0" smtClean="0">
                <a:sym typeface="Symbol"/>
              </a:rPr>
              <a:t>x</a:t>
            </a:r>
            <a:r>
              <a:rPr lang="hu-HU" dirty="0" smtClean="0">
                <a:sym typeface="Symbol"/>
              </a:rPr>
              <a:t>)]  : „</a:t>
            </a:r>
            <a:r>
              <a:rPr lang="hu-HU" dirty="0" smtClean="0"/>
              <a:t>Egyetlen macska …”    (e)</a:t>
            </a:r>
          </a:p>
          <a:p>
            <a:pPr marL="971550" lvl="1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hu-HU" dirty="0" smtClean="0">
                <a:sym typeface="Symbol"/>
              </a:rPr>
              <a:t></a:t>
            </a:r>
            <a:r>
              <a:rPr lang="hu-HU" i="1" dirty="0" smtClean="0">
                <a:sym typeface="Symbol"/>
              </a:rPr>
              <a:t>x.</a:t>
            </a:r>
            <a:r>
              <a:rPr lang="hu-HU" dirty="0" smtClean="0">
                <a:sym typeface="Symbol"/>
              </a:rPr>
              <a:t>[</a:t>
            </a:r>
            <a:r>
              <a:rPr lang="hu-HU" i="1" dirty="0" smtClean="0">
                <a:sym typeface="Symbol"/>
              </a:rPr>
              <a:t>F</a:t>
            </a:r>
            <a:r>
              <a:rPr lang="hu-HU" dirty="0" smtClean="0">
                <a:sym typeface="Symbol"/>
              </a:rPr>
              <a:t>(</a:t>
            </a:r>
            <a:r>
              <a:rPr lang="hu-HU" i="1" dirty="0" smtClean="0">
                <a:sym typeface="Symbol"/>
              </a:rPr>
              <a:t>x</a:t>
            </a:r>
            <a:r>
              <a:rPr lang="hu-HU" dirty="0" smtClean="0">
                <a:sym typeface="Symbol"/>
              </a:rPr>
              <a:t>) &amp; </a:t>
            </a:r>
            <a:r>
              <a:rPr lang="hu-HU" i="1" dirty="0" smtClean="0">
                <a:sym typeface="Symbol"/>
              </a:rPr>
              <a:t>G</a:t>
            </a:r>
            <a:r>
              <a:rPr lang="hu-HU" dirty="0" smtClean="0">
                <a:sym typeface="Symbol"/>
              </a:rPr>
              <a:t>(</a:t>
            </a:r>
            <a:r>
              <a:rPr lang="hu-HU" i="1" dirty="0" smtClean="0">
                <a:sym typeface="Symbol"/>
              </a:rPr>
              <a:t>x</a:t>
            </a:r>
            <a:r>
              <a:rPr lang="hu-HU" dirty="0" smtClean="0">
                <a:sym typeface="Symbol"/>
              </a:rPr>
              <a:t>)]  : „</a:t>
            </a:r>
            <a:r>
              <a:rPr lang="hu-HU" dirty="0" smtClean="0"/>
              <a:t>Van olyan macska, …”      (i)</a:t>
            </a:r>
          </a:p>
          <a:p>
            <a:pPr marL="971550" lvl="1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hu-HU" dirty="0" smtClean="0">
                <a:sym typeface="Symbol"/>
              </a:rPr>
              <a:t></a:t>
            </a:r>
            <a:r>
              <a:rPr lang="hu-HU" i="1" dirty="0" smtClean="0">
                <a:sym typeface="Symbol"/>
              </a:rPr>
              <a:t>x.</a:t>
            </a:r>
            <a:r>
              <a:rPr lang="hu-HU" dirty="0" smtClean="0">
                <a:sym typeface="Symbol"/>
              </a:rPr>
              <a:t>[</a:t>
            </a:r>
            <a:r>
              <a:rPr lang="hu-HU" i="1" dirty="0" smtClean="0">
                <a:sym typeface="Symbol"/>
              </a:rPr>
              <a:t>F</a:t>
            </a:r>
            <a:r>
              <a:rPr lang="hu-HU" dirty="0" smtClean="0">
                <a:sym typeface="Symbol"/>
              </a:rPr>
              <a:t>(</a:t>
            </a:r>
            <a:r>
              <a:rPr lang="hu-HU" i="1" dirty="0" smtClean="0">
                <a:sym typeface="Symbol"/>
              </a:rPr>
              <a:t>x</a:t>
            </a:r>
            <a:r>
              <a:rPr lang="hu-HU" dirty="0" smtClean="0">
                <a:sym typeface="Symbol"/>
              </a:rPr>
              <a:t>) &amp; </a:t>
            </a:r>
            <a:r>
              <a:rPr lang="hu-HU" i="1" dirty="0" smtClean="0">
                <a:sym typeface="Symbol"/>
              </a:rPr>
              <a:t>G</a:t>
            </a:r>
            <a:r>
              <a:rPr lang="hu-HU" dirty="0" smtClean="0">
                <a:sym typeface="Symbol"/>
              </a:rPr>
              <a:t>(</a:t>
            </a:r>
            <a:r>
              <a:rPr lang="hu-HU" i="1" dirty="0" smtClean="0">
                <a:sym typeface="Symbol"/>
              </a:rPr>
              <a:t>x</a:t>
            </a:r>
            <a:r>
              <a:rPr lang="hu-HU" dirty="0" smtClean="0">
                <a:sym typeface="Symbol"/>
              </a:rPr>
              <a:t>)]  : „</a:t>
            </a:r>
            <a:r>
              <a:rPr lang="hu-HU" dirty="0" smtClean="0"/>
              <a:t>Van olyan macska, ….” (o)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/>
              <a:t>Jelölések: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dirty="0" err="1" smtClean="0">
                <a:solidFill>
                  <a:srgbClr val="FF0000"/>
                </a:solidFill>
              </a:rPr>
              <a:t>a</a:t>
            </a:r>
            <a:r>
              <a:rPr lang="hu-HU" dirty="0" err="1" smtClean="0"/>
              <a:t>ff</a:t>
            </a:r>
            <a:r>
              <a:rPr lang="hu-HU" dirty="0" err="1" smtClean="0">
                <a:solidFill>
                  <a:srgbClr val="FF0000"/>
                </a:solidFill>
              </a:rPr>
              <a:t>i</a:t>
            </a:r>
            <a:r>
              <a:rPr lang="hu-HU" dirty="0" err="1" smtClean="0"/>
              <a:t>rmo</a:t>
            </a:r>
            <a:r>
              <a:rPr lang="hu-HU" dirty="0" smtClean="0"/>
              <a:t> (állítok) </a:t>
            </a:r>
            <a:r>
              <a:rPr lang="hu-HU" dirty="0" smtClean="0">
                <a:sym typeface="Wingdings" pitchFamily="2" charset="2"/>
              </a:rPr>
              <a:t> (a, i)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dirty="0" err="1" smtClean="0">
                <a:sym typeface="Wingdings" pitchFamily="2" charset="2"/>
              </a:rPr>
              <a:t>n</a:t>
            </a:r>
            <a:r>
              <a:rPr lang="hu-HU" dirty="0" err="1" smtClean="0">
                <a:solidFill>
                  <a:srgbClr val="FF0000"/>
                </a:solidFill>
                <a:sym typeface="Wingdings" pitchFamily="2" charset="2"/>
              </a:rPr>
              <a:t>e</a:t>
            </a:r>
            <a:r>
              <a:rPr lang="hu-HU" dirty="0" err="1" smtClean="0">
                <a:sym typeface="Wingdings" pitchFamily="2" charset="2"/>
              </a:rPr>
              <a:t>g</a:t>
            </a:r>
            <a:r>
              <a:rPr lang="hu-HU" dirty="0" err="1" smtClean="0">
                <a:solidFill>
                  <a:srgbClr val="FF0000"/>
                </a:solidFill>
                <a:sym typeface="Wingdings" pitchFamily="2" charset="2"/>
              </a:rPr>
              <a:t>o</a:t>
            </a:r>
            <a:r>
              <a:rPr lang="hu-HU" dirty="0" smtClean="0">
                <a:sym typeface="Wingdings" pitchFamily="2" charset="2"/>
              </a:rPr>
              <a:t> (tagadok)  (e, o)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dirty="0" smtClean="0">
                <a:sym typeface="Wingdings" pitchFamily="2" charset="2"/>
              </a:rPr>
              <a:t>univerzális </a:t>
            </a:r>
            <a:r>
              <a:rPr lang="hu-HU" dirty="0" err="1" smtClean="0">
                <a:sym typeface="Wingdings" pitchFamily="2" charset="2"/>
              </a:rPr>
              <a:t>kvantifikáció</a:t>
            </a:r>
            <a:r>
              <a:rPr lang="hu-HU" dirty="0">
                <a:sym typeface="Wingdings" pitchFamily="2" charset="2"/>
              </a:rPr>
              <a:t> </a:t>
            </a:r>
            <a:r>
              <a:rPr lang="hu-HU" dirty="0" smtClean="0">
                <a:sym typeface="Wingdings" pitchFamily="2" charset="2"/>
              </a:rPr>
              <a:t> (a, e)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hu-HU" dirty="0" smtClean="0">
                <a:sym typeface="Wingdings" pitchFamily="2" charset="2"/>
              </a:rPr>
              <a:t>egzisztenciális </a:t>
            </a:r>
            <a:r>
              <a:rPr lang="hu-HU" dirty="0" err="1" smtClean="0">
                <a:sym typeface="Wingdings" pitchFamily="2" charset="2"/>
              </a:rPr>
              <a:t>kvantifikáció</a:t>
            </a:r>
            <a:r>
              <a:rPr lang="hu-HU" dirty="0" smtClean="0">
                <a:sym typeface="Wingdings" pitchFamily="2" charset="2"/>
              </a:rPr>
              <a:t>  (i, o)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1.4. Logika és grammatika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A nyelvek sokfélesége; mindenekelőtt : természetes nyelvek – mesterséges nyelvek</a:t>
            </a:r>
          </a:p>
          <a:p>
            <a:r>
              <a:rPr lang="hu-HU" dirty="0" smtClean="0"/>
              <a:t>Mindkettőben: szavak, mondatok, szabályok</a:t>
            </a:r>
          </a:p>
          <a:p>
            <a:pPr lvl="1"/>
            <a:r>
              <a:rPr lang="hu-HU" b="1" dirty="0" smtClean="0">
                <a:solidFill>
                  <a:schemeClr val="accent2"/>
                </a:solidFill>
                <a:sym typeface="Wingdings" pitchFamily="2" charset="2"/>
              </a:rPr>
              <a:t></a:t>
            </a:r>
            <a:r>
              <a:rPr lang="hu-HU" dirty="0" smtClean="0">
                <a:sym typeface="Wingdings" pitchFamily="2" charset="2"/>
              </a:rPr>
              <a:t> „alkotórészek”</a:t>
            </a:r>
            <a:endParaRPr lang="hu-HU" dirty="0" smtClean="0"/>
          </a:p>
          <a:p>
            <a:r>
              <a:rPr lang="hu-HU" dirty="0" smtClean="0"/>
              <a:t>Mindkettő: „a helyes beszéd tudománya”</a:t>
            </a:r>
          </a:p>
          <a:p>
            <a:r>
              <a:rPr lang="hu-HU" dirty="0" smtClean="0"/>
              <a:t>Szemiotika = a jelek általános tudománya</a:t>
            </a:r>
          </a:p>
          <a:p>
            <a:pPr marL="969264" lvl="1" indent="-514350">
              <a:buFont typeface="+mj-lt"/>
              <a:buAutoNum type="arabicPeriod"/>
            </a:pPr>
            <a:r>
              <a:rPr lang="hu-HU" dirty="0" smtClean="0"/>
              <a:t>Szintaxis</a:t>
            </a:r>
          </a:p>
          <a:p>
            <a:pPr marL="969264" lvl="1" indent="-514350">
              <a:buFont typeface="+mj-lt"/>
              <a:buAutoNum type="arabicPeriod"/>
            </a:pPr>
            <a:r>
              <a:rPr lang="hu-HU" dirty="0" smtClean="0"/>
              <a:t>Szemantika (jel – jelentés – </a:t>
            </a:r>
            <a:r>
              <a:rPr lang="hu-HU" dirty="0" err="1" smtClean="0"/>
              <a:t>jelölet</a:t>
            </a:r>
            <a:r>
              <a:rPr lang="hu-HU" dirty="0" smtClean="0"/>
              <a:t>)</a:t>
            </a:r>
          </a:p>
          <a:p>
            <a:pPr marL="969264" lvl="1" indent="-514350">
              <a:buFont typeface="+mj-lt"/>
              <a:buAutoNum type="arabicPeriod"/>
            </a:pPr>
            <a:r>
              <a:rPr lang="hu-HU" dirty="0" smtClean="0"/>
              <a:t>Pragmatika </a:t>
            </a:r>
          </a:p>
          <a:p>
            <a:pPr marL="969264" lvl="1" indent="-514350">
              <a:buNone/>
            </a:pPr>
            <a:r>
              <a:rPr lang="hu-HU" b="1" dirty="0" smtClean="0">
                <a:solidFill>
                  <a:schemeClr val="accent2"/>
                </a:solidFill>
              </a:rPr>
              <a:t>Logikai rendszer</a:t>
            </a:r>
            <a:r>
              <a:rPr lang="hu-HU" dirty="0" smtClean="0"/>
              <a:t> = (formalizált nyelv (= jelrendszer + szabályrendszer)) + (levezetési szabályrendszer)</a:t>
            </a:r>
          </a:p>
          <a:p>
            <a:pPr marL="969264" lvl="1" indent="-514350"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1A8361-DF74-4A30-B91C-D70680C65B1C}" type="slidenum">
              <a:rPr lang="hu-HU" smtClean="0"/>
              <a:pPr>
                <a:defRPr/>
              </a:pPr>
              <a:t>9</a:t>
            </a:fld>
            <a:endParaRPr lang="hu-HU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A logikai négyzet (Boethius)</a:t>
            </a:r>
          </a:p>
        </p:txBody>
      </p:sp>
      <p:sp>
        <p:nvSpPr>
          <p:cNvPr id="1028" name="Tartalom helye 4"/>
          <p:cNvSpPr>
            <a:spLocks noGrp="1"/>
          </p:cNvSpPr>
          <p:nvPr>
            <p:ph sz="half" idx="1"/>
          </p:nvPr>
        </p:nvSpPr>
        <p:spPr>
          <a:xfrm>
            <a:off x="4932039" y="1628775"/>
            <a:ext cx="3823023" cy="4525963"/>
          </a:xfrm>
        </p:spPr>
        <p:txBody>
          <a:bodyPr rtlCol="0">
            <a:normAutofit fontScale="92500" lnSpcReduction="10000"/>
          </a:bodyPr>
          <a:lstStyle/>
          <a:p>
            <a:pPr marL="514350" indent="-514350" fontAlgn="auto"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hu-HU" sz="2200" dirty="0" smtClean="0"/>
              <a:t>Az átlósan szemközti állítások (</a:t>
            </a:r>
            <a:r>
              <a:rPr lang="hu-HU" sz="2200" dirty="0" err="1" smtClean="0"/>
              <a:t>a-o</a:t>
            </a:r>
            <a:r>
              <a:rPr lang="hu-HU" sz="2200" dirty="0" smtClean="0"/>
              <a:t>, e-i) </a:t>
            </a:r>
            <a:r>
              <a:rPr lang="hu-HU" sz="2200" b="1" dirty="0" err="1" smtClean="0"/>
              <a:t>kontradiktórius</a:t>
            </a:r>
            <a:r>
              <a:rPr lang="hu-HU" sz="2200" dirty="0" err="1" smtClean="0"/>
              <a:t>ak</a:t>
            </a:r>
            <a:r>
              <a:rPr lang="hu-HU" sz="2200" dirty="0" smtClean="0"/>
              <a:t>, egymás negációi. </a:t>
            </a:r>
            <a:r>
              <a:rPr lang="hu-HU" sz="2400" b="1" dirty="0" smtClean="0">
                <a:solidFill>
                  <a:srgbClr val="FF0000"/>
                </a:solidFill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</a:rPr>
              <a:t>p </a:t>
            </a:r>
            <a:r>
              <a:rPr lang="hu-HU" sz="2400" b="1" dirty="0" smtClean="0">
                <a:solidFill>
                  <a:srgbClr val="FF0000"/>
                </a:solidFill>
                <a:sym typeface="Symbol"/>
              </a:rPr>
              <a:t></a:t>
            </a:r>
            <a:r>
              <a:rPr lang="hu-HU" sz="2400" b="1" dirty="0" smtClean="0">
                <a:solidFill>
                  <a:srgbClr val="FF0000"/>
                </a:solidFill>
              </a:rPr>
              <a:t> </a:t>
            </a:r>
            <a:r>
              <a:rPr lang="hu-HU" sz="2400" b="1" i="1" dirty="0" smtClean="0">
                <a:solidFill>
                  <a:srgbClr val="FF0000"/>
                </a:solidFill>
              </a:rPr>
              <a:t>q</a:t>
            </a:r>
            <a:r>
              <a:rPr lang="hu-HU" sz="2400" b="1" dirty="0" smtClean="0">
                <a:solidFill>
                  <a:srgbClr val="FF0000"/>
                </a:solidFill>
              </a:rPr>
              <a:t>)</a:t>
            </a:r>
            <a:endParaRPr lang="hu-HU" sz="2200" b="1" dirty="0" smtClean="0">
              <a:solidFill>
                <a:srgbClr val="FF0000"/>
              </a:solidFill>
            </a:endParaRPr>
          </a:p>
          <a:p>
            <a:pPr marL="514350" indent="-514350" fontAlgn="auto"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hu-HU" sz="2200" dirty="0" smtClean="0"/>
              <a:t>Az a-e pár </a:t>
            </a:r>
            <a:r>
              <a:rPr lang="hu-HU" sz="2200" b="1" dirty="0" err="1" smtClean="0"/>
              <a:t>kontrárius</a:t>
            </a:r>
            <a:r>
              <a:rPr lang="hu-HU" sz="2200" dirty="0" smtClean="0"/>
              <a:t>: nem lehet mindkettő igaz, de lehet mindkettő hamis. </a:t>
            </a:r>
            <a:r>
              <a:rPr lang="hu-HU" sz="2400" b="1" dirty="0" smtClean="0">
                <a:solidFill>
                  <a:srgbClr val="FF0000"/>
                </a:solidFill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</a:rPr>
              <a:t>p</a:t>
            </a:r>
            <a:r>
              <a:rPr lang="hu-HU" sz="2400" b="1" dirty="0" smtClean="0">
                <a:solidFill>
                  <a:srgbClr val="FF0000"/>
                </a:solidFill>
                <a:sym typeface="Symbol"/>
              </a:rPr>
              <a:t></a:t>
            </a:r>
            <a:r>
              <a:rPr lang="hu-HU" sz="2400" b="1" i="1" dirty="0" smtClean="0">
                <a:solidFill>
                  <a:srgbClr val="FF0000"/>
                </a:solidFill>
              </a:rPr>
              <a:t>q</a:t>
            </a:r>
            <a:r>
              <a:rPr lang="hu-HU" sz="2400" b="1" dirty="0" smtClean="0">
                <a:solidFill>
                  <a:srgbClr val="FF0000"/>
                </a:solidFill>
              </a:rPr>
              <a:t>)</a:t>
            </a:r>
            <a:r>
              <a:rPr lang="hu-HU" sz="2400" dirty="0" smtClean="0"/>
              <a:t> (</a:t>
            </a:r>
            <a:r>
              <a:rPr lang="hu-HU" sz="2400" dirty="0" err="1" smtClean="0"/>
              <a:t>Sheffer</a:t>
            </a:r>
            <a:r>
              <a:rPr lang="hu-HU" sz="2400" dirty="0" smtClean="0"/>
              <a:t>)</a:t>
            </a:r>
            <a:endParaRPr lang="hu-HU" sz="2200" dirty="0" smtClean="0"/>
          </a:p>
          <a:p>
            <a:pPr marL="514350" indent="-514350" fontAlgn="auto"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hu-HU" sz="2200" dirty="0" smtClean="0"/>
              <a:t>Az </a:t>
            </a:r>
            <a:r>
              <a:rPr lang="hu-HU" sz="2200" dirty="0" err="1" smtClean="0"/>
              <a:t>i-o</a:t>
            </a:r>
            <a:r>
              <a:rPr lang="hu-HU" sz="2200" dirty="0" smtClean="0"/>
              <a:t> pár </a:t>
            </a:r>
            <a:r>
              <a:rPr lang="hu-HU" sz="2200" b="1" dirty="0" err="1" smtClean="0"/>
              <a:t>szubkontrárius</a:t>
            </a:r>
            <a:r>
              <a:rPr lang="hu-HU" sz="2200" dirty="0" smtClean="0"/>
              <a:t>: lehet egyszerre igaz, de nem lehet egyszerre hamis </a:t>
            </a:r>
            <a:r>
              <a:rPr lang="hu-HU" sz="2400" b="1" dirty="0" smtClean="0">
                <a:solidFill>
                  <a:srgbClr val="FF0000"/>
                </a:solidFill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</a:rPr>
              <a:t>p </a:t>
            </a:r>
            <a:r>
              <a:rPr lang="hu-HU" sz="2400" b="1" dirty="0" smtClean="0">
                <a:solidFill>
                  <a:srgbClr val="FF0000"/>
                </a:solidFill>
                <a:sym typeface="Symbol"/>
              </a:rPr>
              <a:t></a:t>
            </a:r>
            <a:r>
              <a:rPr lang="hu-HU" sz="2400" b="1" dirty="0" smtClean="0">
                <a:solidFill>
                  <a:srgbClr val="FF0000"/>
                </a:solidFill>
              </a:rPr>
              <a:t> </a:t>
            </a:r>
            <a:r>
              <a:rPr lang="hu-HU" sz="2400" b="1" i="1" dirty="0" smtClean="0">
                <a:solidFill>
                  <a:srgbClr val="FF0000"/>
                </a:solidFill>
              </a:rPr>
              <a:t>q</a:t>
            </a:r>
            <a:r>
              <a:rPr lang="hu-HU" sz="2400" b="1" dirty="0" smtClean="0">
                <a:solidFill>
                  <a:srgbClr val="FF0000"/>
                </a:solidFill>
              </a:rPr>
              <a:t>)</a:t>
            </a:r>
            <a:endParaRPr lang="hu-HU" sz="2200" b="1" dirty="0" smtClean="0">
              <a:solidFill>
                <a:srgbClr val="FF0000"/>
              </a:solidFill>
            </a:endParaRPr>
          </a:p>
          <a:p>
            <a:pPr marL="514350" indent="-514350" fontAlgn="auto"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hu-HU" sz="2200" dirty="0" smtClean="0"/>
              <a:t>Az a-nak az i, az e-nek az o </a:t>
            </a:r>
            <a:r>
              <a:rPr lang="hu-HU" sz="2200" b="1" dirty="0" smtClean="0"/>
              <a:t>alárendelt</a:t>
            </a:r>
            <a:r>
              <a:rPr lang="hu-HU" sz="2200" dirty="0" smtClean="0"/>
              <a:t>je: ha az első igaz, szükségszerűen igaz a második is. </a:t>
            </a:r>
            <a:r>
              <a:rPr lang="hu-HU" sz="2400" b="1" dirty="0" smtClean="0">
                <a:solidFill>
                  <a:srgbClr val="FF0000"/>
                </a:solidFill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</a:rPr>
              <a:t>p </a:t>
            </a:r>
            <a:r>
              <a:rPr lang="hu-HU" sz="2400" b="1" dirty="0" smtClean="0">
                <a:solidFill>
                  <a:srgbClr val="FF0000"/>
                </a:solidFill>
                <a:sym typeface="Symbol"/>
              </a:rPr>
              <a:t></a:t>
            </a:r>
            <a:r>
              <a:rPr lang="hu-HU" sz="2400" b="1" i="1" dirty="0" smtClean="0">
                <a:solidFill>
                  <a:srgbClr val="FF0000"/>
                </a:solidFill>
              </a:rPr>
              <a:t>q</a:t>
            </a:r>
            <a:r>
              <a:rPr lang="hu-HU" sz="2400" b="1" dirty="0" smtClean="0">
                <a:solidFill>
                  <a:srgbClr val="FF0000"/>
                </a:solidFill>
              </a:rPr>
              <a:t>)</a:t>
            </a:r>
            <a:endParaRPr lang="hu-HU" sz="2200" b="1" dirty="0" smtClean="0">
              <a:solidFill>
                <a:srgbClr val="FF0000"/>
              </a:solidFill>
            </a:endParaRPr>
          </a:p>
        </p:txBody>
      </p:sp>
      <p:sp>
        <p:nvSpPr>
          <p:cNvPr id="102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hu-HU"/>
          </a:p>
        </p:txBody>
      </p:sp>
      <p:graphicFrame>
        <p:nvGraphicFramePr>
          <p:cNvPr id="1026" name="Object 1" descr="Pergamen"/>
          <p:cNvGraphicFramePr>
            <a:graphicFrameLocks noChangeAspect="1"/>
          </p:cNvGraphicFramePr>
          <p:nvPr/>
        </p:nvGraphicFramePr>
        <p:xfrm>
          <a:off x="467544" y="1700213"/>
          <a:ext cx="4291012" cy="4143375"/>
        </p:xfrm>
        <a:graphic>
          <a:graphicData uri="http://schemas.openxmlformats.org/presentationml/2006/ole">
            <p:oleObj spid="_x0000_s1026" r:id="rId3" imgW="1377950" imgH="1331913" progId="">
              <p:embed/>
            </p:oleObj>
          </a:graphicData>
        </a:graphic>
      </p:graphicFrame>
      <p:sp>
        <p:nvSpPr>
          <p:cNvPr id="1030" name="Rectangle 3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/>
        </p:nvGraphicFramePr>
        <p:xfrm>
          <a:off x="1763713" y="1557338"/>
          <a:ext cx="5472610" cy="4808533"/>
        </p:xfrm>
        <a:graphic>
          <a:graphicData uri="http://schemas.openxmlformats.org/drawingml/2006/table">
            <a:tbl>
              <a:tblPr/>
              <a:tblGrid>
                <a:gridCol w="1368153"/>
                <a:gridCol w="2605111"/>
                <a:gridCol w="1499346"/>
              </a:tblGrid>
              <a:tr h="1302134">
                <a:tc>
                  <a:txBody>
                    <a:bodyPr/>
                    <a:lstStyle/>
                    <a:p>
                      <a:pPr algn="ctr"/>
                      <a:r>
                        <a:rPr lang="hu-HU" sz="4000" b="1" dirty="0"/>
                        <a:t>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3200" dirty="0" smtClean="0"/>
                        <a:t>egyetemes</a:t>
                      </a:r>
                      <a:endParaRPr lang="hu-HU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4000" b="1" dirty="0"/>
                        <a:t>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451074">
                <a:tc>
                  <a:txBody>
                    <a:bodyPr/>
                    <a:lstStyle/>
                    <a:p>
                      <a:pPr algn="r"/>
                      <a:r>
                        <a:rPr lang="hu-HU" sz="3200" dirty="0"/>
                        <a:t>állító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3200" dirty="0"/>
                        <a:t>tagadó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</a:tr>
              <a:tr h="1055325">
                <a:tc>
                  <a:txBody>
                    <a:bodyPr/>
                    <a:lstStyle/>
                    <a:p>
                      <a:pPr algn="ctr"/>
                      <a:r>
                        <a:rPr lang="hu-HU" sz="4000" b="1" dirty="0"/>
                        <a:t>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3200" dirty="0"/>
                        <a:t>részleges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4000" b="1" dirty="0"/>
                        <a:t>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31755" name="Picture 1" descr="http://www.birtalan.hu/balazs/elemek/negyszo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5313" y="2852738"/>
            <a:ext cx="258921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6" name="Cím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A négyzet logikája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ím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92162"/>
          </a:xfrm>
        </p:spPr>
        <p:txBody>
          <a:bodyPr/>
          <a:lstStyle/>
          <a:p>
            <a:r>
              <a:rPr lang="hu-HU" smtClean="0"/>
              <a:t>Kvantifikációs törvények</a:t>
            </a:r>
          </a:p>
        </p:txBody>
      </p:sp>
      <p:sp>
        <p:nvSpPr>
          <p:cNvPr id="19459" name="Tartalom helye 2"/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578643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</a:rPr>
              <a:t>kvantifikáció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 kontrapozíció-törvénye: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400" b="1" dirty="0" smtClean="0">
                <a:solidFill>
                  <a:srgbClr val="FF0000"/>
                </a:solidFill>
              </a:rPr>
              <a:t>(T23)   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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x.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[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  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G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)]  </a:t>
            </a:r>
            <a:r>
              <a:rPr lang="hu-HU" sz="2400" b="1" i="1" dirty="0" err="1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[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G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  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)]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400" dirty="0" smtClean="0"/>
              <a:t>	„Minden ember halandó.” </a:t>
            </a:r>
            <a:r>
              <a:rPr lang="hu-HU" sz="2400" dirty="0" smtClean="0">
                <a:sym typeface="Symbol" pitchFamily="18" charset="2"/>
              </a:rPr>
              <a:t></a:t>
            </a:r>
            <a:br>
              <a:rPr lang="hu-HU" sz="2400" dirty="0" smtClean="0">
                <a:sym typeface="Symbol" pitchFamily="18" charset="2"/>
              </a:rPr>
            </a:br>
            <a:r>
              <a:rPr lang="hu-HU" sz="2400" dirty="0" smtClean="0">
                <a:sym typeface="Symbol" pitchFamily="18" charset="2"/>
              </a:rPr>
              <a:t>„Ami nem halandó, az nem ember.”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 A kontrapozíció-törvény következménye: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(T24)   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x.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[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  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G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)]  </a:t>
            </a:r>
            <a:r>
              <a:rPr lang="hu-HU" sz="2400" b="1" i="1" dirty="0" err="1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[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G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  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)]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400" dirty="0" smtClean="0"/>
              <a:t> 	„Egyetlen ember sem tökéletes.” </a:t>
            </a:r>
            <a:r>
              <a:rPr lang="hu-HU" sz="2400" dirty="0" smtClean="0">
                <a:sym typeface="Symbol" pitchFamily="18" charset="2"/>
              </a:rPr>
              <a:t></a:t>
            </a:r>
            <a:br>
              <a:rPr lang="hu-HU" sz="2400" dirty="0" smtClean="0">
                <a:sym typeface="Symbol" pitchFamily="18" charset="2"/>
              </a:rPr>
            </a:br>
            <a:r>
              <a:rPr lang="hu-HU" sz="2400" dirty="0" smtClean="0">
                <a:sym typeface="Symbol" pitchFamily="18" charset="2"/>
              </a:rPr>
              <a:t>„Ami tökéletes, az nem ember.”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800" dirty="0" smtClean="0">
                <a:sym typeface="Symbol" pitchFamily="18" charset="2"/>
              </a:rPr>
              <a:t> 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A </a:t>
            </a:r>
            <a:r>
              <a:rPr lang="hu-HU" sz="2800" b="1" dirty="0" err="1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kvantifikációs</a:t>
            </a: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Symbol" pitchFamily="18" charset="2"/>
              </a:rPr>
              <a:t> láncszabály: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(T25)   {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x.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[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  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G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)], </a:t>
            </a:r>
            <a:r>
              <a:rPr lang="hu-HU" sz="2400" b="1" i="1" dirty="0" err="1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[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G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  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H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)]}  </a:t>
            </a:r>
            <a:r>
              <a:rPr lang="hu-HU" sz="2400" b="1" i="1" dirty="0" err="1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[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  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H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hu-HU" sz="2400" b="1" i="1" dirty="0" smtClean="0">
                <a:solidFill>
                  <a:srgbClr val="FF0000"/>
                </a:solidFill>
                <a:sym typeface="Symbol" pitchFamily="18" charset="2"/>
              </a:rPr>
              <a:t>x</a:t>
            </a:r>
            <a:r>
              <a:rPr lang="hu-HU" sz="2400" b="1" dirty="0" smtClean="0">
                <a:solidFill>
                  <a:srgbClr val="FF0000"/>
                </a:solidFill>
                <a:sym typeface="Symbol" pitchFamily="18" charset="2"/>
              </a:rPr>
              <a:t>)]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hu-HU" sz="2400" dirty="0" smtClean="0"/>
              <a:t>	Ha „minden kígyó hüllő” és „minden hüllő hidegvérű”,</a:t>
            </a:r>
            <a:br>
              <a:rPr lang="hu-HU" sz="2400" dirty="0" smtClean="0"/>
            </a:br>
            <a:r>
              <a:rPr lang="hu-HU" sz="2400" dirty="0" smtClean="0"/>
              <a:t>„minden kígyó hidegvérű”.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Cím 1"/>
          <p:cNvSpPr>
            <a:spLocks noGrp="1"/>
          </p:cNvSpPr>
          <p:nvPr>
            <p:ph type="title"/>
          </p:nvPr>
        </p:nvSpPr>
        <p:spPr>
          <a:xfrm>
            <a:off x="1187450" y="404813"/>
            <a:ext cx="7272338" cy="792162"/>
          </a:xfrm>
        </p:spPr>
        <p:txBody>
          <a:bodyPr/>
          <a:lstStyle/>
          <a:p>
            <a:r>
              <a:rPr lang="hu-HU" smtClean="0"/>
              <a:t>Következményreláció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5230813"/>
          </a:xfrm>
        </p:spPr>
        <p:txBody>
          <a:bodyPr rtlCol="0">
            <a:noAutofit/>
          </a:bodyPr>
          <a:lstStyle/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</a:rPr>
              <a:t>igaz premisszák </a:t>
            </a:r>
            <a:r>
              <a:rPr lang="hu-HU" sz="2800" b="1" dirty="0" smtClean="0">
                <a:sym typeface="Wingdings" pitchFamily="2" charset="2"/>
              </a:rPr>
              <a:t></a:t>
            </a:r>
          </a:p>
          <a:p>
            <a:pPr marL="514350" indent="-51435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a logika szabályainak betartása esetén 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szükségszerűen</a:t>
            </a:r>
          </a:p>
          <a:p>
            <a:pPr marL="514350" indent="-514350" algn="r" fontAlgn="auto">
              <a:spcAft>
                <a:spcPts val="0"/>
              </a:spcAft>
              <a:buFont typeface="Wingdings"/>
              <a:buChar char="à"/>
              <a:defRPr/>
            </a:pPr>
            <a:r>
              <a:rPr lang="hu-HU" sz="2800" b="1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igaz konklúzió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Logikai következtetés: </a:t>
            </a:r>
            <a:r>
              <a:rPr lang="hu-HU" sz="2800" dirty="0" smtClean="0"/>
              <a:t>állítások logikai szerkezete közötti olyan viszony feltárása, amelyben az egyik állítás a többi </a:t>
            </a:r>
            <a:r>
              <a:rPr lang="hu-HU" sz="2800" b="1" dirty="0" smtClean="0">
                <a:solidFill>
                  <a:srgbClr val="FF0000"/>
                </a:solidFill>
              </a:rPr>
              <a:t>logikai következményeként </a:t>
            </a:r>
            <a:r>
              <a:rPr lang="hu-HU" sz="2800" dirty="0" smtClean="0"/>
              <a:t>szerepel </a:t>
            </a:r>
            <a:r>
              <a:rPr lang="hu-HU" sz="2800" dirty="0" smtClean="0">
                <a:sym typeface="Wingdings" pitchFamily="2" charset="2"/>
              </a:rPr>
              <a:t> ezt a viszonyt </a:t>
            </a:r>
            <a:r>
              <a:rPr lang="hu-HU" sz="2800" i="1" dirty="0" smtClean="0">
                <a:solidFill>
                  <a:srgbClr val="7030A0"/>
                </a:solidFill>
                <a:sym typeface="Wingdings" pitchFamily="2" charset="2"/>
              </a:rPr>
              <a:t>következményreláció</a:t>
            </a:r>
            <a:r>
              <a:rPr lang="hu-HU" sz="2800" dirty="0" smtClean="0">
                <a:solidFill>
                  <a:srgbClr val="7030A0"/>
                </a:solidFill>
                <a:sym typeface="Wingdings" pitchFamily="2" charset="2"/>
              </a:rPr>
              <a:t>nak</a:t>
            </a:r>
            <a:r>
              <a:rPr lang="hu-HU" sz="2800" dirty="0" smtClean="0">
                <a:sym typeface="Wingdings" pitchFamily="2" charset="2"/>
              </a:rPr>
              <a:t> nevezzük:   		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800" b="1" dirty="0" smtClean="0">
                <a:sym typeface="Wingdings" pitchFamily="2" charset="2"/>
              </a:rPr>
              <a:t>P</a:t>
            </a:r>
            <a:r>
              <a:rPr lang="hu-HU" sz="2800" dirty="0" smtClean="0">
                <a:sym typeface="Wingdings" pitchFamily="2" charset="2"/>
              </a:rPr>
              <a:t> </a:t>
            </a:r>
            <a:r>
              <a:rPr lang="hu-HU" sz="2800" dirty="0" smtClean="0">
                <a:sym typeface="Symbol"/>
              </a:rPr>
              <a:t> </a:t>
            </a:r>
            <a:r>
              <a:rPr lang="hu-HU" sz="2800" i="1" dirty="0" smtClean="0">
                <a:sym typeface="Symbol"/>
              </a:rPr>
              <a:t>K</a:t>
            </a:r>
            <a:r>
              <a:rPr lang="hu-HU" sz="2800" dirty="0" smtClean="0">
                <a:sym typeface="Symbol"/>
              </a:rPr>
              <a:t>,    {</a:t>
            </a:r>
            <a:r>
              <a:rPr lang="hu-HU" sz="2800" i="1" dirty="0" smtClean="0">
                <a:sym typeface="Symbol"/>
              </a:rPr>
              <a:t>A</a:t>
            </a:r>
            <a:r>
              <a:rPr lang="hu-HU" sz="2800" baseline="-25000" dirty="0" smtClean="0">
                <a:sym typeface="Symbol"/>
              </a:rPr>
              <a:t>1</a:t>
            </a:r>
            <a:r>
              <a:rPr lang="hu-HU" sz="2800" dirty="0" smtClean="0">
                <a:sym typeface="Symbol"/>
              </a:rPr>
              <a:t>, </a:t>
            </a:r>
            <a:r>
              <a:rPr lang="hu-HU" sz="2800" i="1" dirty="0" smtClean="0">
                <a:sym typeface="Symbol"/>
              </a:rPr>
              <a:t>A</a:t>
            </a:r>
            <a:r>
              <a:rPr lang="hu-HU" sz="2800" baseline="-25000" dirty="0" smtClean="0">
                <a:sym typeface="Symbol"/>
              </a:rPr>
              <a:t>2</a:t>
            </a:r>
            <a:r>
              <a:rPr lang="hu-HU" sz="2800" dirty="0" smtClean="0">
                <a:sym typeface="Symbol"/>
              </a:rPr>
              <a:t>, …, </a:t>
            </a:r>
            <a:r>
              <a:rPr lang="hu-HU" sz="2800" i="1" dirty="0" smtClean="0">
                <a:sym typeface="Symbol"/>
              </a:rPr>
              <a:t>A</a:t>
            </a:r>
            <a:r>
              <a:rPr lang="hu-HU" sz="2800" baseline="-25000" dirty="0" smtClean="0">
                <a:sym typeface="Symbol"/>
              </a:rPr>
              <a:t>n</a:t>
            </a:r>
            <a:r>
              <a:rPr lang="hu-HU" sz="2800" dirty="0" smtClean="0">
                <a:sym typeface="Symbol"/>
              </a:rPr>
              <a:t>}  </a:t>
            </a:r>
            <a:r>
              <a:rPr lang="hu-HU" sz="2800" i="1" dirty="0" smtClean="0">
                <a:sym typeface="Symbol"/>
              </a:rPr>
              <a:t>B</a:t>
            </a:r>
            <a:endParaRPr lang="hu-HU" sz="28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Cím 1"/>
          <p:cNvSpPr>
            <a:spLocks noGrp="1"/>
          </p:cNvSpPr>
          <p:nvPr>
            <p:ph type="title"/>
          </p:nvPr>
        </p:nvSpPr>
        <p:spPr>
          <a:xfrm>
            <a:off x="1187450" y="0"/>
            <a:ext cx="7129463" cy="857250"/>
          </a:xfrm>
        </p:spPr>
        <p:txBody>
          <a:bodyPr/>
          <a:lstStyle/>
          <a:p>
            <a:r>
              <a:rPr lang="hu-HU" smtClean="0"/>
              <a:t>Érvényes következtetések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786438"/>
          </a:xfrm>
        </p:spPr>
        <p:txBody>
          <a:bodyPr rtlCol="0">
            <a:noAutofit/>
          </a:bodyPr>
          <a:lstStyle/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800" b="1" dirty="0" smtClean="0"/>
              <a:t>A következtetési séma</a:t>
            </a:r>
            <a:endParaRPr lang="hu-HU" sz="2800" dirty="0" smtClean="0"/>
          </a:p>
          <a:p>
            <a:pPr marL="514350" indent="-36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kielégíthető:</a:t>
            </a:r>
            <a:r>
              <a:rPr lang="hu-HU" sz="2800" dirty="0" smtClean="0"/>
              <a:t> ha lehetséges a paraméterek (betűjelek) olyan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interpretálása</a:t>
            </a:r>
            <a:r>
              <a:rPr lang="hu-HU" sz="2800" dirty="0" smtClean="0"/>
              <a:t>, hogy a sémát alkotó formulák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</a:rPr>
              <a:t>együttesen igazak legyenek</a:t>
            </a:r>
          </a:p>
          <a:p>
            <a:pPr marL="514350" indent="-36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olidFill>
                  <a:srgbClr val="FF0000"/>
                </a:solidFill>
              </a:rPr>
              <a:t>kielégíthetetlen:  </a:t>
            </a:r>
            <a:r>
              <a:rPr lang="hu-HU" sz="2800" dirty="0" smtClean="0"/>
              <a:t>ha ez </a:t>
            </a:r>
            <a:r>
              <a:rPr lang="hu-HU" sz="2800" dirty="0" smtClean="0">
                <a:sym typeface="Wingdings" pitchFamily="2" charset="2"/>
              </a:rPr>
              <a:t>(logikai)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lehetetlenség</a:t>
            </a:r>
          </a:p>
          <a:p>
            <a:pPr marL="514350" indent="-36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releváns:</a:t>
            </a:r>
            <a:r>
              <a:rPr lang="hu-HU" sz="2800" dirty="0" smtClean="0">
                <a:sym typeface="Wingdings" pitchFamily="2" charset="2"/>
              </a:rPr>
              <a:t> a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konklúzióban szereplő paraméterek </a:t>
            </a:r>
            <a:r>
              <a:rPr lang="hu-HU" sz="2800" dirty="0" smtClean="0">
                <a:sym typeface="Wingdings" pitchFamily="2" charset="2"/>
              </a:rPr>
              <a:t>(</a:t>
            </a:r>
            <a:r>
              <a:rPr lang="hu-HU" sz="2800" b="1" dirty="0" smtClean="0">
                <a:sym typeface="Wingdings" pitchFamily="2" charset="2"/>
              </a:rPr>
              <a:t>erős</a:t>
            </a:r>
            <a:r>
              <a:rPr lang="hu-HU" sz="2800" dirty="0" smtClean="0">
                <a:sym typeface="Wingdings" pitchFamily="2" charset="2"/>
              </a:rPr>
              <a:t> relevancia), de legalább egyikük (</a:t>
            </a:r>
            <a:r>
              <a:rPr lang="hu-HU" sz="2800" b="1" dirty="0" smtClean="0">
                <a:sym typeface="Wingdings" pitchFamily="2" charset="2"/>
              </a:rPr>
              <a:t>gyenge</a:t>
            </a:r>
            <a:r>
              <a:rPr lang="hu-HU" sz="2800" dirty="0" smtClean="0">
                <a:sym typeface="Wingdings" pitchFamily="2" charset="2"/>
              </a:rPr>
              <a:t> relevancia)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előfordul a premisszák valamelyikében</a:t>
            </a:r>
          </a:p>
          <a:p>
            <a:pPr marL="514350" indent="-36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b="1" dirty="0" smtClean="0">
                <a:solidFill>
                  <a:srgbClr val="FF0000"/>
                </a:solidFill>
                <a:sym typeface="Wingdings" pitchFamily="2" charset="2"/>
              </a:rPr>
              <a:t>érvényes:</a:t>
            </a:r>
            <a:r>
              <a:rPr lang="hu-HU" sz="2800" dirty="0" smtClean="0">
                <a:sym typeface="Wingdings" pitchFamily="2" charset="2"/>
              </a:rPr>
              <a:t>  a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premisszák igazsága </a:t>
            </a:r>
            <a:r>
              <a:rPr lang="hu-HU" sz="2800" dirty="0" smtClean="0">
                <a:sym typeface="Wingdings" pitchFamily="2" charset="2"/>
              </a:rPr>
              <a:t>– a logikai szerkezet és a logikai szavak jelentése folytán – szükségszerűen eredményezi a </a:t>
            </a:r>
            <a:r>
              <a:rPr lang="hu-HU" sz="28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konklúzió igazságát</a:t>
            </a:r>
            <a:endParaRPr lang="hu-HU" sz="28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507413" cy="928688"/>
          </a:xfrm>
        </p:spPr>
        <p:txBody>
          <a:bodyPr/>
          <a:lstStyle/>
          <a:p>
            <a:r>
              <a:rPr lang="hu-HU" smtClean="0"/>
              <a:t>Nevezetes következtetési sémák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60007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/>
              <a:t>Elvileg végtelen számú következtetési forma lehet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800" dirty="0" smtClean="0"/>
              <a:t>Néhányat már ismerünk: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logikai igazság</a:t>
            </a:r>
            <a:r>
              <a:rPr lang="hu-HU" dirty="0" smtClean="0"/>
              <a:t>:   </a:t>
            </a:r>
            <a:r>
              <a:rPr lang="hu-HU" dirty="0" smtClean="0">
                <a:sym typeface="Symbol"/>
              </a:rPr>
              <a:t></a:t>
            </a:r>
            <a:r>
              <a:rPr lang="hu-HU" i="1" dirty="0" smtClean="0">
                <a:sym typeface="Symbol"/>
              </a:rPr>
              <a:t>A</a:t>
            </a:r>
            <a:r>
              <a:rPr lang="hu-HU" dirty="0" smtClean="0">
                <a:sym typeface="Symbol"/>
              </a:rPr>
              <a:t/>
            </a:r>
            <a:br>
              <a:rPr lang="hu-HU" dirty="0" smtClean="0">
                <a:sym typeface="Symbol"/>
              </a:rPr>
            </a:br>
            <a:r>
              <a:rPr lang="hu-HU" dirty="0" smtClean="0">
                <a:sym typeface="Symbol"/>
              </a:rPr>
              <a:t>bármely premissza mellett érvényes következtetés</a:t>
            </a:r>
            <a:br>
              <a:rPr lang="hu-HU" dirty="0" smtClean="0">
                <a:sym typeface="Symbol"/>
              </a:rPr>
            </a:br>
            <a:r>
              <a:rPr lang="hu-HU" dirty="0" smtClean="0">
                <a:sym typeface="Symbol"/>
              </a:rPr>
              <a:t>pl.:   (</a:t>
            </a:r>
            <a:r>
              <a:rPr lang="hu-HU" i="1" dirty="0" smtClean="0">
                <a:sym typeface="Symbol"/>
              </a:rPr>
              <a:t>p</a:t>
            </a:r>
            <a:r>
              <a:rPr lang="hu-HU" dirty="0" smtClean="0">
                <a:sym typeface="Symbol"/>
              </a:rPr>
              <a:t>  </a:t>
            </a:r>
            <a:r>
              <a:rPr lang="hu-HU" i="1" dirty="0" err="1" smtClean="0">
                <a:sym typeface="Symbol"/>
              </a:rPr>
              <a:t>p</a:t>
            </a:r>
            <a:r>
              <a:rPr lang="hu-HU" dirty="0" smtClean="0">
                <a:sym typeface="Symbol"/>
              </a:rPr>
              <a:t>),   </a:t>
            </a:r>
            <a:r>
              <a:rPr lang="hu-HU" dirty="0" smtClean="0">
                <a:sym typeface="Symbol" pitchFamily="18" charset="2"/>
              </a:rPr>
              <a:t>(</a:t>
            </a:r>
            <a:r>
              <a:rPr lang="hu-HU" i="1" dirty="0" err="1" smtClean="0">
                <a:sym typeface="Symbol" pitchFamily="18" charset="2"/>
              </a:rPr>
              <a:t>p</a:t>
            </a:r>
            <a:r>
              <a:rPr lang="hu-HU" dirty="0" smtClean="0">
                <a:sym typeface="Symbol" pitchFamily="18" charset="2"/>
              </a:rPr>
              <a:t>  </a:t>
            </a:r>
            <a:r>
              <a:rPr lang="hu-HU" dirty="0" smtClean="0">
                <a:sym typeface="Symbol"/>
              </a:rPr>
              <a:t></a:t>
            </a:r>
            <a:r>
              <a:rPr lang="hu-HU" i="1" dirty="0" err="1" smtClean="0">
                <a:sym typeface="Symbol" pitchFamily="18" charset="2"/>
              </a:rPr>
              <a:t>p</a:t>
            </a:r>
            <a:r>
              <a:rPr lang="hu-HU" dirty="0" smtClean="0">
                <a:sym typeface="Symbol" pitchFamily="18" charset="2"/>
              </a:rPr>
              <a:t>),   </a:t>
            </a:r>
            <a:r>
              <a:rPr lang="hu-HU" dirty="0" smtClean="0">
                <a:sym typeface="Symbol"/>
              </a:rPr>
              <a:t> </a:t>
            </a:r>
            <a:r>
              <a:rPr lang="hu-HU" dirty="0" smtClean="0">
                <a:sym typeface="Symbol" pitchFamily="18" charset="2"/>
              </a:rPr>
              <a:t>(</a:t>
            </a:r>
            <a:r>
              <a:rPr lang="hu-HU" i="1" dirty="0" err="1" smtClean="0">
                <a:sym typeface="Symbol" pitchFamily="18" charset="2"/>
              </a:rPr>
              <a:t>p</a:t>
            </a:r>
            <a:r>
              <a:rPr lang="hu-HU" dirty="0" smtClean="0">
                <a:sym typeface="Symbol" pitchFamily="18" charset="2"/>
              </a:rPr>
              <a:t> &amp; </a:t>
            </a:r>
            <a:r>
              <a:rPr lang="hu-HU" dirty="0" smtClean="0">
                <a:sym typeface="Symbol"/>
              </a:rPr>
              <a:t></a:t>
            </a:r>
            <a:r>
              <a:rPr lang="hu-HU" i="1" dirty="0" err="1" smtClean="0">
                <a:sym typeface="Symbol" pitchFamily="18" charset="2"/>
              </a:rPr>
              <a:t>p</a:t>
            </a:r>
            <a:r>
              <a:rPr lang="hu-HU" dirty="0" smtClean="0">
                <a:sym typeface="Symbol" pitchFamily="18" charset="2"/>
              </a:rPr>
              <a:t>)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hu-HU" b="1" dirty="0" smtClean="0">
                <a:solidFill>
                  <a:schemeClr val="tx2">
                    <a:lumMod val="50000"/>
                  </a:schemeClr>
                </a:solidFill>
              </a:rPr>
              <a:t>logikai ekvivalencia</a:t>
            </a:r>
            <a:r>
              <a:rPr lang="hu-HU" dirty="0" smtClean="0"/>
              <a:t>:   </a:t>
            </a:r>
            <a:r>
              <a:rPr lang="hu-HU" i="1" dirty="0" smtClean="0"/>
              <a:t>A</a:t>
            </a:r>
            <a:r>
              <a:rPr lang="hu-HU" dirty="0" smtClean="0"/>
              <a:t> </a:t>
            </a:r>
            <a:r>
              <a:rPr lang="hu-HU" dirty="0" smtClean="0">
                <a:sym typeface="Symbol"/>
              </a:rPr>
              <a:t> </a:t>
            </a:r>
            <a:r>
              <a:rPr lang="hu-HU" i="1" dirty="0" smtClean="0">
                <a:sym typeface="Symbol"/>
              </a:rPr>
              <a:t>B</a:t>
            </a:r>
            <a:r>
              <a:rPr lang="hu-HU" dirty="0" smtClean="0">
                <a:sym typeface="Symbol"/>
              </a:rPr>
              <a:t/>
            </a:r>
            <a:br>
              <a:rPr lang="hu-HU" dirty="0" smtClean="0">
                <a:sym typeface="Symbol"/>
              </a:rPr>
            </a:br>
            <a:r>
              <a:rPr lang="hu-HU" dirty="0" smtClean="0">
                <a:sym typeface="Symbol"/>
              </a:rPr>
              <a:t>a két formula kölcsönösen egymás következménye:</a:t>
            </a:r>
            <a:br>
              <a:rPr lang="hu-HU" dirty="0" smtClean="0">
                <a:sym typeface="Symbol"/>
              </a:rPr>
            </a:br>
            <a:r>
              <a:rPr lang="hu-HU" i="1" dirty="0" smtClean="0">
                <a:sym typeface="Symbol"/>
              </a:rPr>
              <a:t>A</a:t>
            </a:r>
            <a:r>
              <a:rPr lang="hu-HU" dirty="0" smtClean="0">
                <a:sym typeface="Symbol"/>
              </a:rPr>
              <a:t>  </a:t>
            </a:r>
            <a:r>
              <a:rPr lang="hu-HU" i="1" dirty="0" smtClean="0">
                <a:sym typeface="Symbol"/>
              </a:rPr>
              <a:t>B</a:t>
            </a:r>
            <a:r>
              <a:rPr lang="hu-HU" dirty="0" smtClean="0">
                <a:sym typeface="Symbol"/>
              </a:rPr>
              <a:t> és </a:t>
            </a:r>
            <a:r>
              <a:rPr lang="hu-HU" i="1" dirty="0" smtClean="0">
                <a:sym typeface="Symbol"/>
              </a:rPr>
              <a:t>A</a:t>
            </a:r>
            <a:r>
              <a:rPr lang="hu-HU" dirty="0" smtClean="0">
                <a:sym typeface="Symbol"/>
              </a:rPr>
              <a:t>  </a:t>
            </a:r>
            <a:r>
              <a:rPr lang="hu-HU" i="1" dirty="0" smtClean="0">
                <a:sym typeface="Symbol"/>
              </a:rPr>
              <a:t>B</a:t>
            </a:r>
            <a:r>
              <a:rPr lang="hu-HU" dirty="0" smtClean="0">
                <a:sym typeface="Symbol"/>
              </a:rPr>
              <a:t>, azaz </a:t>
            </a:r>
            <a:r>
              <a:rPr lang="hu-HU" i="1" dirty="0" smtClean="0"/>
              <a:t>A</a:t>
            </a:r>
            <a:r>
              <a:rPr lang="hu-HU" dirty="0" smtClean="0"/>
              <a:t> </a:t>
            </a:r>
            <a:r>
              <a:rPr lang="hu-HU" dirty="0" smtClean="0">
                <a:sym typeface="Symbol"/>
              </a:rPr>
              <a:t> </a:t>
            </a:r>
            <a:r>
              <a:rPr lang="hu-HU" i="1" dirty="0" smtClean="0">
                <a:sym typeface="Symbol"/>
              </a:rPr>
              <a:t>B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sz="2800" dirty="0" smtClean="0"/>
              <a:t>Vannak </a:t>
            </a:r>
            <a:r>
              <a:rPr lang="hu-HU" sz="2800" i="1" dirty="0" smtClean="0"/>
              <a:t>hagyományosan </a:t>
            </a:r>
            <a:r>
              <a:rPr lang="hu-HU" sz="2800" b="1" i="1" dirty="0" smtClean="0">
                <a:solidFill>
                  <a:schemeClr val="tx2">
                    <a:lumMod val="50000"/>
                  </a:schemeClr>
                </a:solidFill>
              </a:rPr>
              <a:t>nevesített</a:t>
            </a:r>
            <a:r>
              <a:rPr lang="hu-HU" sz="2800" i="1" dirty="0" smtClean="0"/>
              <a:t> </a:t>
            </a:r>
            <a:r>
              <a:rPr lang="hu-HU" sz="2800" dirty="0" smtClean="0"/>
              <a:t>következtetési formák – középkori elnevezésekkel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Cím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507413" cy="792163"/>
          </a:xfrm>
        </p:spPr>
        <p:txBody>
          <a:bodyPr/>
          <a:lstStyle/>
          <a:p>
            <a:r>
              <a:rPr lang="hu-HU" smtClean="0"/>
              <a:t>Nevezetes következtetési sémák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072063"/>
          </a:xfrm>
        </p:spPr>
        <p:txBody>
          <a:bodyPr rtlCol="0">
            <a:normAutofit lnSpcReduction="10000"/>
          </a:bodyPr>
          <a:lstStyle/>
          <a:p>
            <a:pPr marL="514350" indent="-5143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b="1" dirty="0" smtClean="0"/>
              <a:t>Modus </a:t>
            </a:r>
            <a:r>
              <a:rPr lang="hu-HU" sz="2600" b="1" dirty="0" err="1" smtClean="0"/>
              <a:t>ponendo</a:t>
            </a:r>
            <a:r>
              <a:rPr lang="hu-HU" sz="2600" b="1" dirty="0" smtClean="0"/>
              <a:t> </a:t>
            </a:r>
            <a:r>
              <a:rPr lang="hu-HU" sz="2600" b="1" dirty="0" err="1" smtClean="0"/>
              <a:t>ponens</a:t>
            </a:r>
            <a:r>
              <a:rPr lang="hu-HU" sz="2600" dirty="0" smtClean="0"/>
              <a:t> – „állítva állító mód”</a:t>
            </a:r>
            <a:br>
              <a:rPr lang="hu-HU" sz="2600" dirty="0" smtClean="0"/>
            </a:br>
            <a:r>
              <a:rPr lang="hu-HU" b="1" dirty="0" smtClean="0">
                <a:solidFill>
                  <a:srgbClr val="FF0000"/>
                </a:solidFill>
              </a:rPr>
              <a:t>(T30)   {</a:t>
            </a:r>
            <a:r>
              <a:rPr lang="hu-HU" b="1" i="1" dirty="0" smtClean="0">
                <a:solidFill>
                  <a:srgbClr val="FF0000"/>
                </a:solidFill>
              </a:rPr>
              <a:t>A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smtClean="0">
                <a:solidFill>
                  <a:srgbClr val="FF0000"/>
                </a:solidFill>
                <a:sym typeface="Symbol"/>
              </a:rPr>
              <a:t> </a:t>
            </a:r>
            <a:r>
              <a:rPr lang="hu-HU" b="1" i="1" dirty="0" smtClean="0">
                <a:solidFill>
                  <a:srgbClr val="FF0000"/>
                </a:solidFill>
                <a:sym typeface="Symbol"/>
              </a:rPr>
              <a:t>B</a:t>
            </a:r>
            <a:r>
              <a:rPr lang="hu-HU" b="1" dirty="0" smtClean="0">
                <a:solidFill>
                  <a:srgbClr val="FF0000"/>
                </a:solidFill>
                <a:sym typeface="Symbol"/>
              </a:rPr>
              <a:t>, </a:t>
            </a:r>
            <a:r>
              <a:rPr lang="hu-HU" b="1" i="1" dirty="0" smtClean="0">
                <a:solidFill>
                  <a:srgbClr val="FF0000"/>
                </a:solidFill>
                <a:sym typeface="Symbol"/>
              </a:rPr>
              <a:t>A</a:t>
            </a:r>
            <a:r>
              <a:rPr lang="hu-HU" b="1" dirty="0" smtClean="0">
                <a:solidFill>
                  <a:srgbClr val="FF0000"/>
                </a:solidFill>
              </a:rPr>
              <a:t>} </a:t>
            </a:r>
            <a:r>
              <a:rPr lang="hu-HU" b="1" dirty="0" smtClean="0">
                <a:solidFill>
                  <a:srgbClr val="FF0000"/>
                </a:solidFill>
                <a:sym typeface="Symbol"/>
              </a:rPr>
              <a:t> </a:t>
            </a:r>
            <a:r>
              <a:rPr lang="hu-HU" b="1" i="1" dirty="0" smtClean="0">
                <a:solidFill>
                  <a:srgbClr val="FF0000"/>
                </a:solidFill>
                <a:sym typeface="Symbol"/>
              </a:rPr>
              <a:t>B</a:t>
            </a:r>
            <a:r>
              <a:rPr lang="hu-HU" sz="2600" dirty="0" smtClean="0">
                <a:sym typeface="Symbol"/>
              </a:rPr>
              <a:t/>
            </a:r>
            <a:br>
              <a:rPr lang="hu-HU" sz="2600" dirty="0" smtClean="0">
                <a:sym typeface="Symbol"/>
              </a:rPr>
            </a:br>
            <a:r>
              <a:rPr lang="hu-HU" sz="2600" dirty="0" smtClean="0">
                <a:sym typeface="Symbol"/>
              </a:rPr>
              <a:t>Igaz kondicionálisból az igaz előtagot leválasztva a következtetésként fennmaradó utótag is igaz.</a:t>
            </a:r>
            <a:br>
              <a:rPr lang="hu-HU" sz="2600" dirty="0" smtClean="0">
                <a:sym typeface="Symbol"/>
              </a:rPr>
            </a:br>
            <a:r>
              <a:rPr lang="hu-HU" sz="2600" dirty="0" smtClean="0">
                <a:sym typeface="Symbol"/>
              </a:rPr>
              <a:t>{„</a:t>
            </a:r>
            <a:r>
              <a:rPr lang="hu-HU" sz="2600" i="1" dirty="0" smtClean="0">
                <a:sym typeface="Symbol"/>
              </a:rPr>
              <a:t>Ha esik az eső, sáros a mező.</a:t>
            </a:r>
            <a:r>
              <a:rPr lang="hu-HU" sz="2600" dirty="0" smtClean="0">
                <a:sym typeface="Symbol"/>
              </a:rPr>
              <a:t>”, „</a:t>
            </a:r>
            <a:r>
              <a:rPr lang="hu-HU" sz="2600" i="1" dirty="0" smtClean="0">
                <a:sym typeface="Symbol"/>
              </a:rPr>
              <a:t>Esik az eső.</a:t>
            </a:r>
            <a:r>
              <a:rPr lang="hu-HU" sz="2600" dirty="0" smtClean="0">
                <a:sym typeface="Symbol"/>
              </a:rPr>
              <a:t>”} </a:t>
            </a:r>
            <a:br>
              <a:rPr lang="hu-HU" sz="2600" dirty="0" smtClean="0">
                <a:sym typeface="Symbol"/>
              </a:rPr>
            </a:br>
            <a:r>
              <a:rPr lang="hu-HU" sz="2600" dirty="0" smtClean="0">
                <a:sym typeface="Symbol"/>
              </a:rPr>
              <a:t> „</a:t>
            </a:r>
            <a:r>
              <a:rPr lang="hu-HU" sz="2600" i="1" dirty="0" smtClean="0">
                <a:sym typeface="Symbol"/>
              </a:rPr>
              <a:t>Sáros a mező.</a:t>
            </a:r>
            <a:r>
              <a:rPr lang="hu-HU" sz="2600" dirty="0" smtClean="0">
                <a:sym typeface="Symbol"/>
              </a:rPr>
              <a:t>”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800" b="1" dirty="0" smtClean="0"/>
              <a:t> 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u-HU" sz="2600" b="1" dirty="0" smtClean="0"/>
              <a:t>Modus </a:t>
            </a:r>
            <a:r>
              <a:rPr lang="hu-HU" sz="2600" b="1" dirty="0" err="1" smtClean="0"/>
              <a:t>tollendo</a:t>
            </a:r>
            <a:r>
              <a:rPr lang="hu-HU" sz="2600" b="1" dirty="0" smtClean="0"/>
              <a:t> </a:t>
            </a:r>
            <a:r>
              <a:rPr lang="hu-HU" sz="2600" b="1" dirty="0" err="1" smtClean="0"/>
              <a:t>tollens</a:t>
            </a:r>
            <a:r>
              <a:rPr lang="hu-HU" sz="2600" dirty="0" smtClean="0"/>
              <a:t> – „tagadva tagadó mód”</a:t>
            </a:r>
            <a:br>
              <a:rPr lang="hu-HU" sz="2600" dirty="0" smtClean="0"/>
            </a:br>
            <a:r>
              <a:rPr lang="hu-HU" b="1" dirty="0" smtClean="0">
                <a:solidFill>
                  <a:srgbClr val="FF0000"/>
                </a:solidFill>
              </a:rPr>
              <a:t>(T31)   {</a:t>
            </a:r>
            <a:r>
              <a:rPr lang="hu-HU" b="1" i="1" dirty="0" smtClean="0">
                <a:solidFill>
                  <a:srgbClr val="FF0000"/>
                </a:solidFill>
              </a:rPr>
              <a:t>A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smtClean="0">
                <a:solidFill>
                  <a:srgbClr val="FF0000"/>
                </a:solidFill>
                <a:sym typeface="Symbol"/>
              </a:rPr>
              <a:t> </a:t>
            </a:r>
            <a:r>
              <a:rPr lang="hu-HU" b="1" i="1" dirty="0" smtClean="0">
                <a:solidFill>
                  <a:srgbClr val="FF0000"/>
                </a:solidFill>
                <a:sym typeface="Symbol"/>
              </a:rPr>
              <a:t>B</a:t>
            </a:r>
            <a:r>
              <a:rPr lang="hu-HU" b="1" dirty="0" smtClean="0">
                <a:solidFill>
                  <a:srgbClr val="FF0000"/>
                </a:solidFill>
                <a:sym typeface="Symbol"/>
              </a:rPr>
              <a:t>, </a:t>
            </a:r>
            <a:r>
              <a:rPr lang="hu-HU" b="1" i="1" dirty="0" err="1" smtClean="0">
                <a:solidFill>
                  <a:srgbClr val="FF0000"/>
                </a:solidFill>
                <a:sym typeface="Symbol"/>
              </a:rPr>
              <a:t>B</a:t>
            </a:r>
            <a:r>
              <a:rPr lang="hu-HU" b="1" dirty="0" smtClean="0">
                <a:solidFill>
                  <a:srgbClr val="FF0000"/>
                </a:solidFill>
              </a:rPr>
              <a:t>} </a:t>
            </a:r>
            <a:r>
              <a:rPr lang="hu-HU" b="1" dirty="0" smtClean="0">
                <a:solidFill>
                  <a:srgbClr val="FF0000"/>
                </a:solidFill>
                <a:sym typeface="Symbol"/>
              </a:rPr>
              <a:t> </a:t>
            </a:r>
            <a:r>
              <a:rPr lang="hu-HU" b="1" i="1" dirty="0" smtClean="0">
                <a:solidFill>
                  <a:srgbClr val="FF0000"/>
                </a:solidFill>
                <a:sym typeface="Symbol"/>
              </a:rPr>
              <a:t>A</a:t>
            </a:r>
            <a:r>
              <a:rPr lang="hu-HU" sz="2600" i="1" dirty="0" smtClean="0">
                <a:sym typeface="Symbol"/>
              </a:rPr>
              <a:t/>
            </a:r>
            <a:br>
              <a:rPr lang="hu-HU" sz="2600" i="1" dirty="0" smtClean="0">
                <a:sym typeface="Symbol"/>
              </a:rPr>
            </a:br>
            <a:r>
              <a:rPr lang="hu-HU" sz="2600" dirty="0" smtClean="0">
                <a:sym typeface="Symbol"/>
              </a:rPr>
              <a:t>Igaz kondicionálisból a hamis utótagot leválasztva a következtetésként fennmaradó előtag is hamis.</a:t>
            </a:r>
            <a:br>
              <a:rPr lang="hu-HU" sz="2600" dirty="0" smtClean="0">
                <a:sym typeface="Symbol"/>
              </a:rPr>
            </a:br>
            <a:r>
              <a:rPr lang="hu-HU" sz="2600" dirty="0" smtClean="0">
                <a:sym typeface="Symbol"/>
              </a:rPr>
              <a:t> {„</a:t>
            </a:r>
            <a:r>
              <a:rPr lang="hu-HU" sz="2600" i="1" dirty="0" smtClean="0">
                <a:sym typeface="Symbol"/>
              </a:rPr>
              <a:t>Ha esik az eső, sáros a mező.</a:t>
            </a:r>
            <a:r>
              <a:rPr lang="hu-HU" sz="2600" dirty="0" smtClean="0">
                <a:sym typeface="Symbol"/>
              </a:rPr>
              <a:t>”, „</a:t>
            </a:r>
            <a:r>
              <a:rPr lang="hu-HU" sz="2600" i="1" dirty="0" smtClean="0">
                <a:sym typeface="Symbol"/>
              </a:rPr>
              <a:t>Nem sáros a mező.</a:t>
            </a:r>
            <a:r>
              <a:rPr lang="hu-HU" sz="2600" dirty="0" smtClean="0">
                <a:sym typeface="Symbol"/>
              </a:rPr>
              <a:t>”</a:t>
            </a:r>
            <a:r>
              <a:rPr lang="hu-HU" sz="2600" i="1" dirty="0" smtClean="0">
                <a:sym typeface="Symbol"/>
              </a:rPr>
              <a:t>}</a:t>
            </a:r>
            <a:r>
              <a:rPr lang="hu-HU" sz="2600" dirty="0" smtClean="0">
                <a:sym typeface="Symbol"/>
              </a:rPr>
              <a:t> </a:t>
            </a:r>
            <a:br>
              <a:rPr lang="hu-HU" sz="2600" dirty="0" smtClean="0">
                <a:sym typeface="Symbol"/>
              </a:rPr>
            </a:br>
            <a:r>
              <a:rPr lang="hu-HU" sz="2600" dirty="0" smtClean="0">
                <a:sym typeface="Symbol"/>
              </a:rPr>
              <a:t> „</a:t>
            </a:r>
            <a:r>
              <a:rPr lang="hu-HU" sz="2600" i="1" dirty="0" smtClean="0">
                <a:sym typeface="Symbol"/>
              </a:rPr>
              <a:t>Nem esik az eső.</a:t>
            </a:r>
            <a:r>
              <a:rPr lang="hu-HU" sz="2600" dirty="0" smtClean="0">
                <a:sym typeface="Symbol"/>
              </a:rPr>
              <a:t>”</a:t>
            </a:r>
            <a:endParaRPr lang="hu-HU" sz="2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507413" cy="7191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dirty="0" smtClean="0"/>
              <a:t>Nevezetes következtetési sémák</a:t>
            </a:r>
            <a:endParaRPr lang="hu-HU" dirty="0"/>
          </a:p>
        </p:txBody>
      </p:sp>
      <p:sp>
        <p:nvSpPr>
          <p:cNvPr id="37890" name="Tartalom helye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072063"/>
          </a:xfrm>
        </p:spPr>
        <p:txBody>
          <a:bodyPr/>
          <a:lstStyle/>
          <a:p>
            <a:pPr marL="514350" indent="-514350"/>
            <a:r>
              <a:rPr lang="hu-HU" sz="2600" b="1" dirty="0" smtClean="0"/>
              <a:t>Modus </a:t>
            </a:r>
            <a:r>
              <a:rPr lang="hu-HU" sz="2600" b="1" dirty="0" err="1" smtClean="0"/>
              <a:t>ponendo</a:t>
            </a:r>
            <a:r>
              <a:rPr lang="hu-HU" sz="2600" b="1" dirty="0" smtClean="0"/>
              <a:t> </a:t>
            </a:r>
            <a:r>
              <a:rPr lang="hu-HU" sz="2600" b="1" dirty="0" err="1" smtClean="0"/>
              <a:t>tollens</a:t>
            </a:r>
            <a:r>
              <a:rPr lang="hu-HU" sz="2600" b="1" dirty="0" smtClean="0"/>
              <a:t> </a:t>
            </a:r>
            <a:r>
              <a:rPr lang="hu-HU" sz="2600" dirty="0" smtClean="0"/>
              <a:t>– „állítva tagadó mód”</a:t>
            </a:r>
            <a:br>
              <a:rPr lang="hu-HU" sz="2600" dirty="0" smtClean="0"/>
            </a:br>
            <a:r>
              <a:rPr lang="hu-HU" sz="2800" b="1" dirty="0" smtClean="0">
                <a:solidFill>
                  <a:srgbClr val="FF0000"/>
                </a:solidFill>
              </a:rPr>
              <a:t>(T32)   {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(</a:t>
            </a:r>
            <a:r>
              <a:rPr lang="hu-HU" sz="2800" b="1" i="1" dirty="0" smtClean="0">
                <a:solidFill>
                  <a:srgbClr val="FF0000"/>
                </a:solidFill>
              </a:rPr>
              <a:t>A</a:t>
            </a:r>
            <a:r>
              <a:rPr lang="hu-HU" sz="2800" b="1" dirty="0" smtClean="0">
                <a:solidFill>
                  <a:srgbClr val="FF0000"/>
                </a:solidFill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&amp; 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B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), 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A</a:t>
            </a:r>
            <a:r>
              <a:rPr lang="hu-HU" sz="2800" b="1" dirty="0" smtClean="0">
                <a:solidFill>
                  <a:srgbClr val="FF0000"/>
                </a:solidFill>
              </a:rPr>
              <a:t>}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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B  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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   </a:t>
            </a:r>
            <a:r>
              <a:rPr lang="hu-HU" sz="2800" b="1" dirty="0" smtClean="0">
                <a:solidFill>
                  <a:srgbClr val="FF0000"/>
                </a:solidFill>
              </a:rPr>
              <a:t>{</a:t>
            </a:r>
            <a:r>
              <a:rPr lang="hu-HU" sz="2800" b="1" i="1" dirty="0" smtClean="0">
                <a:solidFill>
                  <a:srgbClr val="FF0000"/>
                </a:solidFill>
              </a:rPr>
              <a:t>A</a:t>
            </a:r>
            <a:r>
              <a:rPr lang="hu-HU" sz="2800" b="1" dirty="0" smtClean="0">
                <a:solidFill>
                  <a:srgbClr val="FF0000"/>
                </a:solidFill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 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B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, 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A</a:t>
            </a:r>
            <a:r>
              <a:rPr lang="hu-HU" sz="2800" b="1" dirty="0" smtClean="0">
                <a:solidFill>
                  <a:srgbClr val="FF0000"/>
                </a:solidFill>
              </a:rPr>
              <a:t>}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 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B </a:t>
            </a:r>
            <a:r>
              <a:rPr lang="hu-HU" sz="2900" b="1" dirty="0" smtClean="0">
                <a:solidFill>
                  <a:srgbClr val="FF0000"/>
                </a:solidFill>
                <a:sym typeface="Symbol" pitchFamily="18" charset="2"/>
              </a:rPr>
              <a:t/>
            </a:r>
            <a:br>
              <a:rPr lang="hu-HU" sz="2900" b="1" dirty="0" smtClean="0">
                <a:solidFill>
                  <a:srgbClr val="FF0000"/>
                </a:solidFill>
                <a:sym typeface="Symbol" pitchFamily="18" charset="2"/>
              </a:rPr>
            </a:br>
            <a:r>
              <a:rPr lang="hu-HU" sz="2600" dirty="0" smtClean="0">
                <a:sym typeface="Symbol" pitchFamily="18" charset="2"/>
              </a:rPr>
              <a:t>Igaz kondicionális állító előtagját leválasztva a tagadó  utótag maradó fenn következtetésként.</a:t>
            </a:r>
            <a:br>
              <a:rPr lang="hu-HU" sz="2600" dirty="0" smtClean="0">
                <a:sym typeface="Symbol" pitchFamily="18" charset="2"/>
              </a:rPr>
            </a:br>
            <a:r>
              <a:rPr lang="hu-HU" sz="2600" dirty="0" smtClean="0">
                <a:sym typeface="Symbol" pitchFamily="18" charset="2"/>
              </a:rPr>
              <a:t>{„</a:t>
            </a:r>
            <a:r>
              <a:rPr lang="hu-HU" sz="2600" i="1" dirty="0" smtClean="0">
                <a:sym typeface="Symbol" pitchFamily="18" charset="2"/>
              </a:rPr>
              <a:t>Nem igaz, hogy (esik az eső és süt a Nap).</a:t>
            </a:r>
            <a:r>
              <a:rPr lang="hu-HU" sz="2600" dirty="0" smtClean="0">
                <a:sym typeface="Symbol" pitchFamily="18" charset="2"/>
              </a:rPr>
              <a:t>”</a:t>
            </a:r>
            <a:br>
              <a:rPr lang="hu-HU" sz="2600" dirty="0" smtClean="0">
                <a:sym typeface="Symbol" pitchFamily="18" charset="2"/>
              </a:rPr>
            </a:br>
            <a:r>
              <a:rPr lang="hu-HU" sz="2600" dirty="0" smtClean="0">
                <a:sym typeface="Symbol" pitchFamily="18" charset="2"/>
              </a:rPr>
              <a:t>„</a:t>
            </a:r>
            <a:r>
              <a:rPr lang="hu-HU" sz="2600" i="1" dirty="0" smtClean="0">
                <a:sym typeface="Symbol" pitchFamily="18" charset="2"/>
              </a:rPr>
              <a:t>Esik az eső.</a:t>
            </a:r>
            <a:r>
              <a:rPr lang="hu-HU" sz="2600" dirty="0" smtClean="0">
                <a:sym typeface="Symbol" pitchFamily="18" charset="2"/>
              </a:rPr>
              <a:t>”}  „</a:t>
            </a:r>
            <a:r>
              <a:rPr lang="hu-HU" sz="2600" i="1" dirty="0" smtClean="0">
                <a:sym typeface="Symbol" pitchFamily="18" charset="2"/>
              </a:rPr>
              <a:t>Nem süt a Nap.</a:t>
            </a:r>
            <a:r>
              <a:rPr lang="hu-HU" sz="2600" dirty="0" smtClean="0">
                <a:sym typeface="Symbol" pitchFamily="18" charset="2"/>
              </a:rPr>
              <a:t>”</a:t>
            </a:r>
          </a:p>
          <a:p>
            <a:pPr marL="514350" indent="-514350"/>
            <a:r>
              <a:rPr lang="hu-HU" sz="2600" b="1" dirty="0" smtClean="0"/>
              <a:t>Modus </a:t>
            </a:r>
            <a:r>
              <a:rPr lang="hu-HU" sz="2600" b="1" dirty="0" err="1" smtClean="0"/>
              <a:t>tollendo</a:t>
            </a:r>
            <a:r>
              <a:rPr lang="hu-HU" sz="2600" b="1" dirty="0" smtClean="0"/>
              <a:t> </a:t>
            </a:r>
            <a:r>
              <a:rPr lang="hu-HU" sz="2600" b="1" dirty="0" err="1" smtClean="0"/>
              <a:t>ponens</a:t>
            </a:r>
            <a:r>
              <a:rPr lang="hu-HU" sz="2600" b="1" dirty="0" smtClean="0"/>
              <a:t> </a:t>
            </a:r>
            <a:r>
              <a:rPr lang="hu-HU" sz="2600" dirty="0" smtClean="0"/>
              <a:t>– „tagadva állító mód”</a:t>
            </a:r>
            <a:br>
              <a:rPr lang="hu-HU" sz="2600" dirty="0" smtClean="0"/>
            </a:br>
            <a:r>
              <a:rPr lang="hu-HU" sz="2800" b="1" dirty="0" smtClean="0">
                <a:solidFill>
                  <a:srgbClr val="FF0000"/>
                </a:solidFill>
              </a:rPr>
              <a:t>(T33)   {</a:t>
            </a:r>
            <a:r>
              <a:rPr lang="hu-HU" sz="2800" b="1" i="1" dirty="0" smtClean="0">
                <a:solidFill>
                  <a:srgbClr val="FF0000"/>
                </a:solidFill>
              </a:rPr>
              <a:t>A</a:t>
            </a:r>
            <a:r>
              <a:rPr lang="hu-HU" sz="2800" b="1" dirty="0" smtClean="0">
                <a:solidFill>
                  <a:srgbClr val="FF0000"/>
                </a:solidFill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V 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B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, 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A</a:t>
            </a:r>
            <a:r>
              <a:rPr lang="hu-HU" sz="2800" b="1" dirty="0" smtClean="0">
                <a:solidFill>
                  <a:srgbClr val="FF0000"/>
                </a:solidFill>
              </a:rPr>
              <a:t>}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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B  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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   </a:t>
            </a:r>
            <a:r>
              <a:rPr lang="hu-HU" sz="2800" b="1" dirty="0" smtClean="0">
                <a:solidFill>
                  <a:srgbClr val="FF0000"/>
                </a:solidFill>
              </a:rPr>
              <a:t>{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</a:t>
            </a:r>
            <a:r>
              <a:rPr lang="hu-HU" sz="2800" b="1" i="1" dirty="0" smtClean="0">
                <a:solidFill>
                  <a:srgbClr val="FF0000"/>
                </a:solidFill>
              </a:rPr>
              <a:t>A</a:t>
            </a:r>
            <a:r>
              <a:rPr lang="hu-HU" sz="2800" b="1" dirty="0" smtClean="0">
                <a:solidFill>
                  <a:srgbClr val="FF0000"/>
                </a:solidFill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 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B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, 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A</a:t>
            </a:r>
            <a:r>
              <a:rPr lang="hu-HU" sz="2800" b="1" dirty="0" smtClean="0">
                <a:solidFill>
                  <a:srgbClr val="FF0000"/>
                </a:solidFill>
              </a:rPr>
              <a:t>}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 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B </a:t>
            </a:r>
            <a:r>
              <a:rPr lang="hu-HU" sz="2600" dirty="0" smtClean="0">
                <a:sym typeface="Symbol" pitchFamily="18" charset="2"/>
              </a:rPr>
              <a:t/>
            </a:r>
            <a:br>
              <a:rPr lang="hu-HU" sz="2600" dirty="0" smtClean="0">
                <a:sym typeface="Symbol" pitchFamily="18" charset="2"/>
              </a:rPr>
            </a:br>
            <a:r>
              <a:rPr lang="hu-HU" sz="2600" dirty="0" smtClean="0">
                <a:sym typeface="Symbol" pitchFamily="18" charset="2"/>
              </a:rPr>
              <a:t> Igaz kondicionális tagadó előtagját leválasztva az állító utótag maradó fenn következtetésként. </a:t>
            </a:r>
            <a:br>
              <a:rPr lang="hu-HU" sz="2600" dirty="0" smtClean="0">
                <a:sym typeface="Symbol" pitchFamily="18" charset="2"/>
              </a:rPr>
            </a:br>
            <a:r>
              <a:rPr lang="hu-HU" sz="2600" dirty="0" smtClean="0">
                <a:sym typeface="Symbol" pitchFamily="18" charset="2"/>
              </a:rPr>
              <a:t>{„</a:t>
            </a:r>
            <a:r>
              <a:rPr lang="hu-HU" sz="2600" i="1" dirty="0" smtClean="0">
                <a:sym typeface="Symbol" pitchFamily="18" charset="2"/>
              </a:rPr>
              <a:t>Vagy esik az eső, vagy süt a Nap.</a:t>
            </a:r>
            <a:r>
              <a:rPr lang="hu-HU" sz="2600" dirty="0" smtClean="0">
                <a:sym typeface="Symbol" pitchFamily="18" charset="2"/>
              </a:rPr>
              <a:t>” „</a:t>
            </a:r>
            <a:r>
              <a:rPr lang="hu-HU" sz="2600" i="1" dirty="0" smtClean="0">
                <a:sym typeface="Symbol" pitchFamily="18" charset="2"/>
              </a:rPr>
              <a:t>Nem esik az eső.</a:t>
            </a:r>
            <a:r>
              <a:rPr lang="hu-HU" sz="2600" dirty="0" smtClean="0">
                <a:sym typeface="Symbol" pitchFamily="18" charset="2"/>
              </a:rPr>
              <a:t>”}</a:t>
            </a:r>
            <a:br>
              <a:rPr lang="hu-HU" sz="2600" dirty="0" smtClean="0">
                <a:sym typeface="Symbol" pitchFamily="18" charset="2"/>
              </a:rPr>
            </a:br>
            <a:r>
              <a:rPr lang="hu-HU" sz="2600" dirty="0" smtClean="0">
                <a:sym typeface="Symbol" pitchFamily="18" charset="2"/>
              </a:rPr>
              <a:t> „</a:t>
            </a:r>
            <a:r>
              <a:rPr lang="hu-HU" sz="2600" i="1" dirty="0" smtClean="0">
                <a:sym typeface="Symbol" pitchFamily="18" charset="2"/>
              </a:rPr>
              <a:t>Süt a Nap.</a:t>
            </a:r>
            <a:r>
              <a:rPr lang="hu-HU" sz="2600" dirty="0" smtClean="0">
                <a:sym typeface="Symbol" pitchFamily="18" charset="2"/>
              </a:rPr>
              <a:t>”</a:t>
            </a:r>
          </a:p>
          <a:p>
            <a:pPr marL="514350" indent="-514350"/>
            <a:endParaRPr lang="hu-HU" sz="2600" dirty="0" smtClean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Cím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435975" cy="792163"/>
          </a:xfrm>
        </p:spPr>
        <p:txBody>
          <a:bodyPr/>
          <a:lstStyle/>
          <a:p>
            <a:r>
              <a:rPr lang="hu-HU" smtClean="0"/>
              <a:t>Nevezetes következtetési sémák</a:t>
            </a:r>
          </a:p>
        </p:txBody>
      </p:sp>
      <p:sp>
        <p:nvSpPr>
          <p:cNvPr id="38914" name="Tartalom helye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072063"/>
          </a:xfrm>
        </p:spPr>
        <p:txBody>
          <a:bodyPr/>
          <a:lstStyle/>
          <a:p>
            <a:pPr marL="514350" indent="-514350"/>
            <a:r>
              <a:rPr lang="hu-HU" sz="2600" b="1" dirty="0" smtClean="0">
                <a:sym typeface="Symbol" pitchFamily="18" charset="2"/>
              </a:rPr>
              <a:t>Tiszta hipotetikus szillogizmus</a:t>
            </a:r>
            <a:r>
              <a:rPr lang="hu-HU" sz="2600" dirty="0" smtClean="0">
                <a:sym typeface="Symbol" pitchFamily="18" charset="2"/>
              </a:rPr>
              <a:t>: olyan kétpremisszás következtetési forma, amelyek tisztán csak feltételes állításokat (hipotetikus állításokat) tartalmaz</a:t>
            </a:r>
            <a:br>
              <a:rPr lang="hu-HU" sz="2600" dirty="0" smtClean="0">
                <a:sym typeface="Symbol" pitchFamily="18" charset="2"/>
              </a:rPr>
            </a:br>
            <a:r>
              <a:rPr lang="hu-HU" sz="2800" b="1" smtClean="0">
                <a:solidFill>
                  <a:srgbClr val="FF0000"/>
                </a:solidFill>
                <a:sym typeface="Symbol" pitchFamily="18" charset="2"/>
              </a:rPr>
              <a:t>(T34)   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{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A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  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B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, </a:t>
            </a:r>
            <a:r>
              <a:rPr lang="hu-HU" sz="2800" b="1" i="1" dirty="0" err="1" smtClean="0">
                <a:solidFill>
                  <a:srgbClr val="FF0000"/>
                </a:solidFill>
                <a:sym typeface="Symbol" pitchFamily="18" charset="2"/>
              </a:rPr>
              <a:t>B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  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C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}  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A</a:t>
            </a:r>
            <a:r>
              <a:rPr lang="hu-HU" sz="2800" b="1" dirty="0" smtClean="0">
                <a:solidFill>
                  <a:srgbClr val="FF0000"/>
                </a:solidFill>
                <a:sym typeface="Symbol" pitchFamily="18" charset="2"/>
              </a:rPr>
              <a:t>  </a:t>
            </a:r>
            <a:r>
              <a:rPr lang="hu-HU" sz="2800" b="1" i="1" dirty="0" smtClean="0">
                <a:solidFill>
                  <a:srgbClr val="FF0000"/>
                </a:solidFill>
                <a:sym typeface="Symbol" pitchFamily="18" charset="2"/>
              </a:rPr>
              <a:t>C</a:t>
            </a:r>
            <a:r>
              <a:rPr lang="hu-HU" sz="2600" i="1" dirty="0" smtClean="0">
                <a:sym typeface="Symbol" pitchFamily="18" charset="2"/>
              </a:rPr>
              <a:t/>
            </a:r>
            <a:br>
              <a:rPr lang="hu-HU" sz="2600" i="1" dirty="0" smtClean="0">
                <a:sym typeface="Symbol" pitchFamily="18" charset="2"/>
              </a:rPr>
            </a:br>
            <a:r>
              <a:rPr lang="hu-HU" sz="2600" dirty="0" smtClean="0">
                <a:sym typeface="Symbol" pitchFamily="18" charset="2"/>
              </a:rPr>
              <a:t>(ez az ún. láncszabály, vagy tranzitív tulajdonság)</a:t>
            </a:r>
            <a:br>
              <a:rPr lang="hu-HU" sz="2600" dirty="0" smtClean="0">
                <a:sym typeface="Symbol" pitchFamily="18" charset="2"/>
              </a:rPr>
            </a:br>
            <a:r>
              <a:rPr lang="hu-HU" sz="2600" dirty="0" smtClean="0">
                <a:sym typeface="Symbol" pitchFamily="18" charset="2"/>
              </a:rPr>
              <a:t/>
            </a:r>
            <a:br>
              <a:rPr lang="hu-HU" sz="2600" dirty="0" smtClean="0">
                <a:sym typeface="Symbol" pitchFamily="18" charset="2"/>
              </a:rPr>
            </a:br>
            <a:r>
              <a:rPr lang="hu-HU" sz="2600" dirty="0" smtClean="0">
                <a:sym typeface="Symbol" pitchFamily="18" charset="2"/>
              </a:rPr>
              <a:t>{„</a:t>
            </a:r>
            <a:r>
              <a:rPr lang="hu-HU" sz="2600" i="1" dirty="0" smtClean="0">
                <a:sym typeface="Symbol" pitchFamily="18" charset="2"/>
              </a:rPr>
              <a:t>Ha esik az eső, sáros a mező.</a:t>
            </a:r>
            <a:r>
              <a:rPr lang="hu-HU" sz="2600" dirty="0" smtClean="0">
                <a:sym typeface="Symbol" pitchFamily="18" charset="2"/>
              </a:rPr>
              <a:t>”,</a:t>
            </a:r>
            <a:br>
              <a:rPr lang="hu-HU" sz="2600" dirty="0" smtClean="0">
                <a:sym typeface="Symbol" pitchFamily="18" charset="2"/>
              </a:rPr>
            </a:br>
            <a:r>
              <a:rPr lang="hu-HU" sz="2600" dirty="0" smtClean="0">
                <a:sym typeface="Symbol" pitchFamily="18" charset="2"/>
              </a:rPr>
              <a:t>„</a:t>
            </a:r>
            <a:r>
              <a:rPr lang="hu-HU" sz="2600" i="1" dirty="0" smtClean="0">
                <a:sym typeface="Symbol" pitchFamily="18" charset="2"/>
              </a:rPr>
              <a:t>Ha sáros a mező, haragszik a katona.</a:t>
            </a:r>
            <a:r>
              <a:rPr lang="hu-HU" sz="2600" dirty="0" smtClean="0">
                <a:sym typeface="Symbol" pitchFamily="18" charset="2"/>
              </a:rPr>
              <a:t>”}</a:t>
            </a:r>
            <a:br>
              <a:rPr lang="hu-HU" sz="2600" dirty="0" smtClean="0">
                <a:sym typeface="Symbol" pitchFamily="18" charset="2"/>
              </a:rPr>
            </a:br>
            <a:r>
              <a:rPr lang="hu-HU" sz="2600" dirty="0" smtClean="0">
                <a:sym typeface="Symbol" pitchFamily="18" charset="2"/>
              </a:rPr>
              <a:t> „</a:t>
            </a:r>
            <a:r>
              <a:rPr lang="hu-HU" sz="2600" i="1" dirty="0" smtClean="0">
                <a:sym typeface="Symbol" pitchFamily="18" charset="2"/>
              </a:rPr>
              <a:t>Ha esik az eső, haragszik a katona.</a:t>
            </a:r>
            <a:r>
              <a:rPr lang="hu-HU" sz="2600" dirty="0" smtClean="0">
                <a:sym typeface="Symbol" pitchFamily="18" charset="2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Cím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908050"/>
          </a:xfrm>
        </p:spPr>
        <p:txBody>
          <a:bodyPr/>
          <a:lstStyle/>
          <a:p>
            <a:r>
              <a:rPr lang="hu-HU" smtClean="0"/>
              <a:t>Kategorikus szillogizmus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288" y="1341438"/>
            <a:ext cx="8497887" cy="5230812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800" dirty="0" smtClean="0">
                <a:sym typeface="Symbol"/>
              </a:rPr>
              <a:t>	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800" dirty="0" smtClean="0">
                <a:sym typeface="Symbol"/>
              </a:rPr>
              <a:t>Olyan kétpremisszás következtetési forma, amely kategorikus állításokat (a, e, i, o) tartalmaz: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u-HU" sz="28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600" dirty="0" smtClean="0"/>
              <a:t>	„Ha minden </a:t>
            </a:r>
            <a:r>
              <a:rPr lang="hu-HU" sz="2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ember</a:t>
            </a:r>
            <a:r>
              <a:rPr lang="hu-HU" sz="2600" dirty="0" smtClean="0"/>
              <a:t> </a:t>
            </a:r>
            <a:r>
              <a:rPr lang="hu-HU" sz="2600" dirty="0" smtClean="0">
                <a:solidFill>
                  <a:srgbClr val="FF0000"/>
                </a:solidFill>
              </a:rPr>
              <a:t>halandó</a:t>
            </a:r>
            <a:r>
              <a:rPr lang="hu-HU" sz="2600" dirty="0" smtClean="0"/>
              <a:t>,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600" dirty="0" smtClean="0"/>
              <a:t>	és minden </a:t>
            </a:r>
            <a:r>
              <a:rPr lang="hu-HU" sz="2600" b="1" dirty="0" smtClean="0">
                <a:solidFill>
                  <a:srgbClr val="00B050"/>
                </a:solidFill>
              </a:rPr>
              <a:t>görög</a:t>
            </a:r>
            <a:r>
              <a:rPr lang="hu-HU" sz="2600" dirty="0" smtClean="0"/>
              <a:t> </a:t>
            </a:r>
            <a:r>
              <a:rPr lang="hu-HU" sz="2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ember</a:t>
            </a:r>
            <a:r>
              <a:rPr lang="hu-HU" sz="2600" dirty="0" smtClean="0"/>
              <a:t>,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600" dirty="0" smtClean="0"/>
              <a:t>	akkor az összes </a:t>
            </a:r>
            <a:r>
              <a:rPr lang="hu-HU" sz="2600" b="1" dirty="0" smtClean="0">
                <a:solidFill>
                  <a:srgbClr val="00B050"/>
                </a:solidFill>
              </a:rPr>
              <a:t>görög</a:t>
            </a:r>
            <a:r>
              <a:rPr lang="hu-HU" sz="2600" dirty="0" smtClean="0"/>
              <a:t> </a:t>
            </a:r>
            <a:r>
              <a:rPr lang="hu-HU" sz="2600" dirty="0" smtClean="0">
                <a:solidFill>
                  <a:srgbClr val="FF0000"/>
                </a:solidFill>
              </a:rPr>
              <a:t>halandó</a:t>
            </a:r>
            <a:r>
              <a:rPr lang="hu-HU" sz="2600" dirty="0" smtClean="0"/>
              <a:t>.”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u-HU" sz="2800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800" dirty="0" smtClean="0"/>
              <a:t>{ (</a:t>
            </a:r>
            <a:r>
              <a:rPr lang="hu-H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</a:t>
            </a:r>
            <a:r>
              <a:rPr lang="hu-HU" sz="2800" dirty="0" smtClean="0"/>
              <a:t>, </a:t>
            </a:r>
            <a:r>
              <a:rPr lang="hu-HU" sz="2800" i="1" dirty="0" smtClean="0">
                <a:solidFill>
                  <a:srgbClr val="FF0000"/>
                </a:solidFill>
              </a:rPr>
              <a:t>H</a:t>
            </a:r>
            <a:r>
              <a:rPr lang="hu-HU" sz="2800" dirty="0" smtClean="0"/>
              <a:t>), (</a:t>
            </a:r>
            <a:r>
              <a:rPr lang="hu-HU" sz="2800" i="1" dirty="0" smtClean="0">
                <a:solidFill>
                  <a:srgbClr val="00B050"/>
                </a:solidFill>
              </a:rPr>
              <a:t>F</a:t>
            </a:r>
            <a:r>
              <a:rPr lang="hu-HU" sz="2800" i="1" dirty="0" smtClean="0"/>
              <a:t>, </a:t>
            </a:r>
            <a:r>
              <a:rPr lang="hu-H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</a:t>
            </a:r>
            <a:r>
              <a:rPr lang="hu-HU" sz="2800" dirty="0" smtClean="0"/>
              <a:t>) } </a:t>
            </a:r>
            <a:r>
              <a:rPr lang="hu-HU" sz="2800" dirty="0" smtClean="0">
                <a:sym typeface="Symbol"/>
              </a:rPr>
              <a:t> (</a:t>
            </a:r>
            <a:r>
              <a:rPr lang="hu-HU" sz="2800" i="1" dirty="0" smtClean="0">
                <a:solidFill>
                  <a:srgbClr val="00B050"/>
                </a:solidFill>
                <a:sym typeface="Symbol"/>
              </a:rPr>
              <a:t>F</a:t>
            </a:r>
            <a:r>
              <a:rPr lang="hu-HU" sz="2800" i="1" dirty="0" smtClean="0">
                <a:sym typeface="Symbol"/>
              </a:rPr>
              <a:t>, 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H</a:t>
            </a:r>
            <a:r>
              <a:rPr lang="hu-HU" sz="2800" dirty="0" smtClean="0">
                <a:sym typeface="Symbol"/>
              </a:rPr>
              <a:t>)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2800" dirty="0" smtClean="0"/>
              <a:t>{ </a:t>
            </a:r>
            <a:r>
              <a:rPr lang="hu-HU" sz="2800" dirty="0" smtClean="0">
                <a:sym typeface="Symbol"/>
              </a:rPr>
              <a:t></a:t>
            </a:r>
            <a:r>
              <a:rPr lang="hu-HU" sz="2800" i="1" dirty="0" smtClean="0">
                <a:sym typeface="Symbol"/>
              </a:rPr>
              <a:t>x</a:t>
            </a:r>
            <a:r>
              <a:rPr lang="hu-HU" sz="2800" dirty="0" smtClean="0">
                <a:sym typeface="Symbol"/>
              </a:rPr>
              <a:t>.[</a:t>
            </a:r>
            <a:r>
              <a:rPr lang="hu-H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Symbol"/>
              </a:rPr>
              <a:t>G</a:t>
            </a:r>
            <a:r>
              <a:rPr lang="hu-HU" sz="2800" dirty="0" smtClean="0">
                <a:sym typeface="Symbol"/>
              </a:rPr>
              <a:t>(</a:t>
            </a:r>
            <a:r>
              <a:rPr lang="hu-HU" sz="2800" i="1" dirty="0" smtClean="0">
                <a:sym typeface="Symbol"/>
              </a:rPr>
              <a:t>x</a:t>
            </a:r>
            <a:r>
              <a:rPr lang="hu-HU" sz="2800" dirty="0" smtClean="0">
                <a:sym typeface="Symbol"/>
              </a:rPr>
              <a:t>)  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H</a:t>
            </a:r>
            <a:r>
              <a:rPr lang="hu-HU" sz="2800" dirty="0" smtClean="0">
                <a:sym typeface="Symbol"/>
              </a:rPr>
              <a:t>(</a:t>
            </a:r>
            <a:r>
              <a:rPr lang="hu-HU" sz="2800" i="1" dirty="0" smtClean="0">
                <a:sym typeface="Symbol"/>
              </a:rPr>
              <a:t>x</a:t>
            </a:r>
            <a:r>
              <a:rPr lang="hu-HU" sz="2800" dirty="0" smtClean="0">
                <a:sym typeface="Symbol"/>
              </a:rPr>
              <a:t>)], </a:t>
            </a:r>
            <a:r>
              <a:rPr lang="hu-HU" sz="2800" i="1" dirty="0" err="1" smtClean="0">
                <a:sym typeface="Symbol"/>
              </a:rPr>
              <a:t>x</a:t>
            </a:r>
            <a:r>
              <a:rPr lang="hu-HU" sz="2800" dirty="0" smtClean="0">
                <a:sym typeface="Symbol"/>
              </a:rPr>
              <a:t>.[</a:t>
            </a:r>
            <a:r>
              <a:rPr lang="hu-HU" sz="2800" i="1" dirty="0" smtClean="0">
                <a:solidFill>
                  <a:srgbClr val="00B050"/>
                </a:solidFill>
                <a:sym typeface="Symbol"/>
              </a:rPr>
              <a:t>F</a:t>
            </a:r>
            <a:r>
              <a:rPr lang="hu-HU" sz="2800" dirty="0" smtClean="0">
                <a:sym typeface="Symbol"/>
              </a:rPr>
              <a:t>(</a:t>
            </a:r>
            <a:r>
              <a:rPr lang="hu-HU" sz="2800" i="1" dirty="0" smtClean="0">
                <a:sym typeface="Symbol"/>
              </a:rPr>
              <a:t>x</a:t>
            </a:r>
            <a:r>
              <a:rPr lang="hu-HU" sz="2800" dirty="0" smtClean="0">
                <a:sym typeface="Symbol"/>
              </a:rPr>
              <a:t>)  </a:t>
            </a:r>
            <a:r>
              <a:rPr lang="hu-H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Symbol"/>
              </a:rPr>
              <a:t>G</a:t>
            </a:r>
            <a:r>
              <a:rPr lang="hu-HU" sz="2800" dirty="0" smtClean="0">
                <a:sym typeface="Symbol"/>
              </a:rPr>
              <a:t>(</a:t>
            </a:r>
            <a:r>
              <a:rPr lang="hu-HU" sz="2800" i="1" dirty="0" smtClean="0">
                <a:sym typeface="Symbol"/>
              </a:rPr>
              <a:t>x</a:t>
            </a:r>
            <a:r>
              <a:rPr lang="hu-HU" sz="2800" dirty="0" smtClean="0">
                <a:sym typeface="Symbol"/>
              </a:rPr>
              <a:t>)] </a:t>
            </a:r>
            <a:r>
              <a:rPr lang="hu-HU" sz="2800" dirty="0" smtClean="0"/>
              <a:t>}  </a:t>
            </a:r>
            <a:r>
              <a:rPr lang="hu-HU" sz="2800" dirty="0" smtClean="0">
                <a:sym typeface="Symbol"/>
              </a:rPr>
              <a:t>  </a:t>
            </a:r>
            <a:r>
              <a:rPr lang="hu-HU" sz="2800" i="1" dirty="0" err="1" smtClean="0">
                <a:sym typeface="Symbol"/>
              </a:rPr>
              <a:t>x</a:t>
            </a:r>
            <a:r>
              <a:rPr lang="hu-HU" sz="2800" dirty="0" smtClean="0">
                <a:sym typeface="Symbol"/>
              </a:rPr>
              <a:t>.[</a:t>
            </a:r>
            <a:r>
              <a:rPr lang="hu-HU" sz="2800" i="1" dirty="0" smtClean="0">
                <a:solidFill>
                  <a:srgbClr val="00B050"/>
                </a:solidFill>
                <a:sym typeface="Symbol"/>
              </a:rPr>
              <a:t>F</a:t>
            </a:r>
            <a:r>
              <a:rPr lang="hu-HU" sz="2800" dirty="0" smtClean="0">
                <a:sym typeface="Symbol"/>
              </a:rPr>
              <a:t>(</a:t>
            </a:r>
            <a:r>
              <a:rPr lang="hu-HU" sz="2800" i="1" dirty="0" smtClean="0">
                <a:sym typeface="Symbol"/>
              </a:rPr>
              <a:t>x</a:t>
            </a:r>
            <a:r>
              <a:rPr lang="hu-HU" sz="2800" dirty="0" smtClean="0">
                <a:sym typeface="Symbol"/>
              </a:rPr>
              <a:t>)  </a:t>
            </a:r>
            <a:r>
              <a:rPr lang="hu-HU" sz="2800" i="1" dirty="0" smtClean="0">
                <a:solidFill>
                  <a:srgbClr val="FF0000"/>
                </a:solidFill>
                <a:sym typeface="Symbol"/>
              </a:rPr>
              <a:t>H</a:t>
            </a:r>
            <a:r>
              <a:rPr lang="hu-HU" sz="2800" dirty="0" smtClean="0">
                <a:sym typeface="Symbol"/>
              </a:rPr>
              <a:t>(</a:t>
            </a:r>
            <a:r>
              <a:rPr lang="hu-HU" sz="2800" i="1" dirty="0" smtClean="0">
                <a:sym typeface="Symbol"/>
              </a:rPr>
              <a:t>x</a:t>
            </a:r>
            <a:r>
              <a:rPr lang="hu-HU" sz="2800" dirty="0" smtClean="0">
                <a:sym typeface="Symbol"/>
              </a:rPr>
              <a:t>)]</a:t>
            </a:r>
            <a:r>
              <a:rPr lang="hu-HU" sz="800" dirty="0" smtClean="0">
                <a:sym typeface="Symbol"/>
              </a:rPr>
              <a:t> </a:t>
            </a:r>
            <a:r>
              <a:rPr lang="hu-HU" sz="2600" dirty="0" smtClean="0">
                <a:sym typeface="Symbol"/>
              </a:rPr>
              <a:t>	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u-HU" sz="2800" dirty="0" smtClean="0">
              <a:sym typeface="Symbol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u-HU" sz="2800" dirty="0" smtClean="0">
              <a:solidFill>
                <a:srgbClr val="FF0000"/>
              </a:solidFill>
              <a:sym typeface="Symbol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u-HU" sz="2600" dirty="0" smtClean="0"/>
          </a:p>
        </p:txBody>
      </p:sp>
      <p:sp>
        <p:nvSpPr>
          <p:cNvPr id="5" name="Szövegdoboz 4"/>
          <p:cNvSpPr txBox="1"/>
          <p:nvPr/>
        </p:nvSpPr>
        <p:spPr>
          <a:xfrm>
            <a:off x="5534025" y="3024188"/>
            <a:ext cx="2854325" cy="191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hu-HU" sz="2600" dirty="0" err="1">
                <a:latin typeface="+mn-lt"/>
              </a:rPr>
              <a:t>premissa</a:t>
            </a:r>
            <a:r>
              <a:rPr lang="hu-HU" sz="2600" dirty="0">
                <a:latin typeface="+mn-lt"/>
              </a:rPr>
              <a:t>  maior</a:t>
            </a:r>
          </a:p>
          <a:p>
            <a:pPr algn="ctr">
              <a:lnSpc>
                <a:spcPct val="114000"/>
              </a:lnSpc>
              <a:defRPr/>
            </a:pPr>
            <a:r>
              <a:rPr lang="hu-HU" sz="2600" dirty="0" err="1">
                <a:latin typeface="+mn-lt"/>
              </a:rPr>
              <a:t>premissa</a:t>
            </a:r>
            <a:r>
              <a:rPr lang="hu-HU" sz="2600" dirty="0">
                <a:latin typeface="+mn-lt"/>
              </a:rPr>
              <a:t> minor</a:t>
            </a:r>
          </a:p>
          <a:p>
            <a:pPr algn="ctr">
              <a:lnSpc>
                <a:spcPct val="114000"/>
              </a:lnSpc>
              <a:defRPr/>
            </a:pPr>
            <a:r>
              <a:rPr lang="hu-HU" sz="2600" dirty="0">
                <a:latin typeface="+mn-lt"/>
              </a:rPr>
              <a:t>konklúzió</a:t>
            </a:r>
          </a:p>
          <a:p>
            <a:pPr algn="ctr">
              <a:lnSpc>
                <a:spcPct val="114000"/>
              </a:lnSpc>
              <a:defRPr/>
            </a:pPr>
            <a:r>
              <a:rPr lang="hu-HU" sz="26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középfogalom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1866</TotalTime>
  <Words>11964</Words>
  <Application>Microsoft Office PowerPoint</Application>
  <PresentationFormat>Diavetítés a képernyőre (4:3 oldalarány)</PresentationFormat>
  <Paragraphs>2838</Paragraphs>
  <Slides>255</Slides>
  <Notes>6</Notes>
  <HiddenSlides>0</HiddenSlides>
  <MMClips>0</MMClips>
  <ScaleCrop>false</ScaleCrop>
  <HeadingPairs>
    <vt:vector size="6" baseType="variant">
      <vt:variant>
        <vt:lpstr>Téma</vt:lpstr>
      </vt:variant>
      <vt:variant>
        <vt:i4>1</vt:i4>
      </vt:variant>
      <vt:variant>
        <vt:lpstr>Beágyazott OLE kiszolgálók</vt:lpstr>
      </vt:variant>
      <vt:variant>
        <vt:i4>0</vt:i4>
      </vt:variant>
      <vt:variant>
        <vt:lpstr>Diacímek</vt:lpstr>
      </vt:variant>
      <vt:variant>
        <vt:i4>255</vt:i4>
      </vt:variant>
    </vt:vector>
  </HeadingPairs>
  <TitlesOfParts>
    <vt:vector size="256" baseType="lpstr">
      <vt:lpstr>Office-téma</vt:lpstr>
      <vt:lpstr>Logika</vt:lpstr>
      <vt:lpstr>Tananyag, követelmények</vt:lpstr>
      <vt:lpstr>A félév tematikája</vt:lpstr>
      <vt:lpstr>1. A logika elmélete</vt:lpstr>
      <vt:lpstr>1.1. A ‘logika’ szó jelentése</vt:lpstr>
      <vt:lpstr>A logika társtudományai</vt:lpstr>
      <vt:lpstr>1.2. Logika és filozófia</vt:lpstr>
      <vt:lpstr>1.3.Logika és pszichológia</vt:lpstr>
      <vt:lpstr>1.4. Logika és grammatika</vt:lpstr>
      <vt:lpstr>1.5. Logika és matematika</vt:lpstr>
      <vt:lpstr>1.6. Logika és retorika</vt:lpstr>
      <vt:lpstr>1.7. Logikai rendszerek </vt:lpstr>
      <vt:lpstr>2. A logika története</vt:lpstr>
      <vt:lpstr>A klasszikus logika fejlődése</vt:lpstr>
      <vt:lpstr>2.1. Az előtörténet</vt:lpstr>
      <vt:lpstr>2.2. Arisztotelész</vt:lpstr>
      <vt:lpstr>2.2.1. Kategóriák </vt:lpstr>
      <vt:lpstr>2.2.2. Hermeneutika</vt:lpstr>
      <vt:lpstr>2.2.3. Topika </vt:lpstr>
      <vt:lpstr>2.2.4.Szofisztikus cáfolatok </vt:lpstr>
      <vt:lpstr>2.2.5. Első analitika </vt:lpstr>
      <vt:lpstr>2.2.6. Második analitika </vt:lpstr>
      <vt:lpstr>2.3. Dialektika</vt:lpstr>
      <vt:lpstr>2.4. A középkor logikája</vt:lpstr>
      <vt:lpstr>Ami változott a középkorban…</vt:lpstr>
      <vt:lpstr>… és ami nem</vt:lpstr>
      <vt:lpstr>2.5. Az újkor logikája</vt:lpstr>
      <vt:lpstr>2.6. A modern logika</vt:lpstr>
      <vt:lpstr>2.6.1. Algebrai logika   </vt:lpstr>
      <vt:lpstr>2.6.2. Szimbolikus logika</vt:lpstr>
      <vt:lpstr>2.6.3. Matematikai logika</vt:lpstr>
      <vt:lpstr>3. Logikai alapfogalmak</vt:lpstr>
      <vt:lpstr>A logikai szerkezet</vt:lpstr>
      <vt:lpstr>Nem-logikai alkatrészek</vt:lpstr>
      <vt:lpstr>Például</vt:lpstr>
      <vt:lpstr>„András és a barátom húga ír”</vt:lpstr>
      <vt:lpstr>Jelölések</vt:lpstr>
      <vt:lpstr>Például</vt:lpstr>
      <vt:lpstr>További példák</vt:lpstr>
      <vt:lpstr>Funktorok</vt:lpstr>
      <vt:lpstr>Igazságfüggvények</vt:lpstr>
      <vt:lpstr>Konstans-kombinációk 1. (monadikus funktorok)</vt:lpstr>
      <vt:lpstr>Negáció (p,p, ̅p, Np)</vt:lpstr>
      <vt:lpstr>MI AZ, ami nem igaz?</vt:lpstr>
      <vt:lpstr>Konstans-kombinációk 2.  (diadikus funktorok)</vt:lpstr>
      <vt:lpstr>Konjunkció (p&amp;q,pq, pq , Kpq) </vt:lpstr>
      <vt:lpstr>‘&amp;’ versus ‘és’</vt:lpstr>
      <vt:lpstr>Sheffer-funktor  (negált konjunkció)</vt:lpstr>
      <vt:lpstr>Alternáció (pq, p+q, Apq)</vt:lpstr>
      <vt:lpstr>A konjunkció és az alternáció egymás duálisai</vt:lpstr>
      <vt:lpstr>A konjunkció és az alternáció egymás duálisai</vt:lpstr>
      <vt:lpstr>Sem—sem-funktor  (negált alternáció)</vt:lpstr>
      <vt:lpstr>Kondicionális (pq,pq,Cpq) </vt:lpstr>
      <vt:lpstr>Kondicionális 1.</vt:lpstr>
      <vt:lpstr>Kondicionális 2.</vt:lpstr>
      <vt:lpstr>Bikondicionális (pq,pq,Epq) </vt:lpstr>
      <vt:lpstr>Kizáró vagylagosság (negált bikondicionális)</vt:lpstr>
      <vt:lpstr>Vagy-típusok</vt:lpstr>
      <vt:lpstr>Például</vt:lpstr>
      <vt:lpstr>Például</vt:lpstr>
      <vt:lpstr>Például</vt:lpstr>
      <vt:lpstr>Például</vt:lpstr>
      <vt:lpstr>Például</vt:lpstr>
      <vt:lpstr>Azonosság</vt:lpstr>
      <vt:lpstr>Azonosság</vt:lpstr>
      <vt:lpstr>Metalogikai jelek</vt:lpstr>
      <vt:lpstr>Logikai ekvivalencia</vt:lpstr>
      <vt:lpstr>Következményreláció</vt:lpstr>
      <vt:lpstr>Logikai igazság</vt:lpstr>
      <vt:lpstr>Logikai törvények</vt:lpstr>
      <vt:lpstr>Logikai törvények</vt:lpstr>
      <vt:lpstr>Logikai törvények</vt:lpstr>
      <vt:lpstr>Logikai törvények</vt:lpstr>
      <vt:lpstr>Logikai törvények</vt:lpstr>
      <vt:lpstr>Logikai törvények</vt:lpstr>
      <vt:lpstr>4. Állítások és következtetések</vt:lpstr>
      <vt:lpstr>Logikai szerkezet</vt:lpstr>
      <vt:lpstr>Fogalmak</vt:lpstr>
      <vt:lpstr>Extenzió / intenzió</vt:lpstr>
      <vt:lpstr>Ítélet</vt:lpstr>
      <vt:lpstr>Meghatározatlan állítások</vt:lpstr>
      <vt:lpstr>A meghatározatlanság oka</vt:lpstr>
      <vt:lpstr>Kvantorok és kvantifikáció</vt:lpstr>
      <vt:lpstr>Kvantifikáció : hatókör</vt:lpstr>
      <vt:lpstr>Kvantifikáció lépései</vt:lpstr>
      <vt:lpstr>Kvantifikáció De Morgan törvényei</vt:lpstr>
      <vt:lpstr>Univerzális és egzisztenciaállítások</vt:lpstr>
      <vt:lpstr>Univerzális és egzisztenciaállítások</vt:lpstr>
      <vt:lpstr>Kategorikus állítások</vt:lpstr>
      <vt:lpstr>A logikai négyzet (Boethius)</vt:lpstr>
      <vt:lpstr>A négyzet logikája</vt:lpstr>
      <vt:lpstr>Kvantifikációs törvények</vt:lpstr>
      <vt:lpstr>Következményreláció</vt:lpstr>
      <vt:lpstr>Érvényes következtetések</vt:lpstr>
      <vt:lpstr>Nevezetes következtetési sémák</vt:lpstr>
      <vt:lpstr>Nevezetes következtetési sémák</vt:lpstr>
      <vt:lpstr>Nevezetes következtetési sémák</vt:lpstr>
      <vt:lpstr>Nevezetes következtetési sémák</vt:lpstr>
      <vt:lpstr>Kategorikus szillogizmus</vt:lpstr>
      <vt:lpstr>Kategorikus szillogizmus</vt:lpstr>
      <vt:lpstr>Kategorikus szillogizmus</vt:lpstr>
      <vt:lpstr>Kategorikus szillogizmus</vt:lpstr>
      <vt:lpstr>Hipotetikus szillogizmus</vt:lpstr>
      <vt:lpstr>Következtetések ellenőrzése </vt:lpstr>
      <vt:lpstr>Az analitikai táblázat</vt:lpstr>
      <vt:lpstr>Az analitikai táblázat</vt:lpstr>
      <vt:lpstr>Következtetések ellenőrzése </vt:lpstr>
      <vt:lpstr>Venn-diagramok módszere</vt:lpstr>
      <vt:lpstr>5. A klasszikus logika kiterjesztése</vt:lpstr>
      <vt:lpstr>A klasszikus logika kiterjesztése</vt:lpstr>
      <vt:lpstr>Extenzionális logika</vt:lpstr>
      <vt:lpstr>Az extenzionális logika rendje</vt:lpstr>
      <vt:lpstr>Az extenzionális logika határai</vt:lpstr>
      <vt:lpstr>Az extenzionális logika határai</vt:lpstr>
      <vt:lpstr>Intenzió</vt:lpstr>
      <vt:lpstr>Individuumnevek</vt:lpstr>
      <vt:lpstr>Mondatok</vt:lpstr>
      <vt:lpstr>Funktorok intenziója</vt:lpstr>
      <vt:lpstr>Modális operátorok</vt:lpstr>
      <vt:lpstr>Modális logikai négyzet</vt:lpstr>
      <vt:lpstr>Logikai négyzet</vt:lpstr>
      <vt:lpstr>Lehetséges világok elmélete</vt:lpstr>
      <vt:lpstr>Lehetséges világok elmélete</vt:lpstr>
      <vt:lpstr>Időlogika  (temporális logika)</vt:lpstr>
      <vt:lpstr>Időlogika (temporális logika)</vt:lpstr>
      <vt:lpstr>Nem alethikus logika</vt:lpstr>
      <vt:lpstr>A klasszikus logika:</vt:lpstr>
      <vt:lpstr>Deviáns logikai rendszerek:</vt:lpstr>
      <vt:lpstr>Gyakorlati logika</vt:lpstr>
      <vt:lpstr>Etikai cselekvés</vt:lpstr>
      <vt:lpstr>Teleológiai viselkedés</vt:lpstr>
      <vt:lpstr>Transzformáció</vt:lpstr>
      <vt:lpstr>Esemény</vt:lpstr>
      <vt:lpstr>Általánosítás</vt:lpstr>
      <vt:lpstr>Pontosítás</vt:lpstr>
      <vt:lpstr>A cselekvések tipológiája 1.</vt:lpstr>
      <vt:lpstr>A cselekvések tipológiája 2.</vt:lpstr>
      <vt:lpstr>Cselekvéslogika</vt:lpstr>
      <vt:lpstr>A gyakorlati logikai négyzet</vt:lpstr>
      <vt:lpstr>Tevés, tartózkodás, próbálkozás</vt:lpstr>
      <vt:lpstr>Gyakorlati szillogizmus</vt:lpstr>
      <vt:lpstr>Gyakorlati szillogizmusok</vt:lpstr>
      <vt:lpstr>Gyakorlati szillogizmusok</vt:lpstr>
      <vt:lpstr>Gyakorlati logika – normalogika</vt:lpstr>
      <vt:lpstr>Deontikus logika (normalogika)</vt:lpstr>
      <vt:lpstr>Normatani alapvetés 1.</vt:lpstr>
      <vt:lpstr>Normatani alapvetés 2.</vt:lpstr>
      <vt:lpstr>Normatani alapvetés 3.</vt:lpstr>
      <vt:lpstr>Norma-konzisztencia</vt:lpstr>
      <vt:lpstr>Normatív szillogizmus</vt:lpstr>
      <vt:lpstr>Deontikus operátorok</vt:lpstr>
      <vt:lpstr>Deontikus logikai négyzet</vt:lpstr>
      <vt:lpstr>Deontikus logikai négyzet</vt:lpstr>
      <vt:lpstr>További kérdések…</vt:lpstr>
      <vt:lpstr>Nem kétértékű logika</vt:lpstr>
      <vt:lpstr>Az előzmény</vt:lpstr>
      <vt:lpstr>A különbség</vt:lpstr>
      <vt:lpstr>Többértékű logika</vt:lpstr>
      <vt:lpstr>J. Łukasiewicz</vt:lpstr>
      <vt:lpstr>Háromértékű logika – Ł3</vt:lpstr>
      <vt:lpstr>Két- és háromértékű logika</vt:lpstr>
      <vt:lpstr>Pl.: Többértékű logika – Ł5</vt:lpstr>
      <vt:lpstr>S. C. Kleene</vt:lpstr>
      <vt:lpstr>Logikai négyzet Łukasiewicz</vt:lpstr>
      <vt:lpstr>Életlen (fuzzy)  logika</vt:lpstr>
      <vt:lpstr>Fuzzy értékek 1.</vt:lpstr>
      <vt:lpstr>Fuzzy értékek 2.</vt:lpstr>
      <vt:lpstr>Fuzzy értékek 3.</vt:lpstr>
      <vt:lpstr>Fuzzy értékek 4.</vt:lpstr>
      <vt:lpstr>Például a JOGGYAKORLAT</vt:lpstr>
      <vt:lpstr>Diszpozíciók</vt:lpstr>
      <vt:lpstr>Fuzzy kvantorok</vt:lpstr>
      <vt:lpstr>Fuzzy szillogizmusok</vt:lpstr>
      <vt:lpstr>Pl. a JOGGYAKORLAT</vt:lpstr>
      <vt:lpstr>Nem formális logika</vt:lpstr>
      <vt:lpstr>Formális – nem formális</vt:lpstr>
      <vt:lpstr>1. Nem monologikus logika</vt:lpstr>
      <vt:lpstr>Dialektika</vt:lpstr>
      <vt:lpstr>Dialektika</vt:lpstr>
      <vt:lpstr>Dialektikus szillogizmus</vt:lpstr>
      <vt:lpstr>Dialektika és JOGGYAKORLAT</vt:lpstr>
      <vt:lpstr>Dialogika</vt:lpstr>
      <vt:lpstr>Kérdéslogika</vt:lpstr>
      <vt:lpstr>Kérdés – válasz</vt:lpstr>
      <vt:lpstr>Kérdések típusai</vt:lpstr>
      <vt:lpstr>Kérdezési hibák</vt:lpstr>
      <vt:lpstr>Agonikus logika</vt:lpstr>
      <vt:lpstr>Argumentatív logika</vt:lpstr>
      <vt:lpstr>Logica maior</vt:lpstr>
      <vt:lpstr>Nem-formális logika és a jog</vt:lpstr>
      <vt:lpstr>„A madarak tudnak repülni”</vt:lpstr>
      <vt:lpstr>2. Nem monotonikus logika</vt:lpstr>
      <vt:lpstr>A premisszák problémája</vt:lpstr>
      <vt:lpstr>Esendő (defeasible) logika </vt:lpstr>
      <vt:lpstr>A szabályok típusai</vt:lpstr>
      <vt:lpstr>Pl. r4   r3,  r3   r2,  r2   r1</vt:lpstr>
      <vt:lpstr>Nem formális logika helye</vt:lpstr>
      <vt:lpstr>Nonmonotonikus logika és jog</vt:lpstr>
      <vt:lpstr>Jogi logika</vt:lpstr>
      <vt:lpstr>Van jogi logika?</vt:lpstr>
      <vt:lpstr>A jogi logika kiáltványa</vt:lpstr>
      <vt:lpstr>Jog és logika: MOÓR GYULA</vt:lpstr>
      <vt:lpstr>1. Logikum a jogrendszerben</vt:lpstr>
      <vt:lpstr>A jogrendszer konzisztenciája</vt:lpstr>
      <vt:lpstr>2. Logikum a jogalkalmazásban</vt:lpstr>
      <vt:lpstr>3. A logikum a jogtudományban</vt:lpstr>
      <vt:lpstr>Jog és logika: SZABÓ JÓZSEF</vt:lpstr>
      <vt:lpstr>A jog mindenek előtt</vt:lpstr>
      <vt:lpstr>Például</vt:lpstr>
      <vt:lpstr>1. A jogrendszer</vt:lpstr>
      <vt:lpstr>2. A jogalkalmazás</vt:lpstr>
      <vt:lpstr>Jogi logika : milyen logika ?</vt:lpstr>
      <vt:lpstr>Georges KALINOWSKI</vt:lpstr>
      <vt:lpstr>Jogi logika = formális logika </vt:lpstr>
      <vt:lpstr>KALINOWSKI : normatív érvelés</vt:lpstr>
      <vt:lpstr>Chaïm PERELMAN</vt:lpstr>
      <vt:lpstr>Jogi logika: nem-formális logika </vt:lpstr>
      <vt:lpstr>Logika a jogban: fogalom</vt:lpstr>
      <vt:lpstr>Logika a jogban: ítélet</vt:lpstr>
      <vt:lpstr>Például 1.</vt:lpstr>
      <vt:lpstr>Például 2.</vt:lpstr>
      <vt:lpstr>Logika a jogban: következtetés</vt:lpstr>
      <vt:lpstr>Retorika</vt:lpstr>
      <vt:lpstr>Demonstráció – argumentáció</vt:lpstr>
      <vt:lpstr>A retorikai tér</vt:lpstr>
      <vt:lpstr>A retorika születése</vt:lpstr>
      <vt:lpstr>A retorika alkalmazási területei</vt:lpstr>
      <vt:lpstr>Elsődleges, másodlagos retorika</vt:lpstr>
      <vt:lpstr>Klasszikus retorika (Cicero)</vt:lpstr>
      <vt:lpstr>A szónoklás lépései (Cicero)</vt:lpstr>
      <vt:lpstr>A „jó beszéd” : Quintilianus</vt:lpstr>
      <vt:lpstr>Retorika a középkorban</vt:lpstr>
      <vt:lpstr>Retorika az újkorban</vt:lpstr>
      <vt:lpstr>A meggyőző beszéd eszközei</vt:lpstr>
      <vt:lpstr>A meggyőző beszéd felépítése</vt:lpstr>
      <vt:lpstr>Felkészülés a szónoklatra</vt:lpstr>
      <vt:lpstr>Jog és retorika</vt:lpstr>
      <vt:lpstr>Érveléselmélet</vt:lpstr>
      <vt:lpstr>Demonstráció – argumentáció</vt:lpstr>
      <vt:lpstr>Érveléselméletek 1.</vt:lpstr>
      <vt:lpstr>Érveléselméletek 2.</vt:lpstr>
      <vt:lpstr>Érveléselméletek 3.</vt:lpstr>
      <vt:lpstr>Érveléselméletek 4.</vt:lpstr>
      <vt:lpstr>Az érvelés szerkezete</vt:lpstr>
      <vt:lpstr>Argumentáció-elemzés lépései</vt:lpstr>
      <vt:lpstr>Az érveléssel szembeni elvárások </vt:lpstr>
      <vt:lpstr>Igazolt következtetések típusai</vt:lpstr>
      <vt:lpstr>Hibás érvek</vt:lpstr>
      <vt:lpstr>Hibás érvelések</vt:lpstr>
      <vt:lpstr>Lineáris jogi argumentáció</vt:lpstr>
      <vt:lpstr>Dialektikus jogi argumentáció</vt:lpstr>
      <vt:lpstr>A retorikai érvek típusai (ténykérdéseknél)</vt:lpstr>
      <vt:lpstr>A retorikai érvek típusai (jogkérdéseknél)</vt:lpstr>
      <vt:lpstr>Nevesített jogi érvek (Kalinowski)</vt:lpstr>
      <vt:lpstr>Retorikai díszítések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Logika</dc:title>
  <dc:subject>ME-ÁJK, Logika</dc:subject>
  <dc:creator>Szabó Miklós, Sánta Csaba</dc:creator>
  <cp:keywords>tananyag, prológus</cp:keywords>
  <cp:lastModifiedBy>Hegyi Szabolcs</cp:lastModifiedBy>
  <cp:revision>179</cp:revision>
  <dcterms:created xsi:type="dcterms:W3CDTF">2010-11-23T19:58:27Z</dcterms:created>
  <dcterms:modified xsi:type="dcterms:W3CDTF">2014-03-24T02:20:40Z</dcterms:modified>
</cp:coreProperties>
</file>