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94.xml" ContentType="application/vnd.openxmlformats-officedocument.presentationml.slide+xml"/>
  <Override PartName="/ppt/slides/slide113.xml" ContentType="application/vnd.openxmlformats-officedocument.presentationml.slide+xml"/>
  <Override PartName="/ppt/slides/slide142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129.xml" ContentType="application/vnd.openxmlformats-officedocument.presentationml.slide+xml"/>
  <Override PartName="/ppt/slides/slide147.xml" ContentType="application/vnd.openxmlformats-officedocument.presentationml.slide+xml"/>
  <Override PartName="/ppt/slides/slide99.xml" ContentType="application/vnd.openxmlformats-officedocument.presentationml.slide+xml"/>
  <Override PartName="/ppt/slides/slide118.xml" ContentType="application/vnd.openxmlformats-officedocument.presentationml.slide+xml"/>
  <Override PartName="/ppt/slides/slide136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slides/slide125.xml" ContentType="application/vnd.openxmlformats-officedocument.presentationml.slide+xml"/>
  <Override PartName="/ppt/slides/slide143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s/slide132.xml" ContentType="application/vnd.openxmlformats-officedocument.presentationml.slide+xml"/>
  <Override PartName="/ppt/slides/slide150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s/slide119.xml" ContentType="application/vnd.openxmlformats-officedocument.presentationml.slide+xml"/>
  <Override PartName="/ppt/slides/slide148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Override PartName="/ppt/slides/slide89.xml" ContentType="application/vnd.openxmlformats-officedocument.presentationml.slide+xml"/>
  <Override PartName="/ppt/slides/slide98.xml" ContentType="application/vnd.openxmlformats-officedocument.presentationml.slide+xml"/>
  <Override PartName="/ppt/slides/slide108.xml" ContentType="application/vnd.openxmlformats-officedocument.presentationml.slide+xml"/>
  <Override PartName="/ppt/slides/slide117.xml" ContentType="application/vnd.openxmlformats-officedocument.presentationml.slide+xml"/>
  <Override PartName="/ppt/slides/slide126.xml" ContentType="application/vnd.openxmlformats-officedocument.presentationml.slide+xml"/>
  <Override PartName="/ppt/slides/slide128.xml" ContentType="application/vnd.openxmlformats-officedocument.presentationml.slide+xml"/>
  <Override PartName="/ppt/slides/slide137.xml" ContentType="application/vnd.openxmlformats-officedocument.presentationml.slide+xml"/>
  <Override PartName="/ppt/slides/slide146.xml" ContentType="application/vnd.openxmlformats-officedocument.presentationml.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slides/slide96.xml" ContentType="application/vnd.openxmlformats-officedocument.presentationml.slide+xml"/>
  <Override PartName="/ppt/slides/slide106.xml" ContentType="application/vnd.openxmlformats-officedocument.presentationml.slide+xml"/>
  <Override PartName="/ppt/slides/slide115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slides/slide144.xml" ContentType="application/vnd.openxmlformats-officedocument.presentationml.slide+xml"/>
  <Override PartName="/ppt/slides/slide153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s/slide151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s/slide140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s/slide149.xml" ContentType="application/vnd.openxmlformats-officedocument.presentationml.slide+xml"/>
  <Override PartName="/ppt/slideLayouts/slideLayout11.xml" ContentType="application/vnd.openxmlformats-officedocument.presentationml.slideLayout+xml"/>
  <Override PartName="/ppt/slides/slide138.xml" ContentType="application/vnd.openxmlformats-officedocument.presentationml.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slides/slide145.xml" ContentType="application/vnd.openxmlformats-officedocument.presentationml.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slides/slide141.xml" ContentType="application/vnd.openxmlformats-officedocument.presentationml.slide+xml"/>
  <Override PartName="/ppt/slides/slide152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0.xml" ContentType="application/vnd.openxmlformats-officedocument.presentationml.slide+xml"/>
  <Override PartName="/ppt/slides/slide13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5" r:id="rId7"/>
    <p:sldId id="261" r:id="rId8"/>
    <p:sldId id="262" r:id="rId9"/>
    <p:sldId id="263" r:id="rId10"/>
    <p:sldId id="264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80" r:id="rId126"/>
    <p:sldId id="381" r:id="rId127"/>
    <p:sldId id="382" r:id="rId128"/>
    <p:sldId id="383" r:id="rId129"/>
    <p:sldId id="384" r:id="rId130"/>
    <p:sldId id="385" r:id="rId131"/>
    <p:sldId id="386" r:id="rId132"/>
    <p:sldId id="387" r:id="rId133"/>
    <p:sldId id="388" r:id="rId134"/>
    <p:sldId id="389" r:id="rId135"/>
    <p:sldId id="390" r:id="rId136"/>
    <p:sldId id="391" r:id="rId137"/>
    <p:sldId id="392" r:id="rId138"/>
    <p:sldId id="393" r:id="rId139"/>
    <p:sldId id="394" r:id="rId140"/>
    <p:sldId id="395" r:id="rId141"/>
    <p:sldId id="396" r:id="rId142"/>
    <p:sldId id="397" r:id="rId143"/>
    <p:sldId id="398" r:id="rId144"/>
    <p:sldId id="399" r:id="rId145"/>
    <p:sldId id="400" r:id="rId146"/>
    <p:sldId id="401" r:id="rId147"/>
    <p:sldId id="402" r:id="rId148"/>
    <p:sldId id="403" r:id="rId149"/>
    <p:sldId id="404" r:id="rId150"/>
    <p:sldId id="405" r:id="rId151"/>
    <p:sldId id="406" r:id="rId152"/>
    <p:sldId id="407" r:id="rId153"/>
    <p:sldId id="408" r:id="rId154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1" d="100"/>
          <a:sy n="81" d="100"/>
        </p:scale>
        <p:origin x="-78" y="-6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54" Type="http://schemas.openxmlformats.org/officeDocument/2006/relationships/slide" Target="slides/slide153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55" Type="http://schemas.openxmlformats.org/officeDocument/2006/relationships/presProps" Target="presProps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53" Type="http://schemas.openxmlformats.org/officeDocument/2006/relationships/slide" Target="slides/slide1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51" Type="http://schemas.openxmlformats.org/officeDocument/2006/relationships/slide" Target="slides/slide150.xml"/><Relationship Id="rId15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7AB5-CABE-4DE6-ABCE-B75E029AE4A5}" type="datetimeFigureOut">
              <a:rPr lang="hu-HU" smtClean="0"/>
              <a:pPr/>
              <a:t>2017.03.01.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228-F420-4C05-8363-FF4EB9942C5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242201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7AB5-CABE-4DE6-ABCE-B75E029AE4A5}" type="datetimeFigureOut">
              <a:rPr lang="hu-HU" smtClean="0"/>
              <a:pPr/>
              <a:t>2017.03.01.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228-F420-4C05-8363-FF4EB9942C5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867509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7AB5-CABE-4DE6-ABCE-B75E029AE4A5}" type="datetimeFigureOut">
              <a:rPr lang="hu-HU" smtClean="0"/>
              <a:pPr/>
              <a:t>2017.03.01.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228-F420-4C05-8363-FF4EB9942C5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258616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7AB5-CABE-4DE6-ABCE-B75E029AE4A5}" type="datetimeFigureOut">
              <a:rPr lang="hu-HU" smtClean="0"/>
              <a:pPr/>
              <a:t>2017.03.01.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228-F420-4C05-8363-FF4EB9942C5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490730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7AB5-CABE-4DE6-ABCE-B75E029AE4A5}" type="datetimeFigureOut">
              <a:rPr lang="hu-HU" smtClean="0"/>
              <a:pPr/>
              <a:t>2017.03.01.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228-F420-4C05-8363-FF4EB9942C5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1234780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7AB5-CABE-4DE6-ABCE-B75E029AE4A5}" type="datetimeFigureOut">
              <a:rPr lang="hu-HU" smtClean="0"/>
              <a:pPr/>
              <a:t>2017.03.01.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228-F420-4C05-8363-FF4EB9942C5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719843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7AB5-CABE-4DE6-ABCE-B75E029AE4A5}" type="datetimeFigureOut">
              <a:rPr lang="hu-HU" smtClean="0"/>
              <a:pPr/>
              <a:t>2017.03.01.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228-F420-4C05-8363-FF4EB9942C5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63422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7AB5-CABE-4DE6-ABCE-B75E029AE4A5}" type="datetimeFigureOut">
              <a:rPr lang="hu-HU" smtClean="0"/>
              <a:pPr/>
              <a:t>2017.03.01.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228-F420-4C05-8363-FF4EB9942C5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05311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7AB5-CABE-4DE6-ABCE-B75E029AE4A5}" type="datetimeFigureOut">
              <a:rPr lang="hu-HU" smtClean="0"/>
              <a:pPr/>
              <a:t>2017.03.01.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228-F420-4C05-8363-FF4EB9942C5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021925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7AB5-CABE-4DE6-ABCE-B75E029AE4A5}" type="datetimeFigureOut">
              <a:rPr lang="hu-HU" smtClean="0"/>
              <a:pPr/>
              <a:t>2017.03.01.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228-F420-4C05-8363-FF4EB9942C5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645477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F7AB5-CABE-4DE6-ABCE-B75E029AE4A5}" type="datetimeFigureOut">
              <a:rPr lang="hu-HU" smtClean="0"/>
              <a:pPr/>
              <a:t>2017.03.01.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A90228-F420-4C05-8363-FF4EB9942C5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2276254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F7AB5-CABE-4DE6-ABCE-B75E029AE4A5}" type="datetimeFigureOut">
              <a:rPr lang="hu-HU" smtClean="0"/>
              <a:pPr/>
              <a:t>2017.03.01.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A90228-F420-4C05-8363-FF4EB9942C54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845101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0.jpeg"/><Relationship Id="rId4" Type="http://schemas.openxmlformats.org/officeDocument/2006/relationships/image" Target="../media/image8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94.jpeg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18186" y="1122363"/>
            <a:ext cx="10972800" cy="2387600"/>
          </a:xfrm>
        </p:spPr>
        <p:txBody>
          <a:bodyPr>
            <a:normAutofit/>
          </a:bodyPr>
          <a:lstStyle/>
          <a:p>
            <a:pPr lvl="0"/>
            <a:r>
              <a:rPr lang="hu-HU" sz="3600" i="1" dirty="0"/>
              <a:t>A jogelmélet helye a tudományok rendszerében. </a:t>
            </a:r>
            <a:r>
              <a:rPr lang="hu-HU" sz="3600" dirty="0"/>
              <a:t>A jog elméleti vizsgálatának lehetséges módjai. </a:t>
            </a:r>
            <a:br>
              <a:rPr lang="hu-HU" sz="3600" dirty="0"/>
            </a:br>
            <a:r>
              <a:rPr lang="hu-HU" sz="3600" i="1" dirty="0"/>
              <a:t>A jogelméletek típusai. </a:t>
            </a:r>
            <a:r>
              <a:rPr lang="hu-HU" sz="3600" i="1" dirty="0" smtClean="0"/>
              <a:t>A </a:t>
            </a:r>
            <a:r>
              <a:rPr lang="hu-HU" sz="3600" dirty="0" smtClean="0"/>
              <a:t>konceptuális jogelméletek </a:t>
            </a:r>
            <a:endParaRPr lang="hu-HU" sz="3600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420969" y="4245981"/>
            <a:ext cx="9144000" cy="1655762"/>
          </a:xfrm>
        </p:spPr>
        <p:txBody>
          <a:bodyPr/>
          <a:lstStyle/>
          <a:p>
            <a:r>
              <a:rPr lang="hu-HU" dirty="0" smtClean="0"/>
              <a:t>Jog és állambölcselet II. Jogbölcselet</a:t>
            </a:r>
          </a:p>
          <a:p>
            <a:r>
              <a:rPr lang="hu-HU" dirty="0" smtClean="0"/>
              <a:t>1. előadás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12737539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(reflektált) gyakorlati és elméleti ész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Gyakorlati ész: mit tegyek? </a:t>
            </a:r>
            <a:endParaRPr lang="hu-HU" dirty="0"/>
          </a:p>
          <a:p>
            <a:endParaRPr lang="hu-HU" dirty="0" smtClean="0"/>
          </a:p>
          <a:p>
            <a:endParaRPr lang="hu-HU" dirty="0"/>
          </a:p>
          <a:p>
            <a:endParaRPr lang="hu-HU" dirty="0" smtClean="0"/>
          </a:p>
          <a:p>
            <a:endParaRPr lang="hu-HU" dirty="0"/>
          </a:p>
          <a:p>
            <a:endParaRPr lang="hu-HU" dirty="0" smtClean="0"/>
          </a:p>
          <a:p>
            <a:endParaRPr lang="hu-HU" dirty="0"/>
          </a:p>
          <a:p>
            <a:pPr marL="0" indent="0">
              <a:buNone/>
            </a:pPr>
            <a:endParaRPr lang="hu-HU" dirty="0" smtClean="0"/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33802803"/>
              </p:ext>
            </p:extLst>
          </p:nvPr>
        </p:nvGraphicFramePr>
        <p:xfrm>
          <a:off x="1219199" y="2705101"/>
          <a:ext cx="10134600" cy="30670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78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378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378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71159"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Gyakorlati észhasználat </a:t>
                      </a:r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Mit</a:t>
                      </a:r>
                      <a:r>
                        <a:rPr lang="hu-HU" sz="1800" baseline="0" dirty="0" smtClean="0"/>
                        <a:t> tegyek? </a:t>
                      </a:r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Mi(</a:t>
                      </a:r>
                      <a:r>
                        <a:rPr lang="hu-HU" sz="1800" dirty="0" err="1" smtClean="0"/>
                        <a:t>lyen</a:t>
                      </a:r>
                      <a:r>
                        <a:rPr lang="hu-HU" sz="1800" dirty="0" smtClean="0"/>
                        <a:t>) a helyes cselekvés?</a:t>
                      </a:r>
                      <a:r>
                        <a:rPr lang="hu-HU" sz="1800" baseline="0" dirty="0" smtClean="0"/>
                        <a:t> </a:t>
                      </a:r>
                      <a:endParaRPr lang="hu-H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26671"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Az</a:t>
                      </a:r>
                      <a:r>
                        <a:rPr lang="hu-HU" sz="1800" baseline="0" dirty="0" smtClean="0"/>
                        <a:t> egyéni cselekvő szintje</a:t>
                      </a:r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Mit tegyek a gazdasági hasznosság,</a:t>
                      </a:r>
                      <a:r>
                        <a:rPr lang="hu-HU" sz="1800" baseline="0" dirty="0" smtClean="0"/>
                        <a:t> az erkölcsi helyesség, szempontjából? </a:t>
                      </a:r>
                      <a:endParaRPr lang="hu-HU" sz="18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u-HU" sz="1800" dirty="0" smtClean="0"/>
                        <a:t>Gyakorlati filozófiák:</a:t>
                      </a:r>
                      <a:r>
                        <a:rPr lang="hu-HU" sz="1800" baseline="0" dirty="0" smtClean="0"/>
                        <a:t> p</a:t>
                      </a:r>
                      <a:r>
                        <a:rPr lang="hu-HU" sz="1800" dirty="0" smtClean="0"/>
                        <a:t>olitikai filozófia, erkölcsfilozófia, jogfilozófia, gazdaságfilozófia – más szemszögből értékelmélet, normaelmélet, felelősség-elmélet</a:t>
                      </a:r>
                    </a:p>
                    <a:p>
                      <a:endParaRPr lang="hu-HU" sz="1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98059"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A jogalkotó szintje</a:t>
                      </a:r>
                      <a:endParaRPr lang="hu-H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dirty="0" smtClean="0"/>
                        <a:t>Milyen jogszabályokat alkossak</a:t>
                      </a:r>
                      <a:r>
                        <a:rPr lang="hu-HU" sz="1800" baseline="0" dirty="0" smtClean="0"/>
                        <a:t> az elérni kívánt célok fényében? </a:t>
                      </a:r>
                      <a:endParaRPr lang="hu-HU" sz="18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71159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hu-H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 jogalkalmazó szintje</a:t>
                      </a:r>
                      <a:endParaRPr lang="hu-H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Mit</a:t>
                      </a:r>
                      <a:r>
                        <a:rPr lang="hu-H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tegyek, amely jogilag helyes? </a:t>
                      </a:r>
                      <a:endParaRPr lang="hu-HU" sz="18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70142883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06450" y="203201"/>
            <a:ext cx="10515600" cy="838200"/>
          </a:xfrm>
        </p:spPr>
        <p:txBody>
          <a:bodyPr>
            <a:normAutofit fontScale="90000"/>
          </a:bodyPr>
          <a:lstStyle/>
          <a:p>
            <a:r>
              <a:rPr lang="hu-HU" dirty="0"/>
              <a:t>A joghiánynak is van korrelatív párja,  - ez a </a:t>
            </a:r>
            <a:r>
              <a:rPr lang="hu-HU" i="1" dirty="0"/>
              <a:t>szabadság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17500" y="1752600"/>
            <a:ext cx="11493500" cy="5240338"/>
          </a:xfrm>
        </p:spPr>
        <p:txBody>
          <a:bodyPr>
            <a:normAutofit/>
          </a:bodyPr>
          <a:lstStyle/>
          <a:p>
            <a:r>
              <a:rPr lang="hu-HU" dirty="0"/>
              <a:t>A kötelezettség pedig a szabadság </a:t>
            </a:r>
            <a:r>
              <a:rPr lang="hu-HU" i="1" dirty="0"/>
              <a:t>ellentéte,</a:t>
            </a:r>
            <a:r>
              <a:rPr lang="hu-HU" dirty="0"/>
              <a:t> vagyis amiben </a:t>
            </a:r>
            <a:r>
              <a:rPr lang="hu-HU" i="1" dirty="0"/>
              <a:t>(B)</a:t>
            </a:r>
            <a:r>
              <a:rPr lang="hu-HU" i="1" dirty="0" err="1"/>
              <a:t>-</a:t>
            </a:r>
            <a:r>
              <a:rPr lang="hu-HU" dirty="0" err="1"/>
              <a:t>t</a:t>
            </a:r>
            <a:r>
              <a:rPr lang="hu-HU" dirty="0"/>
              <a:t> nem terheli kötelezettség, abban szabadon cselekedhet. </a:t>
            </a:r>
          </a:p>
          <a:p>
            <a:r>
              <a:rPr lang="hu-HU" dirty="0"/>
              <a:t>A szabadság és kötelezettség ellentéte úgy értendő, hogy ha kötelezettségünk áll fenn egy magatartás tanúsítására, akkor megszűnik a szabadságunk az adott magatartás mellett és ellen szóló érvek mérlegelésére és az önálló döntéshozatalra. </a:t>
            </a:r>
          </a:p>
        </p:txBody>
      </p:sp>
      <p:pic>
        <p:nvPicPr>
          <p:cNvPr id="3075" name="Picture 3" descr="Hohfeld_rajz_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90875" y="4437857"/>
            <a:ext cx="6026150" cy="2031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7326174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„jogok” másikfajta típusa: a felhatalmazottság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dirty="0"/>
              <a:t>Míg a jogosultság másokkal szembeni </a:t>
            </a:r>
            <a:r>
              <a:rPr lang="hu-HU" i="1" dirty="0"/>
              <a:t>igényt</a:t>
            </a:r>
            <a:r>
              <a:rPr lang="hu-HU" dirty="0"/>
              <a:t> alapoz meg, a felhatalmazottság a másokkal fennálló jogviszonyba, s ezáltal mások helyzetébe való </a:t>
            </a:r>
            <a:r>
              <a:rPr lang="hu-HU" i="1" dirty="0"/>
              <a:t>beavatkozást</a:t>
            </a:r>
            <a:r>
              <a:rPr lang="hu-HU" dirty="0"/>
              <a:t> tesz lehetővé: </a:t>
            </a:r>
            <a:r>
              <a:rPr lang="hu-HU" i="1" dirty="0"/>
              <a:t>hatalmi</a:t>
            </a:r>
            <a:r>
              <a:rPr lang="hu-HU" dirty="0"/>
              <a:t> pozíciót biztosít.</a:t>
            </a:r>
          </a:p>
          <a:p>
            <a:endParaRPr lang="hu-HU" dirty="0"/>
          </a:p>
          <a:p>
            <a:endParaRPr lang="hu-HU" dirty="0"/>
          </a:p>
          <a:p>
            <a:endParaRPr lang="hu-HU" dirty="0"/>
          </a:p>
          <a:p>
            <a:r>
              <a:rPr lang="hu-HU" dirty="0"/>
              <a:t>A jogban gyakori ez a joghelyzet – az örökség visszautasításától az elővételi jog gyakorlásán és az ajánlati kötöttségen át a telki szolgalom biztosításáig a minket megillető jog: jogi felhatalmazottság.</a:t>
            </a:r>
          </a:p>
          <a:p>
            <a:r>
              <a:rPr lang="hu-HU" dirty="0"/>
              <a:t>A beavatkozásnak kitettség, ha kötelezettséget ró</a:t>
            </a:r>
            <a:r>
              <a:rPr lang="hu-HU" i="1" dirty="0"/>
              <a:t>hat</a:t>
            </a:r>
            <a:r>
              <a:rPr lang="hu-HU" dirty="0"/>
              <a:t>nak ránk. (Pl. behívhatnak katonának, tanúskodni)</a:t>
            </a:r>
          </a:p>
        </p:txBody>
      </p:sp>
      <p:pic>
        <p:nvPicPr>
          <p:cNvPr id="4098" name="Picture 2" descr="Hohfeld_rajz_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61609" y="3433762"/>
            <a:ext cx="9174630" cy="41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7445182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felhatalmazottság ellentéte – a beavatkozás-képtelenség (felhatalmazás-hiány)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Pl. a hatóságok hatáskörének vagy illetékességének hiánya, a bérbeadó rendelkezési jogának szűkítése a bérbe adott dolog fölött, stb. </a:t>
            </a:r>
          </a:p>
        </p:txBody>
      </p:sp>
      <p:pic>
        <p:nvPicPr>
          <p:cNvPr id="5122" name="Picture 2" descr="Hohfeld_rajz_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9644" y="3056731"/>
            <a:ext cx="7269681" cy="188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676094750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 jogosultság e második típusának korrelatívja a mentesség (immunitás, „beavatkozásnak nem kitettség)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10744200" cy="1908175"/>
          </a:xfrm>
        </p:spPr>
        <p:txBody>
          <a:bodyPr>
            <a:normAutofit fontScale="77500" lnSpcReduction="20000"/>
          </a:bodyPr>
          <a:lstStyle/>
          <a:p>
            <a:r>
              <a:rPr lang="hu-HU" dirty="0"/>
              <a:t>Adómentesség, végrehajtás alóli mentesség, büntethetőséget kizáró ok fennállása</a:t>
            </a:r>
          </a:p>
          <a:p>
            <a:r>
              <a:rPr lang="hu-HU" dirty="0"/>
              <a:t>A mentesség a beavatkozásnak kitettség </a:t>
            </a:r>
            <a:r>
              <a:rPr lang="hu-HU" i="1" dirty="0"/>
              <a:t>ellentéte,</a:t>
            </a:r>
            <a:r>
              <a:rPr lang="hu-HU" dirty="0"/>
              <a:t> vagyis a mentességgel védett körben </a:t>
            </a:r>
            <a:r>
              <a:rPr lang="hu-HU" i="1" dirty="0"/>
              <a:t>(B)</a:t>
            </a:r>
            <a:r>
              <a:rPr lang="hu-HU" dirty="0"/>
              <a:t> nincs kitéve más beavatkozásának, annak hogy jogviszonyában egyoldalúan változást idéz elő. Ha tehát </a:t>
            </a:r>
            <a:r>
              <a:rPr lang="hu-HU" i="1" dirty="0"/>
              <a:t>(A)</a:t>
            </a:r>
            <a:r>
              <a:rPr lang="hu-HU" i="1" dirty="0" err="1"/>
              <a:t>-</a:t>
            </a:r>
            <a:r>
              <a:rPr lang="hu-HU" dirty="0" err="1"/>
              <a:t>nak</a:t>
            </a:r>
            <a:r>
              <a:rPr lang="hu-HU" dirty="0"/>
              <a:t> hatalma van, akkor </a:t>
            </a:r>
            <a:r>
              <a:rPr lang="hu-HU" i="1" dirty="0"/>
              <a:t>(B)</a:t>
            </a:r>
            <a:r>
              <a:rPr lang="hu-HU" dirty="0"/>
              <a:t> ki van ennek szolgáltatva; ha </a:t>
            </a:r>
            <a:r>
              <a:rPr lang="hu-HU" i="1" dirty="0"/>
              <a:t>(A)</a:t>
            </a:r>
            <a:r>
              <a:rPr lang="hu-HU" i="1" dirty="0" err="1"/>
              <a:t>-</a:t>
            </a:r>
            <a:r>
              <a:rPr lang="hu-HU" dirty="0" err="1"/>
              <a:t>nak</a:t>
            </a:r>
            <a:r>
              <a:rPr lang="hu-HU" dirty="0"/>
              <a:t> nincs hatalma, </a:t>
            </a:r>
            <a:r>
              <a:rPr lang="hu-HU" i="1" dirty="0"/>
              <a:t>(B)</a:t>
            </a:r>
            <a:r>
              <a:rPr lang="hu-HU" dirty="0"/>
              <a:t> mentességet élvez annak beavatkozásától. A felhatalmazottságra épülő teljes jogi viszonyrendszer a következő</a:t>
            </a:r>
          </a:p>
        </p:txBody>
      </p:sp>
      <p:pic>
        <p:nvPicPr>
          <p:cNvPr id="6147" name="Picture 3" descr="Hohfeld_rajz_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93680" y="4026694"/>
            <a:ext cx="8033239" cy="20947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694654689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Ellentétes és egymást feltételező (korrelatív) fogalmak a </a:t>
            </a:r>
            <a:r>
              <a:rPr lang="hu-HU" dirty="0" err="1"/>
              <a:t>hohfeldi</a:t>
            </a:r>
            <a:r>
              <a:rPr lang="hu-HU" dirty="0"/>
              <a:t> elméletben</a:t>
            </a:r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>
          <a:xfrm>
            <a:off x="838200" y="2016125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hu-HU" b="1" i="1" dirty="0"/>
              <a:t>Ellentétes jogi fogalmak</a:t>
            </a:r>
            <a:r>
              <a:rPr lang="hu-HU" b="1" dirty="0"/>
              <a:t>:</a:t>
            </a:r>
            <a:r>
              <a:rPr lang="hu-HU" dirty="0"/>
              <a:t>	</a:t>
            </a:r>
          </a:p>
          <a:p>
            <a:r>
              <a:rPr lang="hu-HU" dirty="0"/>
              <a:t>igényjog </a:t>
            </a:r>
            <a:r>
              <a:rPr lang="hu-HU" i="1" dirty="0"/>
              <a:t>[right/</a:t>
            </a:r>
            <a:r>
              <a:rPr lang="hu-HU" i="1" dirty="0" err="1"/>
              <a:t>claim-right</a:t>
            </a:r>
            <a:r>
              <a:rPr lang="hu-HU" i="1" dirty="0"/>
              <a:t>]</a:t>
            </a:r>
            <a:r>
              <a:rPr lang="hu-HU" dirty="0"/>
              <a:t>  – joghiány </a:t>
            </a:r>
            <a:r>
              <a:rPr lang="hu-HU" i="1" dirty="0"/>
              <a:t>[no-right]</a:t>
            </a:r>
            <a:endParaRPr lang="hu-HU" dirty="0"/>
          </a:p>
          <a:p>
            <a:r>
              <a:rPr lang="hu-HU" dirty="0"/>
              <a:t>szabadság </a:t>
            </a:r>
            <a:r>
              <a:rPr lang="hu-HU" i="1" dirty="0"/>
              <a:t>[</a:t>
            </a:r>
            <a:r>
              <a:rPr lang="hu-HU" i="1" dirty="0" err="1"/>
              <a:t>liberty</a:t>
            </a:r>
            <a:r>
              <a:rPr lang="hu-HU" i="1" dirty="0"/>
              <a:t>/</a:t>
            </a:r>
            <a:r>
              <a:rPr lang="hu-HU" i="1" dirty="0" err="1"/>
              <a:t>privilege</a:t>
            </a:r>
            <a:r>
              <a:rPr lang="hu-HU" i="1" dirty="0"/>
              <a:t>]</a:t>
            </a:r>
            <a:r>
              <a:rPr lang="hu-HU" dirty="0"/>
              <a:t> – kötelezettség </a:t>
            </a:r>
            <a:r>
              <a:rPr lang="hu-HU" i="1" dirty="0"/>
              <a:t>[</a:t>
            </a:r>
            <a:r>
              <a:rPr lang="hu-HU" i="1" dirty="0" err="1"/>
              <a:t>duty</a:t>
            </a:r>
            <a:r>
              <a:rPr lang="hu-HU" i="1" dirty="0"/>
              <a:t>]</a:t>
            </a:r>
            <a:endParaRPr lang="hu-HU" dirty="0"/>
          </a:p>
          <a:p>
            <a:r>
              <a:rPr lang="hu-HU" dirty="0"/>
              <a:t>felhatalmazottság </a:t>
            </a:r>
            <a:r>
              <a:rPr lang="hu-HU" i="1" dirty="0"/>
              <a:t>[</a:t>
            </a:r>
            <a:r>
              <a:rPr lang="hu-HU" i="1" dirty="0" err="1"/>
              <a:t>power</a:t>
            </a:r>
            <a:r>
              <a:rPr lang="hu-HU" i="1" dirty="0"/>
              <a:t>]</a:t>
            </a:r>
            <a:r>
              <a:rPr lang="hu-HU" dirty="0"/>
              <a:t>  – beavatkozás-képtelenség </a:t>
            </a:r>
            <a:r>
              <a:rPr lang="hu-HU" i="1" dirty="0"/>
              <a:t>[</a:t>
            </a:r>
            <a:r>
              <a:rPr lang="hu-HU" i="1" dirty="0" err="1"/>
              <a:t>disability</a:t>
            </a:r>
            <a:r>
              <a:rPr lang="hu-HU" i="1" dirty="0"/>
              <a:t>]</a:t>
            </a:r>
            <a:endParaRPr lang="hu-HU" dirty="0"/>
          </a:p>
          <a:p>
            <a:r>
              <a:rPr lang="hu-HU" dirty="0"/>
              <a:t>mentesség </a:t>
            </a:r>
            <a:r>
              <a:rPr lang="hu-HU" i="1" dirty="0"/>
              <a:t>[</a:t>
            </a:r>
            <a:r>
              <a:rPr lang="hu-HU" i="1" dirty="0" err="1"/>
              <a:t>immunity</a:t>
            </a:r>
            <a:r>
              <a:rPr lang="hu-HU" i="1" dirty="0"/>
              <a:t>]</a:t>
            </a:r>
            <a:r>
              <a:rPr lang="hu-HU" dirty="0"/>
              <a:t>  – beavatkozásnak kitettség </a:t>
            </a:r>
            <a:r>
              <a:rPr lang="hu-HU" i="1" dirty="0"/>
              <a:t>[</a:t>
            </a:r>
            <a:r>
              <a:rPr lang="hu-HU" i="1" dirty="0" err="1"/>
              <a:t>liability</a:t>
            </a:r>
            <a:r>
              <a:rPr lang="hu-HU" i="1" dirty="0"/>
              <a:t>]</a:t>
            </a:r>
            <a:endParaRPr lang="hu-HU" dirty="0"/>
          </a:p>
          <a:p>
            <a:pPr marL="0" indent="0">
              <a:buNone/>
            </a:pPr>
            <a:endParaRPr lang="hu-HU" b="1" i="1" dirty="0"/>
          </a:p>
          <a:p>
            <a:pPr marL="0" indent="0">
              <a:buNone/>
            </a:pPr>
            <a:r>
              <a:rPr lang="hu-HU" b="1" i="1" dirty="0"/>
              <a:t>Korrelatív jogi fogalmak</a:t>
            </a:r>
            <a:r>
              <a:rPr lang="hu-HU" b="1" dirty="0"/>
              <a:t>:	</a:t>
            </a:r>
          </a:p>
          <a:p>
            <a:r>
              <a:rPr lang="hu-HU" dirty="0"/>
              <a:t>igényjog – kötelezettség</a:t>
            </a:r>
          </a:p>
          <a:p>
            <a:r>
              <a:rPr lang="hu-HU" dirty="0"/>
              <a:t>szabadság –  joghiány</a:t>
            </a:r>
          </a:p>
          <a:p>
            <a:r>
              <a:rPr lang="hu-HU" dirty="0"/>
              <a:t>felhatalmazottság – beavatkozásnak kitettség</a:t>
            </a:r>
          </a:p>
          <a:p>
            <a:r>
              <a:rPr lang="hu-HU" dirty="0"/>
              <a:t>mentesség 	– beavatkozás-képtelenség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4181690037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Lágy molekulák és lágy atomok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i="1" dirty="0"/>
              <a:t>nagy belső komplexitás</a:t>
            </a:r>
            <a:r>
              <a:rPr lang="hu-HU" dirty="0"/>
              <a:t> és </a:t>
            </a:r>
            <a:r>
              <a:rPr lang="hu-HU" i="1" dirty="0"/>
              <a:t>kis </a:t>
            </a:r>
            <a:r>
              <a:rPr lang="hu-HU" i="1" dirty="0" err="1"/>
              <a:t>peremptórius</a:t>
            </a:r>
            <a:r>
              <a:rPr lang="hu-HU" i="1" dirty="0"/>
              <a:t> erő</a:t>
            </a:r>
          </a:p>
          <a:p>
            <a:r>
              <a:rPr lang="hu-HU" dirty="0"/>
              <a:t>egy jog fennállása ugyan </a:t>
            </a:r>
            <a:r>
              <a:rPr lang="hu-HU" i="1" dirty="0"/>
              <a:t>elégséges,</a:t>
            </a:r>
            <a:r>
              <a:rPr lang="hu-HU" dirty="0"/>
              <a:t> de </a:t>
            </a:r>
            <a:r>
              <a:rPr lang="hu-HU" i="1" dirty="0"/>
              <a:t>nem </a:t>
            </a:r>
            <a:r>
              <a:rPr lang="hu-HU" i="1" dirty="0" err="1"/>
              <a:t>konkluzív</a:t>
            </a:r>
            <a:r>
              <a:rPr lang="hu-HU" dirty="0"/>
              <a:t> indokot szolgáltat a cselekvésre, tehát csak orientálja a mérlegelést</a:t>
            </a:r>
          </a:p>
          <a:p>
            <a:r>
              <a:rPr lang="hu-HU" dirty="0"/>
              <a:t>Joseph </a:t>
            </a:r>
            <a:r>
              <a:rPr lang="hu-HU" dirty="0" err="1"/>
              <a:t>Raz</a:t>
            </a:r>
            <a:r>
              <a:rPr lang="hu-HU" dirty="0"/>
              <a:t>: „</a:t>
            </a:r>
            <a:r>
              <a:rPr lang="hu-HU" i="1" dirty="0"/>
              <a:t>X</a:t>
            </a:r>
            <a:r>
              <a:rPr lang="hu-HU" dirty="0"/>
              <a:t>-nek akkor és csak akkor »van joga«, ha </a:t>
            </a:r>
            <a:r>
              <a:rPr lang="hu-HU" i="1" dirty="0"/>
              <a:t>X</a:t>
            </a:r>
            <a:r>
              <a:rPr lang="hu-HU" dirty="0"/>
              <a:t>-nek lehetnek jogai és – ha minden egyéb feltétel változatlan – </a:t>
            </a:r>
            <a:r>
              <a:rPr lang="hu-HU" i="1" dirty="0"/>
              <a:t>X</a:t>
            </a:r>
            <a:r>
              <a:rPr lang="hu-HU" dirty="0"/>
              <a:t> jólétének (érdekének) valamely aspektusa elégséges indok arra, hogy valamely más személy(eke)t kötelezettség alá helyezze”</a:t>
            </a:r>
          </a:p>
          <a:p>
            <a:r>
              <a:rPr lang="hu-HU" dirty="0"/>
              <a:t>A jog és a kötelezettség között nem áll fent szükségszerű kapcsolat</a:t>
            </a:r>
          </a:p>
          <a:p>
            <a:r>
              <a:rPr lang="hu-HU" dirty="0"/>
              <a:t>Neil </a:t>
            </a:r>
            <a:r>
              <a:rPr lang="hu-HU" dirty="0" err="1"/>
              <a:t>MacCormick</a:t>
            </a:r>
            <a:r>
              <a:rPr lang="hu-HU" dirty="0"/>
              <a:t>: a jog a kötelezettség megállapításának igazolása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569622092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A jog rendszerszerűségéről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Jog és állambölcselet II. Jogbölcselet</a:t>
            </a:r>
          </a:p>
          <a:p>
            <a:r>
              <a:rPr lang="hu-HU" dirty="0"/>
              <a:t>8</a:t>
            </a:r>
            <a:r>
              <a:rPr lang="hu-HU" dirty="0" smtClean="0"/>
              <a:t>. előadás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41113579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79400" y="215900"/>
            <a:ext cx="10515600" cy="1325563"/>
          </a:xfrm>
        </p:spPr>
        <p:txBody>
          <a:bodyPr/>
          <a:lstStyle/>
          <a:p>
            <a:r>
              <a:rPr lang="hu-HU" dirty="0" smtClean="0"/>
              <a:t>Rend – igazság - valószínűség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79400" y="1346200"/>
            <a:ext cx="7073900" cy="5384800"/>
          </a:xfrm>
        </p:spPr>
        <p:txBody>
          <a:bodyPr>
            <a:normAutofit fontScale="85000" lnSpcReduction="20000"/>
          </a:bodyPr>
          <a:lstStyle/>
          <a:p>
            <a:r>
              <a:rPr lang="hu-HU" dirty="0" smtClean="0"/>
              <a:t>A világban rend van, a (tudományos) megismerés ennek a rendnek a megértésére irányul</a:t>
            </a:r>
          </a:p>
          <a:p>
            <a:r>
              <a:rPr lang="hu-HU" dirty="0" smtClean="0"/>
              <a:t>A megértés az „igazságok” megfogalmazását jelenti</a:t>
            </a:r>
          </a:p>
          <a:p>
            <a:r>
              <a:rPr lang="hu-HU" dirty="0" smtClean="0"/>
              <a:t>A legtisztább igazságok a természettudomány igazságai, vagy még inkább az univerzális, mindenütt igaz matematika</a:t>
            </a:r>
          </a:p>
          <a:p>
            <a:r>
              <a:rPr lang="hu-HU" dirty="0" smtClean="0"/>
              <a:t>A természettudományok igazságai azért lenyűgözőek, mert meg lehet velük jósolni a jövőt</a:t>
            </a:r>
          </a:p>
          <a:p>
            <a:r>
              <a:rPr lang="hu-HU" dirty="0" smtClean="0"/>
              <a:t>A társadalomtudományok (és a jogtudomány) megállapításai csak </a:t>
            </a:r>
            <a:r>
              <a:rPr lang="hu-HU" i="1" dirty="0" smtClean="0"/>
              <a:t>valószínűségek</a:t>
            </a:r>
            <a:r>
              <a:rPr lang="hu-HU" dirty="0" smtClean="0"/>
              <a:t> lehetnek, (vagy – máshonnét nézve – csak statisztikai igazságok lehetnek), amelyekből az egyedi esetre teljes bizonyossággal nem lehet következtetni – nem lehet velük megjósolni a jövőt. </a:t>
            </a:r>
          </a:p>
          <a:p>
            <a:r>
              <a:rPr lang="hu-HU" dirty="0" smtClean="0"/>
              <a:t>A tudományokban a természettudományos tudományeszmény győzött a 19. században</a:t>
            </a:r>
          </a:p>
          <a:p>
            <a:endParaRPr lang="hu-HU" dirty="0" smtClean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98916" y="596900"/>
            <a:ext cx="2181684" cy="2813620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7837258" y="3267916"/>
            <a:ext cx="1905000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 err="1" smtClean="0">
                <a:solidFill>
                  <a:srgbClr val="002060"/>
                </a:solidFill>
              </a:rPr>
              <a:t>Baruch</a:t>
            </a:r>
            <a:r>
              <a:rPr lang="hu-HU" sz="1400" dirty="0" smtClean="0">
                <a:solidFill>
                  <a:srgbClr val="002060"/>
                </a:solidFill>
              </a:rPr>
              <a:t> Spinoza</a:t>
            </a:r>
            <a:endParaRPr lang="hu-HU" sz="1400" dirty="0">
              <a:solidFill>
                <a:srgbClr val="002060"/>
              </a:solidFill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42258" y="3575693"/>
            <a:ext cx="2261274" cy="312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9726354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rendszergondolat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81001" y="1485900"/>
            <a:ext cx="5792784" cy="521969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dirty="0"/>
              <a:t>h</a:t>
            </a:r>
            <a:r>
              <a:rPr lang="hu-HU" dirty="0" smtClean="0"/>
              <a:t>árom előfeltétele</a:t>
            </a:r>
          </a:p>
          <a:p>
            <a:pPr marL="514350" indent="-514350">
              <a:buAutoNum type="arabicPeriod"/>
            </a:pPr>
            <a:r>
              <a:rPr lang="hu-HU" dirty="0" smtClean="0"/>
              <a:t>megnevezhető </a:t>
            </a:r>
            <a:r>
              <a:rPr lang="hu-HU" dirty="0"/>
              <a:t>bizonyos </a:t>
            </a:r>
            <a:r>
              <a:rPr lang="hu-HU" i="1" dirty="0"/>
              <a:t>elemek</a:t>
            </a:r>
            <a:r>
              <a:rPr lang="hu-HU" dirty="0"/>
              <a:t> másoktól elkülönülő, de egymással összetartozó készlete; </a:t>
            </a:r>
            <a:endParaRPr lang="hu-HU" dirty="0" smtClean="0"/>
          </a:p>
          <a:p>
            <a:pPr marL="514350" indent="-514350">
              <a:buAutoNum type="arabicPeriod"/>
            </a:pPr>
            <a:r>
              <a:rPr lang="hu-HU" dirty="0" smtClean="0"/>
              <a:t>ezek </a:t>
            </a:r>
            <a:r>
              <a:rPr lang="hu-HU" dirty="0"/>
              <a:t>az elemek egy őket átfogó, magasabb szintű egész </a:t>
            </a:r>
            <a:r>
              <a:rPr lang="hu-HU" i="1" dirty="0"/>
              <a:t>részeit</a:t>
            </a:r>
            <a:r>
              <a:rPr lang="hu-HU" dirty="0"/>
              <a:t> képezik; </a:t>
            </a:r>
            <a:endParaRPr lang="hu-HU" dirty="0" smtClean="0"/>
          </a:p>
          <a:p>
            <a:pPr marL="514350" indent="-514350">
              <a:buAutoNum type="arabicPeriod"/>
            </a:pPr>
            <a:r>
              <a:rPr lang="hu-HU" dirty="0" smtClean="0"/>
              <a:t>e </a:t>
            </a:r>
            <a:r>
              <a:rPr lang="hu-HU" dirty="0"/>
              <a:t>magasabb szintű egész saját (a részei fölött érvényesülő) törvényekkel leírható rendezettséget </a:t>
            </a:r>
            <a:r>
              <a:rPr lang="hu-HU" dirty="0" smtClean="0"/>
              <a:t>mutat.</a:t>
            </a:r>
          </a:p>
          <a:p>
            <a:pPr marL="0" indent="0">
              <a:buNone/>
            </a:pPr>
            <a:r>
              <a:rPr lang="hu-HU" i="1" dirty="0" smtClean="0"/>
              <a:t>Rendszerelmélet</a:t>
            </a:r>
            <a:r>
              <a:rPr lang="hu-HU" dirty="0" smtClean="0"/>
              <a:t> </a:t>
            </a:r>
          </a:p>
          <a:p>
            <a:pPr marL="0" indent="0">
              <a:buNone/>
            </a:pPr>
            <a:r>
              <a:rPr lang="hu-HU" dirty="0" smtClean="0"/>
              <a:t>„Kölcsönhatásban </a:t>
            </a:r>
            <a:r>
              <a:rPr lang="hu-HU" dirty="0"/>
              <a:t>álló elemeknek olyan együttesei, amelyekre bizonyos rendszertörvények alkalmazhatók”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1585" y="161132"/>
            <a:ext cx="2333625" cy="304800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6096000" y="3209132"/>
            <a:ext cx="2921001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rgbClr val="002060"/>
                </a:solidFill>
              </a:rPr>
              <a:t>Ludwig von </a:t>
            </a:r>
            <a:r>
              <a:rPr lang="hu-HU" sz="1400" dirty="0" err="1" smtClean="0">
                <a:solidFill>
                  <a:srgbClr val="002060"/>
                </a:solidFill>
              </a:rPr>
              <a:t>Bertalanffy</a:t>
            </a:r>
            <a:endParaRPr lang="hu-HU" sz="1400" dirty="0">
              <a:solidFill>
                <a:srgbClr val="002060"/>
              </a:solidFill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63010" y="3363020"/>
            <a:ext cx="3106779" cy="3124200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8863010" y="238821"/>
            <a:ext cx="310991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u="sng" dirty="0" smtClean="0"/>
              <a:t>Rendszertípusok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Nyílt – zárt – adaptív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Élettelen – élő – mesterséges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Materiális – szociális – szimbolikus</a:t>
            </a:r>
          </a:p>
        </p:txBody>
      </p:sp>
    </p:spTree>
    <p:extLst>
      <p:ext uri="{BB962C8B-B14F-4D97-AF65-F5344CB8AC3E}">
        <p14:creationId xmlns:p14="http://schemas.microsoft.com/office/powerpoint/2010/main" xmlns="" val="225659746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65200" y="0"/>
            <a:ext cx="10515600" cy="1325563"/>
          </a:xfrm>
        </p:spPr>
        <p:txBody>
          <a:bodyPr/>
          <a:lstStyle/>
          <a:p>
            <a:r>
              <a:rPr lang="hu-HU" dirty="0" smtClean="0"/>
              <a:t>A jog rendszerszerűsége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22300" y="1485900"/>
            <a:ext cx="10515600" cy="5499100"/>
          </a:xfrm>
        </p:spPr>
        <p:txBody>
          <a:bodyPr>
            <a:normAutofit fontScale="92500"/>
          </a:bodyPr>
          <a:lstStyle/>
          <a:p>
            <a:r>
              <a:rPr lang="hu-HU" dirty="0" smtClean="0"/>
              <a:t>A jog szociális és/vagy szimbolikus rendszer – nyílt, adaptív, mesterséges rendszer</a:t>
            </a:r>
          </a:p>
          <a:p>
            <a:r>
              <a:rPr lang="hu-HU" dirty="0" smtClean="0"/>
              <a:t>Kodifikáció: a jog rendszerezésének nagy programja. Állomásai</a:t>
            </a:r>
          </a:p>
          <a:p>
            <a:pPr lvl="1"/>
            <a:r>
              <a:rPr lang="hu-HU" dirty="0" err="1" smtClean="0"/>
              <a:t>Institutiones</a:t>
            </a:r>
            <a:r>
              <a:rPr lang="hu-HU" dirty="0" smtClean="0"/>
              <a:t> </a:t>
            </a:r>
            <a:r>
              <a:rPr lang="hu-HU" dirty="0" err="1" smtClean="0"/>
              <a:t>Gai</a:t>
            </a:r>
            <a:r>
              <a:rPr lang="hu-HU" dirty="0" smtClean="0"/>
              <a:t> – személyek – dolgok – </a:t>
            </a:r>
            <a:r>
              <a:rPr lang="hu-HU" dirty="0" err="1" smtClean="0"/>
              <a:t>actiók</a:t>
            </a:r>
            <a:endParaRPr lang="hu-HU" dirty="0" smtClean="0"/>
          </a:p>
          <a:p>
            <a:pPr lvl="1"/>
            <a:r>
              <a:rPr lang="hu-HU" dirty="0" err="1" smtClean="0"/>
              <a:t>Glosszátorok</a:t>
            </a:r>
            <a:r>
              <a:rPr lang="hu-HU" dirty="0"/>
              <a:t> </a:t>
            </a:r>
            <a:r>
              <a:rPr lang="hu-HU" dirty="0" smtClean="0"/>
              <a:t>– a jog „corpus”</a:t>
            </a:r>
          </a:p>
          <a:p>
            <a:pPr lvl="1"/>
            <a:r>
              <a:rPr lang="hu-HU" dirty="0" smtClean="0"/>
              <a:t>Természetjogi gondolkodók  - a jogban az „észnek” kell uralkodnia</a:t>
            </a:r>
          </a:p>
          <a:p>
            <a:pPr lvl="1"/>
            <a:r>
              <a:rPr lang="hu-HU" dirty="0" smtClean="0"/>
              <a:t>19. századi kodifikációk – az írott jogot is könyv-szerűen, rendszerezetten kell alkotni </a:t>
            </a:r>
          </a:p>
          <a:p>
            <a:r>
              <a:rPr lang="hu-HU" dirty="0" smtClean="0"/>
              <a:t>A „nyílt” és „zárt” másféle értelemben azt is jelentheti, hogy a szabályokat rögzítik-e, vagy hagynak teret a spontán képződésre. (Ez alapján „nyílt” rendszerek a </a:t>
            </a:r>
            <a:r>
              <a:rPr lang="hu-HU" dirty="0" err="1" smtClean="0"/>
              <a:t>common</a:t>
            </a:r>
            <a:r>
              <a:rPr lang="hu-HU" dirty="0" smtClean="0"/>
              <a:t> </a:t>
            </a:r>
            <a:r>
              <a:rPr lang="hu-HU" dirty="0" err="1" smtClean="0"/>
              <a:t>law</a:t>
            </a:r>
            <a:r>
              <a:rPr lang="hu-HU" dirty="0" smtClean="0"/>
              <a:t> rendszerek, zártak a kódex-jogok. 	</a:t>
            </a:r>
          </a:p>
          <a:p>
            <a:r>
              <a:rPr lang="hu-HU" dirty="0" smtClean="0"/>
              <a:t>Axiomatikus rendszer: a „zárt” rendszerek szélsőséges fajtája, amelyben az általános szabályokból dedukció útján lehet kinyerni a megoldásokat.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6268292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Az elméleti ész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72426" y="2716031"/>
            <a:ext cx="6540925" cy="3679271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4506686" y="2874462"/>
            <a:ext cx="4277423" cy="2141675"/>
          </a:xfrm>
          <a:prstGeom prst="rect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6" name="Szövegdoboz 5"/>
          <p:cNvSpPr txBox="1"/>
          <p:nvPr/>
        </p:nvSpPr>
        <p:spPr>
          <a:xfrm>
            <a:off x="1031965" y="1528354"/>
            <a:ext cx="10868297" cy="14630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Elméleti ész: mi az igazság?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 smtClean="0"/>
              <a:t>A joggyakorlat</a:t>
            </a:r>
            <a:r>
              <a:rPr lang="hu-HU" dirty="0"/>
              <a:t>: a jog nem ragadható meg a fizikai világban, csak társadalmi tényekként, </a:t>
            </a:r>
            <a:r>
              <a:rPr lang="hu-HU" dirty="0" err="1"/>
              <a:t>diszkurzív</a:t>
            </a:r>
            <a:r>
              <a:rPr lang="hu-HU" dirty="0"/>
              <a:t>, (nyelvi közegben zajló) társadalmi gyakorlatként.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dirty="0"/>
              <a:t>Az analitikai jogelméletek ezért elemzik az ebben a </a:t>
            </a:r>
            <a:r>
              <a:rPr lang="hu-HU" dirty="0" err="1"/>
              <a:t>diszkurzív</a:t>
            </a:r>
            <a:r>
              <a:rPr lang="hu-HU" dirty="0"/>
              <a:t> térben keletkező </a:t>
            </a:r>
            <a:r>
              <a:rPr lang="hu-HU" i="1" dirty="0"/>
              <a:t>fogalmakat</a:t>
            </a:r>
            <a:r>
              <a:rPr lang="hu-HU" dirty="0"/>
              <a:t>. </a:t>
            </a:r>
          </a:p>
          <a:p>
            <a:endParaRPr lang="hu-HU" dirty="0"/>
          </a:p>
        </p:txBody>
      </p:sp>
      <p:sp>
        <p:nvSpPr>
          <p:cNvPr id="7" name="Szövegdoboz 6"/>
          <p:cNvSpPr txBox="1"/>
          <p:nvPr/>
        </p:nvSpPr>
        <p:spPr>
          <a:xfrm>
            <a:off x="6505728" y="4640040"/>
            <a:ext cx="5039724" cy="1200329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hu-HU" dirty="0" smtClean="0"/>
              <a:t>A tételes jogtudományok nem foglalkoznak egyedi esetek megoldásával: fogalmakat és módszereket dolgoznak ki, hogy a joggyakorlat és/vagy a jogalkotó dolgát megkönnyítsék, magyarázzák</a:t>
            </a:r>
            <a:endParaRPr lang="hu-HU" dirty="0"/>
          </a:p>
        </p:txBody>
      </p:sp>
      <p:sp>
        <p:nvSpPr>
          <p:cNvPr id="8" name="Szövegdoboz 7"/>
          <p:cNvSpPr txBox="1"/>
          <p:nvPr/>
        </p:nvSpPr>
        <p:spPr>
          <a:xfrm>
            <a:off x="8402383" y="3260875"/>
            <a:ext cx="3383280" cy="1200329"/>
          </a:xfrm>
          <a:prstGeom prst="rect">
            <a:avLst/>
          </a:prstGeom>
          <a:noFill/>
          <a:ln>
            <a:solidFill>
              <a:schemeClr val="accent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hu-HU" dirty="0" smtClean="0"/>
              <a:t>A jogelmélet még ennél is távolabb kerül a gyakorlati problémáktól: a jog fogalmi modelljét igyekszik megragadni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64647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joggal, mint rendszerrel szemben támasztott követelmények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47700" y="2130425"/>
            <a:ext cx="10515600" cy="4351338"/>
          </a:xfrm>
        </p:spPr>
        <p:txBody>
          <a:bodyPr/>
          <a:lstStyle/>
          <a:p>
            <a:r>
              <a:rPr lang="hu-HU" dirty="0" smtClean="0"/>
              <a:t>Koherencia – alkosson értelmi egységet – legyen következetes. </a:t>
            </a:r>
          </a:p>
          <a:p>
            <a:r>
              <a:rPr lang="hu-HU" dirty="0" smtClean="0"/>
              <a:t>Konzisztencia – legyen logikailag ellentmondásmentes – mindent soroljon be úgy, hogy vagy jogos – vagy jogtalan. </a:t>
            </a:r>
          </a:p>
          <a:p>
            <a:r>
              <a:rPr lang="hu-HU" dirty="0" err="1" smtClean="0"/>
              <a:t>Univerzalizálhatóság</a:t>
            </a:r>
            <a:r>
              <a:rPr lang="hu-HU" dirty="0" smtClean="0"/>
              <a:t> - </a:t>
            </a:r>
            <a:r>
              <a:rPr lang="hu-HU" dirty="0"/>
              <a:t>a normák nem egy esetre, hanem az esetek valamely halmazára (osztályára) </a:t>
            </a:r>
            <a:r>
              <a:rPr lang="hu-HU" dirty="0" smtClean="0"/>
              <a:t>vonatkoznak, </a:t>
            </a:r>
          </a:p>
          <a:p>
            <a:pPr lvl="1"/>
            <a:r>
              <a:rPr lang="hu-HU" dirty="0" smtClean="0"/>
              <a:t>az </a:t>
            </a:r>
            <a:r>
              <a:rPr lang="hu-HU" dirty="0"/>
              <a:t>egyes esetekre a rendszerből származtatott megoldások legyenek </a:t>
            </a:r>
            <a:r>
              <a:rPr lang="hu-HU" i="1" dirty="0"/>
              <a:t>általánosíthatók</a:t>
            </a:r>
            <a:r>
              <a:rPr lang="hu-HU" dirty="0"/>
              <a:t> – vagyis a megoldást igazoló szabály általános elvvé emelve legyen alkalmas a hasonló esetek hasonló megítélésére</a:t>
            </a:r>
            <a:r>
              <a:rPr lang="hu-HU" dirty="0" smtClean="0"/>
              <a:t>	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4116150214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jog rendszerszerűségének négy szintje – mi tartja össze a jogot?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943475"/>
          </a:xfrm>
        </p:spPr>
        <p:txBody>
          <a:bodyPr>
            <a:normAutofit fontScale="92500" lnSpcReduction="10000"/>
          </a:bodyPr>
          <a:lstStyle/>
          <a:p>
            <a:r>
              <a:rPr lang="hu-HU" dirty="0"/>
              <a:t>M</a:t>
            </a:r>
            <a:r>
              <a:rPr lang="hu-HU" dirty="0" smtClean="0"/>
              <a:t>int </a:t>
            </a:r>
            <a:r>
              <a:rPr lang="hu-HU" i="1" dirty="0" smtClean="0"/>
              <a:t>érvényesség-összefüggés</a:t>
            </a:r>
          </a:p>
          <a:p>
            <a:pPr lvl="1"/>
            <a:r>
              <a:rPr lang="hu-HU" i="1" dirty="0" smtClean="0"/>
              <a:t>Ugyanaz a szuverén alkotta</a:t>
            </a:r>
          </a:p>
          <a:p>
            <a:pPr lvl="1"/>
            <a:r>
              <a:rPr lang="hu-HU" i="1" dirty="0" smtClean="0"/>
              <a:t>Ugyanabból az alapnormából szármatik</a:t>
            </a:r>
          </a:p>
          <a:p>
            <a:pPr lvl="1"/>
            <a:r>
              <a:rPr lang="hu-HU" i="1" dirty="0" smtClean="0"/>
              <a:t>Ugyanabból az elismerési szabályból fakad</a:t>
            </a:r>
            <a:endParaRPr lang="hu-HU" dirty="0" smtClean="0"/>
          </a:p>
          <a:p>
            <a:r>
              <a:rPr lang="hu-HU" dirty="0"/>
              <a:t>M</a:t>
            </a:r>
            <a:r>
              <a:rPr lang="hu-HU" dirty="0" smtClean="0"/>
              <a:t>int </a:t>
            </a:r>
            <a:r>
              <a:rPr lang="hu-HU" i="1" dirty="0"/>
              <a:t>klasszifikációs </a:t>
            </a:r>
            <a:r>
              <a:rPr lang="hu-HU" i="1" dirty="0" smtClean="0"/>
              <a:t>séma</a:t>
            </a:r>
          </a:p>
          <a:p>
            <a:pPr lvl="1"/>
            <a:r>
              <a:rPr lang="hu-HU" i="1" dirty="0" smtClean="0"/>
              <a:t>Fogalmak rendszere</a:t>
            </a:r>
          </a:p>
          <a:p>
            <a:pPr lvl="1"/>
            <a:r>
              <a:rPr lang="hu-HU" dirty="0"/>
              <a:t>N</a:t>
            </a:r>
            <a:r>
              <a:rPr lang="hu-HU" dirty="0" smtClean="0"/>
              <a:t>emcsak </a:t>
            </a:r>
            <a:r>
              <a:rPr lang="hu-HU" dirty="0"/>
              <a:t>a jelenlegi, hanem a jövőbeni szabályokat és intézményeket is </a:t>
            </a:r>
            <a:r>
              <a:rPr lang="hu-HU" dirty="0" smtClean="0"/>
              <a:t>elhelyezhetjük a fogalmak, felosztások, kategóriák rendszerében </a:t>
            </a:r>
          </a:p>
          <a:p>
            <a:r>
              <a:rPr lang="hu-HU" dirty="0"/>
              <a:t>M</a:t>
            </a:r>
            <a:r>
              <a:rPr lang="hu-HU" dirty="0" smtClean="0"/>
              <a:t>int </a:t>
            </a:r>
            <a:r>
              <a:rPr lang="hu-HU" i="1" dirty="0"/>
              <a:t>gyakorlati elvek koherens </a:t>
            </a:r>
            <a:r>
              <a:rPr lang="hu-HU" i="1" dirty="0" smtClean="0"/>
              <a:t>készlete</a:t>
            </a:r>
          </a:p>
          <a:p>
            <a:pPr lvl="1"/>
            <a:r>
              <a:rPr lang="hu-HU" dirty="0"/>
              <a:t>E</a:t>
            </a:r>
            <a:r>
              <a:rPr lang="hu-HU" dirty="0" smtClean="0"/>
              <a:t>szmények</a:t>
            </a:r>
            <a:r>
              <a:rPr lang="hu-HU" dirty="0"/>
              <a:t>, célok, </a:t>
            </a:r>
            <a:r>
              <a:rPr lang="hu-HU" dirty="0" smtClean="0"/>
              <a:t>értékek vezérlik, rendezik a jog egy-egy területét</a:t>
            </a:r>
          </a:p>
          <a:p>
            <a:r>
              <a:rPr lang="hu-HU" dirty="0"/>
              <a:t>M</a:t>
            </a:r>
            <a:r>
              <a:rPr lang="hu-HU" dirty="0" smtClean="0"/>
              <a:t>int </a:t>
            </a:r>
            <a:r>
              <a:rPr lang="hu-HU" i="1" dirty="0"/>
              <a:t>axiomatikus </a:t>
            </a:r>
            <a:r>
              <a:rPr lang="hu-HU" i="1" dirty="0" smtClean="0"/>
              <a:t>rendszer</a:t>
            </a:r>
          </a:p>
          <a:p>
            <a:pPr lvl="1"/>
            <a:r>
              <a:rPr lang="hu-HU" dirty="0"/>
              <a:t>az adott jogterület alapelve és szabályai úgy viszonyulnak egymáshoz, mint általános a </a:t>
            </a:r>
            <a:r>
              <a:rPr lang="hu-HU" dirty="0" smtClean="0"/>
              <a:t>különöshöz</a:t>
            </a:r>
          </a:p>
          <a:p>
            <a:pPr lvl="1"/>
            <a:r>
              <a:rPr lang="hu-HU" dirty="0" smtClean="0"/>
              <a:t>a </a:t>
            </a:r>
            <a:r>
              <a:rPr lang="hu-HU" dirty="0"/>
              <a:t>szabályokat </a:t>
            </a:r>
            <a:r>
              <a:rPr lang="hu-HU" dirty="0" smtClean="0"/>
              <a:t>levezethetjük </a:t>
            </a:r>
            <a:r>
              <a:rPr lang="hu-HU" dirty="0"/>
              <a:t>az </a:t>
            </a:r>
            <a:r>
              <a:rPr lang="hu-HU" dirty="0" smtClean="0"/>
              <a:t>alapelvekből (</a:t>
            </a:r>
            <a:r>
              <a:rPr lang="hu-HU" i="1" dirty="0"/>
              <a:t>more </a:t>
            </a:r>
            <a:r>
              <a:rPr lang="hu-HU" i="1" dirty="0" err="1"/>
              <a:t>geometrico</a:t>
            </a:r>
            <a:r>
              <a:rPr lang="hu-HU" dirty="0"/>
              <a:t> </a:t>
            </a:r>
            <a:r>
              <a:rPr lang="hu-HU" dirty="0" smtClean="0"/>
              <a:t>) </a:t>
            </a:r>
            <a:endParaRPr lang="hu-HU" i="1" dirty="0" smtClean="0"/>
          </a:p>
        </p:txBody>
      </p:sp>
    </p:spTree>
    <p:extLst>
      <p:ext uri="{BB962C8B-B14F-4D97-AF65-F5344CB8AC3E}">
        <p14:creationId xmlns:p14="http://schemas.microsoft.com/office/powerpoint/2010/main" xmlns="" val="175980710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Miért fontos számunkra az, hogy a jogot rendszerként lássuk? 1. 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</a:t>
            </a:r>
            <a:r>
              <a:rPr lang="hu-HU" i="1" dirty="0"/>
              <a:t>jogbiztonság</a:t>
            </a:r>
            <a:r>
              <a:rPr lang="hu-HU" dirty="0"/>
              <a:t> </a:t>
            </a:r>
            <a:r>
              <a:rPr lang="hu-HU" dirty="0" smtClean="0"/>
              <a:t>eszméje miatt</a:t>
            </a:r>
          </a:p>
          <a:p>
            <a:pPr lvl="1"/>
            <a:r>
              <a:rPr lang="hu-HU" dirty="0"/>
              <a:t>Ha a jog anyaga rendezett, rendszerezett, koherens és konzisztens, akkor könnyebb megtalálni, értelmezni és konzekvensen alkalmazni annak </a:t>
            </a:r>
            <a:r>
              <a:rPr lang="hu-HU" dirty="0" smtClean="0"/>
              <a:t>szabályait</a:t>
            </a:r>
          </a:p>
          <a:p>
            <a:pPr lvl="1"/>
            <a:r>
              <a:rPr lang="hu-HU" dirty="0"/>
              <a:t>mindegyik – vagy majdnem mindegyik – jogalkalmazó ugyanahhoz a sémához jut el, tehát a jogalkalmazás is </a:t>
            </a:r>
            <a:r>
              <a:rPr lang="hu-HU" dirty="0" smtClean="0"/>
              <a:t>koherens, konzisztens és előre látható, </a:t>
            </a:r>
            <a:r>
              <a:rPr lang="hu-HU" i="1" dirty="0" smtClean="0"/>
              <a:t>kalkulálható</a:t>
            </a:r>
            <a:r>
              <a:rPr lang="hu-HU" dirty="0" smtClean="0"/>
              <a:t> lesz</a:t>
            </a:r>
          </a:p>
          <a:p>
            <a:pPr lvl="1"/>
            <a:r>
              <a:rPr lang="hu-HU" dirty="0" smtClean="0"/>
              <a:t>A tények azonos inputjaihoz a jogkövetkezmények azonos outputjai tartoznak</a:t>
            </a:r>
            <a:endParaRPr lang="hu-HU" dirty="0"/>
          </a:p>
        </p:txBody>
      </p:sp>
      <p:sp>
        <p:nvSpPr>
          <p:cNvPr id="4" name="Téglalap 3"/>
          <p:cNvSpPr/>
          <p:nvPr/>
        </p:nvSpPr>
        <p:spPr>
          <a:xfrm>
            <a:off x="2387600" y="4442460"/>
            <a:ext cx="2133600" cy="904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Jogrendszer</a:t>
            </a:r>
            <a:endParaRPr lang="hu-HU" dirty="0"/>
          </a:p>
        </p:txBody>
      </p:sp>
      <p:sp>
        <p:nvSpPr>
          <p:cNvPr id="9" name="Jobbra nyíl 8"/>
          <p:cNvSpPr/>
          <p:nvPr/>
        </p:nvSpPr>
        <p:spPr>
          <a:xfrm>
            <a:off x="1226820" y="4518700"/>
            <a:ext cx="1160780" cy="751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T</a:t>
            </a:r>
            <a:r>
              <a:rPr lang="hu-HU" sz="1600" dirty="0" smtClean="0"/>
              <a:t> input</a:t>
            </a:r>
            <a:endParaRPr lang="hu-HU" sz="1600" dirty="0"/>
          </a:p>
        </p:txBody>
      </p:sp>
      <p:sp>
        <p:nvSpPr>
          <p:cNvPr id="10" name="Jobbra nyíl 9"/>
          <p:cNvSpPr/>
          <p:nvPr/>
        </p:nvSpPr>
        <p:spPr>
          <a:xfrm>
            <a:off x="4521200" y="4518700"/>
            <a:ext cx="1160780" cy="751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 smtClean="0"/>
              <a:t>J output</a:t>
            </a:r>
            <a:endParaRPr lang="hu-HU" sz="1600" dirty="0"/>
          </a:p>
        </p:txBody>
      </p:sp>
      <p:sp>
        <p:nvSpPr>
          <p:cNvPr id="11" name="Téglalap 10"/>
          <p:cNvSpPr/>
          <p:nvPr/>
        </p:nvSpPr>
        <p:spPr>
          <a:xfrm>
            <a:off x="2882900" y="5235735"/>
            <a:ext cx="2133600" cy="904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Jogrendszer</a:t>
            </a:r>
            <a:endParaRPr lang="hu-HU" dirty="0"/>
          </a:p>
        </p:txBody>
      </p:sp>
      <p:sp>
        <p:nvSpPr>
          <p:cNvPr id="12" name="Jobbra nyíl 11"/>
          <p:cNvSpPr/>
          <p:nvPr/>
        </p:nvSpPr>
        <p:spPr>
          <a:xfrm>
            <a:off x="1722120" y="5311975"/>
            <a:ext cx="1160780" cy="751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T</a:t>
            </a:r>
            <a:r>
              <a:rPr lang="hu-HU" sz="1600" dirty="0" smtClean="0"/>
              <a:t> input</a:t>
            </a:r>
            <a:endParaRPr lang="hu-HU" sz="1600" dirty="0"/>
          </a:p>
        </p:txBody>
      </p:sp>
      <p:sp>
        <p:nvSpPr>
          <p:cNvPr id="13" name="Jobbra nyíl 12"/>
          <p:cNvSpPr/>
          <p:nvPr/>
        </p:nvSpPr>
        <p:spPr>
          <a:xfrm>
            <a:off x="5016500" y="5311975"/>
            <a:ext cx="1160780" cy="751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 smtClean="0"/>
              <a:t>J output</a:t>
            </a:r>
            <a:endParaRPr lang="hu-HU" sz="1600" dirty="0"/>
          </a:p>
        </p:txBody>
      </p:sp>
      <p:sp>
        <p:nvSpPr>
          <p:cNvPr id="14" name="Téglalap 13"/>
          <p:cNvSpPr/>
          <p:nvPr/>
        </p:nvSpPr>
        <p:spPr>
          <a:xfrm>
            <a:off x="7150100" y="4421250"/>
            <a:ext cx="2133600" cy="904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Jogrendszer</a:t>
            </a:r>
            <a:endParaRPr lang="hu-HU" dirty="0"/>
          </a:p>
        </p:txBody>
      </p:sp>
      <p:sp>
        <p:nvSpPr>
          <p:cNvPr id="15" name="Jobbra nyíl 14"/>
          <p:cNvSpPr/>
          <p:nvPr/>
        </p:nvSpPr>
        <p:spPr>
          <a:xfrm>
            <a:off x="5989320" y="4497490"/>
            <a:ext cx="1160780" cy="751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T</a:t>
            </a:r>
            <a:r>
              <a:rPr lang="hu-HU" sz="1600" dirty="0" smtClean="0"/>
              <a:t> input</a:t>
            </a:r>
            <a:endParaRPr lang="hu-HU" sz="1600" dirty="0"/>
          </a:p>
        </p:txBody>
      </p:sp>
      <p:sp>
        <p:nvSpPr>
          <p:cNvPr id="16" name="Jobbra nyíl 15"/>
          <p:cNvSpPr/>
          <p:nvPr/>
        </p:nvSpPr>
        <p:spPr>
          <a:xfrm>
            <a:off x="9283700" y="4497490"/>
            <a:ext cx="1160780" cy="751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 smtClean="0"/>
              <a:t>J output</a:t>
            </a:r>
            <a:endParaRPr lang="hu-HU" sz="1600" dirty="0"/>
          </a:p>
        </p:txBody>
      </p:sp>
      <p:sp>
        <p:nvSpPr>
          <p:cNvPr id="17" name="Téglalap 16"/>
          <p:cNvSpPr/>
          <p:nvPr/>
        </p:nvSpPr>
        <p:spPr>
          <a:xfrm>
            <a:off x="7457440" y="5249250"/>
            <a:ext cx="2133600" cy="904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 smtClean="0"/>
              <a:t>Jogrendszer</a:t>
            </a:r>
            <a:endParaRPr lang="hu-HU" dirty="0"/>
          </a:p>
        </p:txBody>
      </p:sp>
      <p:sp>
        <p:nvSpPr>
          <p:cNvPr id="18" name="Jobbra nyíl 17"/>
          <p:cNvSpPr/>
          <p:nvPr/>
        </p:nvSpPr>
        <p:spPr>
          <a:xfrm>
            <a:off x="6296660" y="5325490"/>
            <a:ext cx="1160780" cy="751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/>
              <a:t>T</a:t>
            </a:r>
            <a:r>
              <a:rPr lang="hu-HU" sz="1600" dirty="0" smtClean="0"/>
              <a:t> input</a:t>
            </a:r>
            <a:endParaRPr lang="hu-HU" sz="1600" dirty="0"/>
          </a:p>
        </p:txBody>
      </p:sp>
      <p:sp>
        <p:nvSpPr>
          <p:cNvPr id="19" name="Jobbra nyíl 18"/>
          <p:cNvSpPr/>
          <p:nvPr/>
        </p:nvSpPr>
        <p:spPr>
          <a:xfrm>
            <a:off x="9591040" y="5325490"/>
            <a:ext cx="1160780" cy="75176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1600" dirty="0" smtClean="0"/>
              <a:t>J output</a:t>
            </a:r>
            <a:endParaRPr lang="hu-HU" sz="1600" dirty="0"/>
          </a:p>
        </p:txBody>
      </p:sp>
    </p:spTree>
    <p:extLst>
      <p:ext uri="{BB962C8B-B14F-4D97-AF65-F5344CB8AC3E}">
        <p14:creationId xmlns:p14="http://schemas.microsoft.com/office/powerpoint/2010/main" xmlns="" val="3642279554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Miért fontos számunkra az, hogy a jogot rendszerként lássuk? </a:t>
            </a:r>
            <a:r>
              <a:rPr lang="hu-HU" dirty="0" smtClean="0"/>
              <a:t>2.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</a:t>
            </a:r>
            <a:r>
              <a:rPr lang="hu-HU" i="1" dirty="0"/>
              <a:t>hatalommegosztás</a:t>
            </a:r>
            <a:r>
              <a:rPr lang="hu-HU" dirty="0"/>
              <a:t> </a:t>
            </a:r>
            <a:r>
              <a:rPr lang="hu-HU" dirty="0" smtClean="0"/>
              <a:t>miatt</a:t>
            </a:r>
          </a:p>
          <a:p>
            <a:pPr lvl="1"/>
            <a:r>
              <a:rPr lang="hu-HU" dirty="0"/>
              <a:t>H</a:t>
            </a:r>
            <a:r>
              <a:rPr lang="hu-HU" dirty="0" smtClean="0"/>
              <a:t>a </a:t>
            </a:r>
            <a:r>
              <a:rPr lang="hu-HU" dirty="0"/>
              <a:t>a jogalkotásnak egyszer már sikerült a jogot mint rendszert kialakítania, azt a jogalkalmazás nem fogja – nem képes – </a:t>
            </a:r>
            <a:r>
              <a:rPr lang="hu-HU" dirty="0" smtClean="0"/>
              <a:t>szétzilálni</a:t>
            </a:r>
          </a:p>
          <a:p>
            <a:pPr lvl="1"/>
            <a:r>
              <a:rPr lang="hu-HU" dirty="0" smtClean="0"/>
              <a:t>Egyúttal a bíró független lesz, mert csak az általános törvényeknek lesz alárendelve – ha a politika valamit akar, csak ezeken keresztül éri el. </a:t>
            </a:r>
          </a:p>
          <a:p>
            <a:r>
              <a:rPr lang="hu-HU" dirty="0" smtClean="0"/>
              <a:t>A jog </a:t>
            </a:r>
            <a:r>
              <a:rPr lang="hu-HU" i="1" dirty="0" smtClean="0"/>
              <a:t>énképe</a:t>
            </a:r>
            <a:r>
              <a:rPr lang="hu-HU" dirty="0" smtClean="0"/>
              <a:t> miatt</a:t>
            </a:r>
          </a:p>
          <a:p>
            <a:pPr lvl="1"/>
            <a:r>
              <a:rPr lang="hu-HU" dirty="0" smtClean="0"/>
              <a:t>Az emberek </a:t>
            </a:r>
            <a:r>
              <a:rPr lang="hu-HU" dirty="0"/>
              <a:t>kormányzásánál jobb, ha a </a:t>
            </a:r>
            <a:r>
              <a:rPr lang="hu-HU" i="1" dirty="0"/>
              <a:t>törvények kormányoznak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692770732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rendszerszerűség korlátai – miért korlátos?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98196"/>
            <a:ext cx="10515600" cy="4351338"/>
          </a:xfrm>
        </p:spPr>
        <p:txBody>
          <a:bodyPr/>
          <a:lstStyle/>
          <a:p>
            <a:r>
              <a:rPr lang="hu-HU" dirty="0" smtClean="0"/>
              <a:t>Jogviták pedig vannak – a felek mindegyike képes ésszerű levezetést adni az álláspontja mellett. Ilyen egy matematikai rendszerben lehetetlen. </a:t>
            </a:r>
            <a:endParaRPr lang="hu-HU" dirty="0"/>
          </a:p>
          <a:p>
            <a:r>
              <a:rPr lang="hu-HU" dirty="0" smtClean="0"/>
              <a:t>A jog nem matematikai (axiomatikus) rendszer, hanem a </a:t>
            </a:r>
            <a:r>
              <a:rPr lang="hu-HU" i="1" dirty="0" smtClean="0"/>
              <a:t>retorika</a:t>
            </a:r>
            <a:r>
              <a:rPr lang="hu-HU" dirty="0" smtClean="0"/>
              <a:t> terepe – vélekedések – meggyőző, vagy kevésbé meggyőző vélekedések mellett lehet érvelni.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7683770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rendszerszerűség </a:t>
            </a:r>
            <a:r>
              <a:rPr lang="hu-HU" dirty="0" smtClean="0"/>
              <a:t>korlátai - értelmezhetőség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652963"/>
          </a:xfrm>
        </p:spPr>
        <p:txBody>
          <a:bodyPr>
            <a:normAutofit fontScale="77500" lnSpcReduction="20000"/>
          </a:bodyPr>
          <a:lstStyle/>
          <a:p>
            <a:r>
              <a:rPr lang="hu-HU" dirty="0" smtClean="0"/>
              <a:t>A jog </a:t>
            </a:r>
            <a:r>
              <a:rPr lang="hu-HU" dirty="0" err="1" smtClean="0"/>
              <a:t>interpretív</a:t>
            </a:r>
            <a:r>
              <a:rPr lang="hu-HU" dirty="0" smtClean="0"/>
              <a:t>: </a:t>
            </a:r>
            <a:r>
              <a:rPr lang="hu-HU" dirty="0"/>
              <a:t>a jog nem áll készen a jogeset által feltett kérdés megválaszolására a kanonizált szöveges formában, csak akkor, ha </a:t>
            </a:r>
            <a:r>
              <a:rPr lang="hu-HU" i="1" dirty="0"/>
              <a:t>értelmezés</a:t>
            </a:r>
            <a:r>
              <a:rPr lang="hu-HU" dirty="0"/>
              <a:t> révén kibontjuk a benne rejlő </a:t>
            </a:r>
            <a:r>
              <a:rPr lang="hu-HU" dirty="0" smtClean="0"/>
              <a:t>választ</a:t>
            </a:r>
          </a:p>
          <a:p>
            <a:r>
              <a:rPr lang="hu-HU" dirty="0" smtClean="0"/>
              <a:t>Ennek oka: a fogalmak </a:t>
            </a:r>
          </a:p>
          <a:p>
            <a:pPr lvl="1"/>
            <a:r>
              <a:rPr lang="hu-HU" i="1" dirty="0" smtClean="0"/>
              <a:t>természetes </a:t>
            </a:r>
            <a:r>
              <a:rPr lang="hu-HU" i="1" dirty="0"/>
              <a:t>fajták </a:t>
            </a:r>
            <a:r>
              <a:rPr lang="hu-HU" i="1" dirty="0" smtClean="0"/>
              <a:t>fogalmai (fizikai entitások – ritkán vetnek fel vitát) </a:t>
            </a:r>
          </a:p>
          <a:p>
            <a:pPr lvl="1"/>
            <a:r>
              <a:rPr lang="hu-HU" i="1" dirty="0" err="1"/>
              <a:t>kriteriális</a:t>
            </a:r>
            <a:r>
              <a:rPr lang="hu-HU" i="1" dirty="0"/>
              <a:t> </a:t>
            </a:r>
            <a:r>
              <a:rPr lang="hu-HU" i="1" dirty="0" smtClean="0"/>
              <a:t>fogalmak (füzet vagy könyv – üres és teli pohár, kopasz ember, stb. bizonyos kritériumoktól függ a besorolásuk, de ha meghatározzák, akkor többé nem vitásak) </a:t>
            </a:r>
          </a:p>
          <a:p>
            <a:pPr lvl="1"/>
            <a:r>
              <a:rPr lang="hu-HU" i="1" dirty="0" err="1"/>
              <a:t>interpre</a:t>
            </a:r>
            <a:r>
              <a:rPr lang="hu-HU" i="1" dirty="0"/>
              <a:t>(</a:t>
            </a:r>
            <a:r>
              <a:rPr lang="hu-HU" i="1" dirty="0" err="1"/>
              <a:t>ta</a:t>
            </a:r>
            <a:r>
              <a:rPr lang="hu-HU" i="1" dirty="0"/>
              <a:t>)</a:t>
            </a:r>
            <a:r>
              <a:rPr lang="hu-HU" i="1" dirty="0" err="1"/>
              <a:t>tív</a:t>
            </a:r>
            <a:r>
              <a:rPr lang="hu-HU" i="1" dirty="0"/>
              <a:t> </a:t>
            </a:r>
            <a:r>
              <a:rPr lang="hu-HU" i="1" dirty="0" smtClean="0"/>
              <a:t>fogalmak (igazságosság, alapos ok, stb.) </a:t>
            </a:r>
          </a:p>
          <a:p>
            <a:r>
              <a:rPr lang="hu-HU" dirty="0" smtClean="0"/>
              <a:t>Az értelmezéskor egy mögöttes jogelméletet és ennek elveit használjuk – ennek része a jog mint integritás elmélete - </a:t>
            </a:r>
            <a:r>
              <a:rPr lang="hu-HU" dirty="0"/>
              <a:t>azzal előfeltételezéssel állapítsák meg a jogokat és kötelezettségeket, hogy (mintha) azokat egyazon közösség, mint egység alkotta volna, s azok e közösségnek az igazságosságról és korrektségről elfogadott elveit </a:t>
            </a:r>
            <a:r>
              <a:rPr lang="hu-HU" dirty="0" smtClean="0"/>
              <a:t>tükröznék</a:t>
            </a:r>
          </a:p>
          <a:p>
            <a:r>
              <a:rPr lang="hu-HU" dirty="0" err="1" smtClean="0"/>
              <a:t>V.ö</a:t>
            </a:r>
            <a:r>
              <a:rPr lang="hu-HU" dirty="0" smtClean="0"/>
              <a:t>. Alaptörvény: </a:t>
            </a:r>
            <a:r>
              <a:rPr lang="hu-HU" dirty="0"/>
              <a:t>28. cikk</a:t>
            </a:r>
          </a:p>
          <a:p>
            <a:pPr marL="0" indent="0">
              <a:buNone/>
            </a:pPr>
            <a:r>
              <a:rPr lang="hu-HU" dirty="0" smtClean="0"/>
              <a:t>„A </a:t>
            </a:r>
            <a:r>
              <a:rPr lang="hu-HU" dirty="0"/>
              <a:t>bíróságok a jogalkalmazás során a jogszabályok szövegét elsősorban azok céljával és az Alaptörvénnyel összhangban értelmezik. Az Alaptörvény és a jogszabályok értelmezésekor </a:t>
            </a:r>
            <a:r>
              <a:rPr lang="hu-HU" b="1" dirty="0"/>
              <a:t>azt kell feltételezni, hogy a józan észnek és a közjónak megfelelő, erkölcsös és gazdaságos </a:t>
            </a:r>
            <a:r>
              <a:rPr lang="hu-HU" dirty="0"/>
              <a:t>célt szolgálnak</a:t>
            </a:r>
            <a:r>
              <a:rPr lang="hu-HU" dirty="0" smtClean="0"/>
              <a:t>.”</a:t>
            </a:r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1942284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4649"/>
            <a:ext cx="7443280" cy="124358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 rendszerszerűség korlátai - vitathatóság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13657" y="2412438"/>
            <a:ext cx="2075543" cy="359954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hu-HU" b="1" dirty="0" smtClean="0"/>
              <a:t>Paradoxon:</a:t>
            </a:r>
            <a:r>
              <a:rPr lang="hu-HU" dirty="0" smtClean="0"/>
              <a:t> </a:t>
            </a:r>
          </a:p>
          <a:p>
            <a:pPr marL="0" indent="0">
              <a:buNone/>
            </a:pPr>
            <a:r>
              <a:rPr lang="hu-HU" dirty="0" smtClean="0"/>
              <a:t>A jog legyen kiszámítható, mindig ugyanolyan		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/>
              <a:t>H</a:t>
            </a:r>
            <a:r>
              <a:rPr lang="hu-HU" dirty="0" smtClean="0"/>
              <a:t>a engem támadnak ugyanakkor legyen vitatható</a:t>
            </a:r>
          </a:p>
        </p:txBody>
      </p:sp>
      <p:sp>
        <p:nvSpPr>
          <p:cNvPr id="4" name="Balra-jobbra nyíl 3"/>
          <p:cNvSpPr/>
          <p:nvPr/>
        </p:nvSpPr>
        <p:spPr>
          <a:xfrm rot="5400000">
            <a:off x="343998" y="4092354"/>
            <a:ext cx="1306286" cy="522514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Szövegdoboz 4"/>
          <p:cNvSpPr txBox="1"/>
          <p:nvPr/>
        </p:nvSpPr>
        <p:spPr>
          <a:xfrm>
            <a:off x="2489200" y="856357"/>
            <a:ext cx="709765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b="1" dirty="0" smtClean="0"/>
              <a:t>Elméletek, amelyek magyarázatot adnak a vitathatóságra</a:t>
            </a:r>
          </a:p>
          <a:p>
            <a:r>
              <a:rPr lang="hu-HU" sz="2400" u="sng" dirty="0" smtClean="0"/>
              <a:t>Retorikai elmélet (</a:t>
            </a:r>
            <a:r>
              <a:rPr lang="hu-HU" sz="2400" u="sng" dirty="0" err="1" smtClean="0"/>
              <a:t>Alexy</a:t>
            </a:r>
            <a:r>
              <a:rPr lang="hu-HU" sz="2400" u="sng" dirty="0" smtClean="0"/>
              <a:t>)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/>
              <a:t>a ténybeli és normatív állítások csak vélekedésként fogalmazhatók meg, s ezért nyilvános és racionális </a:t>
            </a:r>
            <a:r>
              <a:rPr lang="hu-HU" sz="2400" dirty="0" smtClean="0"/>
              <a:t>igazolásra szorulnak</a:t>
            </a:r>
          </a:p>
          <a:p>
            <a:r>
              <a:rPr lang="hu-HU" sz="2400" u="sng" dirty="0" smtClean="0"/>
              <a:t>Eljárási elméletek (</a:t>
            </a:r>
            <a:r>
              <a:rPr lang="hu-HU" sz="2400" u="sng" dirty="0" err="1" smtClean="0"/>
              <a:t>Perelman</a:t>
            </a:r>
            <a:r>
              <a:rPr lang="hu-HU" sz="2400" u="sng" dirty="0" smtClean="0"/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/>
              <a:t>miként fogalmazhatók meg az objektivitás és a koherencia követelményeinek megfelelő </a:t>
            </a:r>
            <a:r>
              <a:rPr lang="hu-HU" sz="2400" dirty="0" smtClean="0"/>
              <a:t>állítások</a:t>
            </a:r>
          </a:p>
          <a:p>
            <a:r>
              <a:rPr lang="hu-HU" sz="2400" u="sng" dirty="0" err="1" smtClean="0"/>
              <a:t>Interpretív</a:t>
            </a:r>
            <a:r>
              <a:rPr lang="hu-HU" sz="2400" u="sng" dirty="0" smtClean="0"/>
              <a:t> elméletek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hu-HU" sz="2400" dirty="0"/>
              <a:t>a tényközlések és pozitív jog anyaga is csak „értelmezés előtti” nyersanyag, amit értelmezéssel kell a konkrét esetre alkalmazhatóvá szervezni</a:t>
            </a:r>
            <a:endParaRPr lang="hu-HU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400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635667" y="247953"/>
            <a:ext cx="2275114" cy="3033485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9963145" y="3121781"/>
            <a:ext cx="1620157" cy="3193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rgbClr val="002060"/>
                </a:solidFill>
              </a:rPr>
              <a:t>Robert </a:t>
            </a:r>
            <a:r>
              <a:rPr lang="hu-HU" sz="1400" dirty="0" err="1" smtClean="0">
                <a:solidFill>
                  <a:srgbClr val="002060"/>
                </a:solidFill>
              </a:rPr>
              <a:t>Alexy</a:t>
            </a:r>
            <a:endParaRPr lang="hu-HU" sz="1400" dirty="0">
              <a:solidFill>
                <a:srgbClr val="002060"/>
              </a:solidFill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18005" y="3547342"/>
            <a:ext cx="2082448" cy="2920173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10049150" y="6254448"/>
            <a:ext cx="1620157" cy="3193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 err="1" smtClean="0">
                <a:solidFill>
                  <a:srgbClr val="002060"/>
                </a:solidFill>
              </a:rPr>
              <a:t>Chaim</a:t>
            </a:r>
            <a:r>
              <a:rPr lang="hu-HU" sz="1400" dirty="0" smtClean="0">
                <a:solidFill>
                  <a:srgbClr val="002060"/>
                </a:solidFill>
              </a:rPr>
              <a:t> </a:t>
            </a:r>
            <a:r>
              <a:rPr lang="hu-HU" sz="1400" dirty="0" err="1" smtClean="0">
                <a:solidFill>
                  <a:srgbClr val="002060"/>
                </a:solidFill>
              </a:rPr>
              <a:t>Perelman</a:t>
            </a:r>
            <a:endParaRPr lang="hu-H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84652323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jogbiztonság esendő biztonság</a:t>
            </a:r>
            <a:endParaRPr lang="hu-HU" dirty="0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1543" y="1690688"/>
            <a:ext cx="2717800" cy="4058581"/>
          </a:xfrm>
        </p:spPr>
      </p:pic>
      <p:sp>
        <p:nvSpPr>
          <p:cNvPr id="5" name="Szövegdoboz 4"/>
          <p:cNvSpPr txBox="1"/>
          <p:nvPr/>
        </p:nvSpPr>
        <p:spPr>
          <a:xfrm>
            <a:off x="8844464" y="5589612"/>
            <a:ext cx="1620157" cy="31931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rgbClr val="002060"/>
                </a:solidFill>
              </a:rPr>
              <a:t>Neil </a:t>
            </a:r>
            <a:r>
              <a:rPr lang="hu-HU" sz="1400" dirty="0" err="1" smtClean="0">
                <a:solidFill>
                  <a:srgbClr val="002060"/>
                </a:solidFill>
              </a:rPr>
              <a:t>MacCormick</a:t>
            </a:r>
            <a:endParaRPr lang="hu-HU" sz="1400" dirty="0">
              <a:solidFill>
                <a:srgbClr val="002060"/>
              </a:solidFill>
            </a:endParaRPr>
          </a:p>
        </p:txBody>
      </p:sp>
      <p:sp>
        <p:nvSpPr>
          <p:cNvPr id="6" name="Szövegdoboz 5"/>
          <p:cNvSpPr txBox="1"/>
          <p:nvPr/>
        </p:nvSpPr>
        <p:spPr>
          <a:xfrm>
            <a:off x="1016000" y="2165707"/>
            <a:ext cx="593634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Az esendőség csak annyit jelent, hogy emberi, s ezért tökéletlen, nem pedig abszolút vagy feltétlen. Ha a jogot emberi alkotásnak tekintjük, a teremtménytől sem várhatunk nagyobb tökéletességet, mint az alkotójától.</a:t>
            </a:r>
          </a:p>
        </p:txBody>
      </p:sp>
    </p:spTree>
    <p:extLst>
      <p:ext uri="{BB962C8B-B14F-4D97-AF65-F5344CB8AC3E}">
        <p14:creationId xmlns:p14="http://schemas.microsoft.com/office/powerpoint/2010/main" xmlns="" val="4106030927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rendszerszerűség korlátai - </a:t>
            </a:r>
            <a:r>
              <a:rPr lang="hu-HU" dirty="0" smtClean="0"/>
              <a:t>tévedhetőség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i="1" dirty="0"/>
              <a:t>T</a:t>
            </a:r>
            <a:r>
              <a:rPr lang="hu-HU" i="1" dirty="0" smtClean="0"/>
              <a:t>évedés</a:t>
            </a:r>
            <a:r>
              <a:rPr lang="hu-HU" dirty="0" smtClean="0"/>
              <a:t>-e </a:t>
            </a:r>
            <a:r>
              <a:rPr lang="hu-HU" dirty="0"/>
              <a:t>az elbukott álláspont, mint a matematikai feladványok rossz </a:t>
            </a:r>
            <a:r>
              <a:rPr lang="hu-HU" dirty="0" smtClean="0"/>
              <a:t>eredménye? </a:t>
            </a:r>
          </a:p>
          <a:p>
            <a:r>
              <a:rPr lang="hu-HU" dirty="0" smtClean="0"/>
              <a:t>Nem, mert a jogban csak jól-rosszul </a:t>
            </a:r>
            <a:r>
              <a:rPr lang="hu-HU" b="1" dirty="0" smtClean="0"/>
              <a:t>igazolt vélekedések </a:t>
            </a:r>
            <a:r>
              <a:rPr lang="hu-HU" dirty="0" smtClean="0"/>
              <a:t>vannak – az állítások igazsága megtudható, a vélekedéseké elvileg sem. </a:t>
            </a:r>
          </a:p>
          <a:p>
            <a:r>
              <a:rPr lang="hu-HU" dirty="0" smtClean="0"/>
              <a:t>Különvélemények és párhuzamos vélemények – mutatják az értelmezhetőséget, a vitathatóságot és a tévedhetőséget is. </a:t>
            </a:r>
          </a:p>
          <a:p>
            <a:r>
              <a:rPr lang="hu-HU" dirty="0" smtClean="0"/>
              <a:t>Ezért is van többszintű fellebbezési rendszer – különben mi szükség lenne rá</a:t>
            </a:r>
            <a:r>
              <a:rPr lang="hu-HU" dirty="0"/>
              <a:t>?</a:t>
            </a:r>
            <a:r>
              <a:rPr lang="hu-HU" dirty="0" smtClean="0"/>
              <a:t> </a:t>
            </a:r>
          </a:p>
          <a:p>
            <a:r>
              <a:rPr lang="hu-HU" dirty="0" smtClean="0"/>
              <a:t>De mindhárom tényezőt (értelmezhetőség, vitathatóság és tévedhetőség) egyszer le kell zárni - „res </a:t>
            </a:r>
            <a:r>
              <a:rPr lang="hu-HU" dirty="0" err="1" smtClean="0"/>
              <a:t>iudicata</a:t>
            </a:r>
            <a:r>
              <a:rPr lang="hu-HU" dirty="0" smtClean="0"/>
              <a:t> </a:t>
            </a:r>
            <a:r>
              <a:rPr lang="hu-HU" dirty="0" err="1" smtClean="0"/>
              <a:t>veritate</a:t>
            </a:r>
            <a:r>
              <a:rPr lang="hu-HU" dirty="0" smtClean="0"/>
              <a:t> </a:t>
            </a:r>
            <a:r>
              <a:rPr lang="hu-HU" dirty="0" err="1" smtClean="0"/>
              <a:t>accipitur</a:t>
            </a:r>
            <a:r>
              <a:rPr lang="hu-HU" dirty="0" smtClean="0"/>
              <a:t>”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439375437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A jog alkothatóságáról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Jog és állambölcselet II. Jogbölcselet</a:t>
            </a:r>
          </a:p>
          <a:p>
            <a:r>
              <a:rPr lang="hu-HU" dirty="0"/>
              <a:t>9. előadás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411135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jogelméletek típusai (alternatívái)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 smtClean="0"/>
              <a:t>A jogtudomány, és benne az elméletek sokfélék, mert </a:t>
            </a:r>
          </a:p>
          <a:p>
            <a:pPr lvl="1"/>
            <a:r>
              <a:rPr lang="hu-HU" dirty="0" smtClean="0"/>
              <a:t>a társadalmat sokféleképpen (sokféle módszerrel) lehet tudományos vizsgálat tárgyává tenni. </a:t>
            </a:r>
          </a:p>
          <a:p>
            <a:pPr lvl="1"/>
            <a:r>
              <a:rPr lang="hu-HU" dirty="0"/>
              <a:t>m</a:t>
            </a:r>
            <a:r>
              <a:rPr lang="hu-HU" dirty="0" smtClean="0"/>
              <a:t>ert magát a cselekvő embert is sokféleképpen lehet vizsgálni</a:t>
            </a:r>
          </a:p>
          <a:p>
            <a:pPr lvl="1"/>
            <a:r>
              <a:rPr lang="hu-HU" dirty="0" smtClean="0"/>
              <a:t>mert már az emberképünk is ellentmondó – társas, vagy önző, racionális, vagy irracionális, kíváncsi vagy lusta, célvezérelt vagy értékvezérelt, stb. </a:t>
            </a:r>
          </a:p>
          <a:p>
            <a:r>
              <a:rPr lang="hu-HU" dirty="0" smtClean="0"/>
              <a:t>Ezek az elméletek </a:t>
            </a:r>
            <a:r>
              <a:rPr lang="hu-HU" i="1" dirty="0" smtClean="0"/>
              <a:t>nem összemérhetőek </a:t>
            </a:r>
            <a:r>
              <a:rPr lang="hu-HU" dirty="0" smtClean="0"/>
              <a:t>egymással – ha mást kérdezünk, más válaszokat kapunk. </a:t>
            </a:r>
          </a:p>
          <a:p>
            <a:r>
              <a:rPr lang="hu-HU" dirty="0" smtClean="0"/>
              <a:t>A jogelméleteket két csoportba lehet sorolni: konceptuális jogelméletek, és tartalmi jogelméletek </a:t>
            </a:r>
          </a:p>
          <a:p>
            <a:r>
              <a:rPr lang="hu-HU" dirty="0" smtClean="0"/>
              <a:t>Konceptuális jogelmélet: a jogot </a:t>
            </a:r>
            <a:r>
              <a:rPr lang="hu-HU" i="1" dirty="0" smtClean="0"/>
              <a:t>fogalmakkal</a:t>
            </a:r>
            <a:r>
              <a:rPr lang="hu-HU" dirty="0" smtClean="0"/>
              <a:t> akarja magyarázni. (A jog fogalma, a jogosultság, a kötelezettség fogalma, a szabály, a precedens, az egyes szabályok </a:t>
            </a:r>
            <a:r>
              <a:rPr lang="hu-HU" smtClean="0"/>
              <a:t>közötti különbsége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1090738505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Phüzisz</a:t>
            </a:r>
            <a:r>
              <a:rPr lang="hu-HU" dirty="0"/>
              <a:t> és </a:t>
            </a:r>
            <a:r>
              <a:rPr lang="hu-HU" dirty="0" err="1"/>
              <a:t>nomosz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/>
              <a:t>A polisz vajon az istenek adománya, a természet rendje szerint való? (A </a:t>
            </a:r>
            <a:r>
              <a:rPr lang="hu-HU" dirty="0" err="1"/>
              <a:t>phüzisz</a:t>
            </a:r>
            <a:r>
              <a:rPr lang="hu-HU" dirty="0"/>
              <a:t> rendje szerinti) </a:t>
            </a:r>
          </a:p>
          <a:p>
            <a:r>
              <a:rPr lang="hu-HU" dirty="0"/>
              <a:t>Vagy – mivel minden polisz más és más – ez emberi alkotás: a </a:t>
            </a:r>
            <a:r>
              <a:rPr lang="hu-HU" dirty="0" err="1"/>
              <a:t>nomosz</a:t>
            </a:r>
            <a:r>
              <a:rPr lang="hu-HU" dirty="0"/>
              <a:t> birodalmába tartozik? </a:t>
            </a:r>
          </a:p>
          <a:p>
            <a:r>
              <a:rPr lang="hu-HU" dirty="0"/>
              <a:t>Az emberi társulás olyasmi, mint amilyen a </a:t>
            </a:r>
            <a:r>
              <a:rPr lang="hu-HU" dirty="0" err="1"/>
              <a:t>farkasfalka</a:t>
            </a:r>
            <a:r>
              <a:rPr lang="hu-HU" dirty="0"/>
              <a:t>? – szükségszerű, hogy táruljunk, és a társulásunk valamilyen formát öltsön? (Pl. mindig legyen benne egy vezető és alárendeltek?) </a:t>
            </a:r>
          </a:p>
          <a:p>
            <a:r>
              <a:rPr lang="hu-HU" dirty="0"/>
              <a:t>A baj az, hogy az ember létrehoz egy második „természetet”, amely ugyanúgy kívülről hat rá, mint az igazi természet.</a:t>
            </a:r>
          </a:p>
          <a:p>
            <a:r>
              <a:rPr lang="hu-HU" dirty="0"/>
              <a:t>A jog a „természet” terméke-e vagy az akarattal rendelkező emberé, azaz alkotott, mesterséges képződmény? </a:t>
            </a:r>
          </a:p>
          <a:p>
            <a:r>
              <a:rPr lang="hu-HU" dirty="0"/>
              <a:t>Mi a természetes és a mesterséges elem aránya a jogon belül?  </a:t>
            </a:r>
          </a:p>
        </p:txBody>
      </p:sp>
    </p:spTree>
    <p:extLst>
      <p:ext uri="{BB962C8B-B14F-4D97-AF65-F5344CB8AC3E}">
        <p14:creationId xmlns:p14="http://schemas.microsoft.com/office/powerpoint/2010/main" xmlns="" val="1110876926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Ius</a:t>
            </a:r>
            <a:r>
              <a:rPr lang="hu-HU" dirty="0"/>
              <a:t> duplex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hu-HU" dirty="0"/>
              <a:t>A jog kettős természetét a legkorábbi időktől felismerték: magában hordoz természetes elemeket, de bizonyos akarati mozzanatokat is. </a:t>
            </a:r>
          </a:p>
          <a:p>
            <a:r>
              <a:rPr lang="hu-HU" dirty="0" err="1"/>
              <a:t>Ius-fas-mos</a:t>
            </a:r>
            <a:r>
              <a:rPr lang="hu-HU" dirty="0"/>
              <a:t> hármasa</a:t>
            </a:r>
          </a:p>
          <a:p>
            <a:r>
              <a:rPr lang="hu-HU" dirty="0" err="1"/>
              <a:t>Ius</a:t>
            </a:r>
            <a:r>
              <a:rPr lang="hu-HU" dirty="0"/>
              <a:t> </a:t>
            </a:r>
            <a:r>
              <a:rPr lang="hu-HU" dirty="0" err="1"/>
              <a:t>scriptum</a:t>
            </a:r>
            <a:r>
              <a:rPr lang="hu-HU" dirty="0"/>
              <a:t> – </a:t>
            </a:r>
            <a:r>
              <a:rPr lang="hu-HU" dirty="0" err="1"/>
              <a:t>ius</a:t>
            </a:r>
            <a:r>
              <a:rPr lang="hu-HU" dirty="0"/>
              <a:t> non </a:t>
            </a:r>
            <a:r>
              <a:rPr lang="hu-HU" dirty="0" err="1"/>
              <a:t>scriptum</a:t>
            </a:r>
            <a:r>
              <a:rPr lang="hu-HU" dirty="0"/>
              <a:t> kettősége</a:t>
            </a:r>
          </a:p>
          <a:p>
            <a:r>
              <a:rPr lang="hu-HU" dirty="0"/>
              <a:t>Sokáig az, hogy van egy isteni jog/természetjog és van az emberi jog nem megkérdőjelezett – természetesnek vették. </a:t>
            </a:r>
          </a:p>
          <a:p>
            <a:r>
              <a:rPr lang="hu-HU" dirty="0"/>
              <a:t>A rómaiak fogalmazzák meg először, hogy </a:t>
            </a:r>
            <a:r>
              <a:rPr lang="it-IT" dirty="0"/>
              <a:t>„legis virtus haec est: imperare, vetare, permittere, punire”</a:t>
            </a:r>
            <a:r>
              <a:rPr lang="hu-HU" dirty="0"/>
              <a:t> (</a:t>
            </a:r>
            <a:r>
              <a:rPr lang="hu-HU" dirty="0" err="1"/>
              <a:t>Modestinus</a:t>
            </a:r>
            <a:r>
              <a:rPr lang="hu-HU" dirty="0"/>
              <a:t>) </a:t>
            </a:r>
          </a:p>
          <a:p>
            <a:r>
              <a:rPr lang="hu-HU" dirty="0" err="1"/>
              <a:t>Grotius</a:t>
            </a:r>
            <a:r>
              <a:rPr lang="hu-HU" dirty="0"/>
              <a:t> – </a:t>
            </a:r>
            <a:r>
              <a:rPr lang="hu-HU" dirty="0" err="1"/>
              <a:t>ius</a:t>
            </a:r>
            <a:r>
              <a:rPr lang="hu-HU" dirty="0"/>
              <a:t> </a:t>
            </a:r>
            <a:r>
              <a:rPr lang="hu-HU" dirty="0" err="1"/>
              <a:t>naturale</a:t>
            </a:r>
            <a:r>
              <a:rPr lang="hu-HU" dirty="0"/>
              <a:t> – </a:t>
            </a:r>
            <a:r>
              <a:rPr lang="hu-HU" dirty="0" err="1"/>
              <a:t>ius</a:t>
            </a:r>
            <a:r>
              <a:rPr lang="hu-HU" dirty="0"/>
              <a:t> </a:t>
            </a:r>
            <a:r>
              <a:rPr lang="hu-HU" dirty="0" err="1"/>
              <a:t>voluntarium</a:t>
            </a:r>
            <a:r>
              <a:rPr lang="hu-HU" dirty="0"/>
              <a:t> – ebben a felosztásban az isteni jog is lehet </a:t>
            </a:r>
            <a:r>
              <a:rPr lang="hu-HU" dirty="0" err="1"/>
              <a:t>ius</a:t>
            </a:r>
            <a:r>
              <a:rPr lang="hu-HU" dirty="0"/>
              <a:t> </a:t>
            </a:r>
            <a:r>
              <a:rPr lang="hu-HU" dirty="0" err="1"/>
              <a:t>voluntarium</a:t>
            </a:r>
            <a:r>
              <a:rPr lang="hu-HU" dirty="0"/>
              <a:t>, (mert Isten akarata hozza létre) </a:t>
            </a:r>
          </a:p>
          <a:p>
            <a:r>
              <a:rPr lang="hu-HU" dirty="0" err="1"/>
              <a:t>Ius</a:t>
            </a:r>
            <a:r>
              <a:rPr lang="hu-HU" dirty="0"/>
              <a:t> és </a:t>
            </a:r>
            <a:r>
              <a:rPr lang="hu-HU" dirty="0" err="1"/>
              <a:t>lex</a:t>
            </a:r>
            <a:r>
              <a:rPr lang="hu-HU" dirty="0"/>
              <a:t> : a jog tág fogalom, a </a:t>
            </a:r>
            <a:r>
              <a:rPr lang="hu-HU" dirty="0" err="1"/>
              <a:t>lex</a:t>
            </a:r>
            <a:r>
              <a:rPr lang="hu-HU" dirty="0"/>
              <a:t> </a:t>
            </a:r>
            <a:r>
              <a:rPr lang="hu-HU" dirty="0" err="1"/>
              <a:t>a</a:t>
            </a:r>
            <a:r>
              <a:rPr lang="hu-HU" dirty="0"/>
              <a:t> királyi (népgyűlési) akarat megnyilvánulása: a </a:t>
            </a:r>
            <a:r>
              <a:rPr lang="hu-HU" dirty="0" err="1"/>
              <a:t>lex</a:t>
            </a:r>
            <a:r>
              <a:rPr lang="hu-HU" dirty="0"/>
              <a:t> (az alkotott jog) fontos része a </a:t>
            </a:r>
            <a:r>
              <a:rPr lang="hu-HU" dirty="0" err="1"/>
              <a:t>iusnak</a:t>
            </a:r>
            <a:r>
              <a:rPr lang="hu-HU" dirty="0"/>
              <a:t>, de nem teszi ki azt teljesen </a:t>
            </a:r>
          </a:p>
        </p:txBody>
      </p:sp>
    </p:spTree>
    <p:extLst>
      <p:ext uri="{BB962C8B-B14F-4D97-AF65-F5344CB8AC3E}">
        <p14:creationId xmlns:p14="http://schemas.microsoft.com/office/powerpoint/2010/main" xmlns="" val="1258386013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Jogalkotási modellek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4"/>
            <a:ext cx="10795000" cy="4765675"/>
          </a:xfrm>
        </p:spPr>
        <p:txBody>
          <a:bodyPr>
            <a:normAutofit fontScale="85000" lnSpcReduction="20000"/>
          </a:bodyPr>
          <a:lstStyle/>
          <a:p>
            <a:r>
              <a:rPr lang="hu-HU" dirty="0"/>
              <a:t>A jog alkothatósága, illetve az, hogy a jog megegyezik a megalkotott joggal a 19. század elejének fejleménye. (A nagy kódexekkel jelenik meg) </a:t>
            </a:r>
          </a:p>
          <a:p>
            <a:r>
              <a:rPr lang="hu-HU" dirty="0"/>
              <a:t>Összekapcsolódik a </a:t>
            </a:r>
            <a:r>
              <a:rPr lang="hu-HU" i="1" dirty="0"/>
              <a:t>jogegyenlőség</a:t>
            </a:r>
            <a:r>
              <a:rPr lang="hu-HU" dirty="0"/>
              <a:t>, és a nemzetállam mint </a:t>
            </a:r>
            <a:r>
              <a:rPr lang="hu-HU" i="1" dirty="0"/>
              <a:t>jogközösség </a:t>
            </a:r>
            <a:r>
              <a:rPr lang="hu-HU" dirty="0"/>
              <a:t>eszméjével. (Egy állam – az [egy szuverén által alkotott, tételezett] jog uralma alatt élők közössége).</a:t>
            </a:r>
          </a:p>
          <a:p>
            <a:r>
              <a:rPr lang="hu-HU" dirty="0"/>
              <a:t>Ebben a koncepcióban a jog a nemzet politikai létének kereteit, az állam és a társadalom kompetenciájának, autonómiájának határait rajzolja ki. („Az együttélés rendjét”) – ez egy morálisan erősen színezett jog, (a „</a:t>
            </a:r>
            <a:r>
              <a:rPr lang="hu-HU" dirty="0" err="1"/>
              <a:t>reines</a:t>
            </a:r>
            <a:r>
              <a:rPr lang="hu-HU" dirty="0"/>
              <a:t> </a:t>
            </a:r>
            <a:r>
              <a:rPr lang="hu-HU" dirty="0" err="1"/>
              <a:t>Rechsgebiet</a:t>
            </a:r>
            <a:r>
              <a:rPr lang="hu-HU" dirty="0"/>
              <a:t>”) </a:t>
            </a:r>
          </a:p>
          <a:p>
            <a:r>
              <a:rPr lang="hu-HU" dirty="0"/>
              <a:t>A XX. század fordulóján újabb változás következik: megszületik a </a:t>
            </a:r>
            <a:r>
              <a:rPr lang="hu-HU" dirty="0" err="1"/>
              <a:t>népszuverénitás</a:t>
            </a:r>
            <a:r>
              <a:rPr lang="hu-HU" dirty="0"/>
              <a:t> eszméje, és a jogot elkezdik a társadalom irányítására használni. </a:t>
            </a:r>
          </a:p>
          <a:p>
            <a:r>
              <a:rPr lang="hu-HU" dirty="0"/>
              <a:t>Megjelenik a jog </a:t>
            </a:r>
            <a:r>
              <a:rPr lang="hu-HU" i="1" dirty="0"/>
              <a:t>instrumentális</a:t>
            </a:r>
            <a:r>
              <a:rPr lang="hu-HU" dirty="0"/>
              <a:t> felfogása: a jog a társadalomirányítás eszköze. A szabályozó funkció mellé belép az irányító, (vagy „létrehozó”) funkció. </a:t>
            </a:r>
          </a:p>
          <a:p>
            <a:r>
              <a:rPr lang="hu-HU" dirty="0"/>
              <a:t>A szabályozó állam helyébe a beavatkozó állam lép: a jog a társadalmi </a:t>
            </a:r>
            <a:r>
              <a:rPr lang="hu-HU" dirty="0" err="1"/>
              <a:t>mérnökösködés</a:t>
            </a:r>
            <a:r>
              <a:rPr lang="hu-HU" dirty="0"/>
              <a:t> (</a:t>
            </a:r>
            <a:r>
              <a:rPr lang="hu-HU" dirty="0" err="1"/>
              <a:t>mérnökiség</a:t>
            </a:r>
            <a:r>
              <a:rPr lang="hu-HU" dirty="0"/>
              <a:t>) („</a:t>
            </a:r>
            <a:r>
              <a:rPr lang="hu-HU" dirty="0" err="1"/>
              <a:t>social</a:t>
            </a:r>
            <a:r>
              <a:rPr lang="hu-HU" dirty="0"/>
              <a:t> </a:t>
            </a:r>
            <a:r>
              <a:rPr lang="hu-HU" dirty="0" err="1"/>
              <a:t>engineering</a:t>
            </a:r>
            <a:r>
              <a:rPr lang="hu-HU" dirty="0"/>
              <a:t>”) lép. </a:t>
            </a:r>
          </a:p>
        </p:txBody>
      </p:sp>
    </p:spTree>
    <p:extLst>
      <p:ext uri="{BB962C8B-B14F-4D97-AF65-F5344CB8AC3E}">
        <p14:creationId xmlns:p14="http://schemas.microsoft.com/office/powerpoint/2010/main" xmlns="" val="2044380203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törvénykönyvek és a kodifikáció történeti modelljei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09600" y="1843088"/>
            <a:ext cx="8674100" cy="4486275"/>
          </a:xfrm>
        </p:spPr>
        <p:txBody>
          <a:bodyPr>
            <a:normAutofit fontScale="77500" lnSpcReduction="20000"/>
          </a:bodyPr>
          <a:lstStyle/>
          <a:p>
            <a:r>
              <a:rPr lang="hu-HU" dirty="0"/>
              <a:t>Ókori törvénykönyvek: csak rögzítik a létező szokásokat – funkciójuk a megismerhetőség létrehozása – garanciális funkció, nyilvánossá tétel, az „önkény kiterjesztésének” vágya. </a:t>
            </a:r>
          </a:p>
          <a:p>
            <a:r>
              <a:rPr lang="hu-HU" dirty="0"/>
              <a:t>Az írásos rögzítés lehetővé tette, hogy a jogot </a:t>
            </a:r>
            <a:r>
              <a:rPr lang="hu-HU" i="1" dirty="0"/>
              <a:t>kiegészíthessék</a:t>
            </a:r>
            <a:r>
              <a:rPr lang="hu-HU" dirty="0"/>
              <a:t>, </a:t>
            </a:r>
            <a:r>
              <a:rPr lang="hu-HU" i="1" dirty="0"/>
              <a:t>korlátozzák</a:t>
            </a:r>
            <a:r>
              <a:rPr lang="hu-HU" dirty="0"/>
              <a:t>, majd </a:t>
            </a:r>
            <a:r>
              <a:rPr lang="hu-HU" i="1" dirty="0"/>
              <a:t>felváltsák. </a:t>
            </a:r>
          </a:p>
          <a:p>
            <a:r>
              <a:rPr lang="hu-HU" i="1" dirty="0"/>
              <a:t>Leges </a:t>
            </a:r>
            <a:r>
              <a:rPr lang="hu-HU" i="1" dirty="0" err="1"/>
              <a:t>Barbarorum</a:t>
            </a:r>
            <a:r>
              <a:rPr lang="hu-HU" dirty="0"/>
              <a:t>: a szokásjog normativitása átszállt ezekre a törvénykönyvekre – már nem a szokás miatt volt valami kötelező, hanem azért, mert a törvénykönyv rögzítette. </a:t>
            </a:r>
          </a:p>
          <a:p>
            <a:r>
              <a:rPr lang="hu-HU" i="1" dirty="0" err="1"/>
              <a:t>Glosszátorok</a:t>
            </a:r>
            <a:r>
              <a:rPr lang="hu-HU" dirty="0"/>
              <a:t>: a </a:t>
            </a:r>
            <a:r>
              <a:rPr lang="hu-HU" dirty="0" err="1"/>
              <a:t>iusutinianusi</a:t>
            </a:r>
            <a:r>
              <a:rPr lang="hu-HU" dirty="0"/>
              <a:t> kódex anyagát rendszerezik – belép a képbe a jogtudomány, mint a jogalkotást támogató, annak alapjait kidolgozó tényező. </a:t>
            </a:r>
          </a:p>
          <a:p>
            <a:r>
              <a:rPr lang="hu-HU" dirty="0"/>
              <a:t>A modern (XIX. századi) kódex eszméje az emberi akarat és értelem alkotása, olyan törvénymű, amely hierarchikusan szervezett értelmi és logikai rendbe szervezett szabályai révén a társadalom egészének, illetve egy-egy területének szabályozására – a jogközösség és jogegyenlőség megteremtésére – vállalkozik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83700" y="1027906"/>
            <a:ext cx="2543725" cy="32893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74473" y="3270250"/>
            <a:ext cx="2162175" cy="3238500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9095061" y="817096"/>
            <a:ext cx="2921001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 err="1"/>
              <a:t>Hamurabbi</a:t>
            </a:r>
            <a:r>
              <a:rPr lang="hu-HU" sz="1400" dirty="0"/>
              <a:t> kódexe</a:t>
            </a:r>
            <a:endParaRPr lang="hu-HU" sz="1400" dirty="0">
              <a:solidFill>
                <a:srgbClr val="00206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9095061" y="6308694"/>
            <a:ext cx="2921001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/>
              <a:t>Egy </a:t>
            </a:r>
            <a:r>
              <a:rPr lang="hu-HU" sz="1400" dirty="0" err="1"/>
              <a:t>glosszált</a:t>
            </a:r>
            <a:r>
              <a:rPr lang="hu-HU" sz="1400" dirty="0"/>
              <a:t> </a:t>
            </a:r>
            <a:r>
              <a:rPr lang="hu-HU" sz="1400" dirty="0" err="1"/>
              <a:t>Digesta</a:t>
            </a:r>
            <a:r>
              <a:rPr lang="hu-HU" sz="1400" dirty="0"/>
              <a:t> lap</a:t>
            </a:r>
            <a:endParaRPr lang="hu-H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442358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jog alkothatóságának korlátai – kiindulópont az abszolút monarchia törvénypozitivizmusa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42900" y="1871222"/>
            <a:ext cx="7696200" cy="4580378"/>
          </a:xfrm>
        </p:spPr>
        <p:txBody>
          <a:bodyPr>
            <a:normAutofit lnSpcReduction="10000"/>
          </a:bodyPr>
          <a:lstStyle/>
          <a:p>
            <a:r>
              <a:rPr lang="hu-HU" dirty="0"/>
              <a:t>Az abszolutizmusok behozzák az abszolút jogalkotó hatalom gondolatát (törvénypozitivizmus) Ennek három tézise van: 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Az abszolút </a:t>
            </a:r>
            <a:r>
              <a:rPr lang="hu-HU" dirty="0" err="1"/>
              <a:t>monarcha</a:t>
            </a:r>
            <a:r>
              <a:rPr lang="hu-HU" dirty="0"/>
              <a:t> bármit megtehet, bármit joggá változtathat. 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Ami nem a </a:t>
            </a:r>
            <a:r>
              <a:rPr lang="hu-HU" dirty="0" err="1"/>
              <a:t>monarchától</a:t>
            </a:r>
            <a:r>
              <a:rPr lang="hu-HU" dirty="0"/>
              <a:t> származik az nem jog (nem jogi természetű) – csak az a jog, amit a </a:t>
            </a:r>
            <a:r>
              <a:rPr lang="hu-HU" dirty="0" err="1"/>
              <a:t>monarcha</a:t>
            </a:r>
            <a:r>
              <a:rPr lang="hu-HU" dirty="0"/>
              <a:t> azzá tesz. </a:t>
            </a:r>
          </a:p>
          <a:p>
            <a:pPr marL="514350" indent="-514350">
              <a:buFont typeface="+mj-lt"/>
              <a:buAutoNum type="arabicPeriod"/>
            </a:pPr>
            <a:r>
              <a:rPr lang="hu-HU" dirty="0"/>
              <a:t>A jog a </a:t>
            </a:r>
            <a:r>
              <a:rPr lang="hu-HU" dirty="0" err="1"/>
              <a:t>monarchát</a:t>
            </a:r>
            <a:r>
              <a:rPr lang="hu-HU" dirty="0"/>
              <a:t> magát nem korlátozza. </a:t>
            </a:r>
          </a:p>
          <a:p>
            <a:r>
              <a:rPr lang="hu-HU" dirty="0"/>
              <a:t>Ez a szemlélet </a:t>
            </a:r>
            <a:r>
              <a:rPr lang="hu-HU" i="1" dirty="0"/>
              <a:t>egyeleművé</a:t>
            </a:r>
            <a:r>
              <a:rPr lang="hu-HU" dirty="0"/>
              <a:t> teszi a korábbi „</a:t>
            </a:r>
            <a:r>
              <a:rPr lang="hu-HU" dirty="0" err="1"/>
              <a:t>ius</a:t>
            </a:r>
            <a:r>
              <a:rPr lang="hu-HU" dirty="0"/>
              <a:t> duplexet”.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0700" y="1871222"/>
            <a:ext cx="3213100" cy="4580377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8286749" y="6297710"/>
            <a:ext cx="2921001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/>
              <a:t>XIV. Lajos</a:t>
            </a:r>
            <a:endParaRPr lang="hu-H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567430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törvényhozó hatalom azonban nem korlátlan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2181225"/>
            <a:ext cx="10515600" cy="4351338"/>
          </a:xfrm>
        </p:spPr>
        <p:txBody>
          <a:bodyPr/>
          <a:lstStyle/>
          <a:p>
            <a:r>
              <a:rPr lang="hu-HU" dirty="0"/>
              <a:t>Kétféle korlátja is van: jogon kívüli és jogon belüli korlátok. </a:t>
            </a:r>
          </a:p>
          <a:p>
            <a:r>
              <a:rPr lang="hu-HU" dirty="0"/>
              <a:t>Jogon kívüli korlátok </a:t>
            </a:r>
          </a:p>
          <a:p>
            <a:pPr lvl="1"/>
            <a:r>
              <a:rPr lang="hu-HU" i="1" dirty="0"/>
              <a:t>hatalmi korlátok</a:t>
            </a:r>
            <a:r>
              <a:rPr lang="hu-HU" dirty="0"/>
              <a:t>: az államhatalom egy a társadalmi hatalmi tényezők között. (</a:t>
            </a:r>
            <a:r>
              <a:rPr lang="hu-HU" dirty="0" err="1"/>
              <a:t>v.ö</a:t>
            </a:r>
            <a:r>
              <a:rPr lang="hu-HU" dirty="0"/>
              <a:t>. Pl. Ukrajna) </a:t>
            </a:r>
          </a:p>
          <a:p>
            <a:pPr lvl="1"/>
            <a:r>
              <a:rPr lang="hu-HU" i="1" dirty="0"/>
              <a:t>célszerűségi korlátok</a:t>
            </a:r>
            <a:r>
              <a:rPr lang="hu-HU" dirty="0"/>
              <a:t> </a:t>
            </a:r>
          </a:p>
          <a:p>
            <a:pPr lvl="2"/>
            <a:r>
              <a:rPr lang="hu-HU" i="1" dirty="0"/>
              <a:t>hatalmi–politikai ésszerűség</a:t>
            </a:r>
          </a:p>
          <a:p>
            <a:pPr lvl="2"/>
            <a:r>
              <a:rPr lang="hu-HU" i="1" dirty="0"/>
              <a:t>(állam)igazgatási ésszerűség </a:t>
            </a:r>
          </a:p>
          <a:p>
            <a:pPr lvl="2"/>
            <a:r>
              <a:rPr lang="hu-HU" i="1" dirty="0"/>
              <a:t>tárgyi (szakmai–szakpolitikai) ésszerűség</a:t>
            </a:r>
            <a:r>
              <a:rPr lang="hu-HU" dirty="0"/>
              <a:t> </a:t>
            </a:r>
          </a:p>
          <a:p>
            <a:pPr lvl="1"/>
            <a:r>
              <a:rPr lang="hu-HU" i="1" dirty="0"/>
              <a:t>gazdasági korlátok</a:t>
            </a:r>
          </a:p>
          <a:p>
            <a:pPr lvl="1"/>
            <a:r>
              <a:rPr lang="hu-HU" i="1" dirty="0"/>
              <a:t>helyességi korlátok</a:t>
            </a:r>
            <a:r>
              <a:rPr lang="hu-H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530418551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79400" y="-19051"/>
            <a:ext cx="10515600" cy="1325563"/>
          </a:xfrm>
        </p:spPr>
        <p:txBody>
          <a:bodyPr/>
          <a:lstStyle/>
          <a:p>
            <a:r>
              <a:rPr lang="hu-HU" dirty="0"/>
              <a:t>Jogon belüli korlátok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79400" y="1371600"/>
            <a:ext cx="7581900" cy="5486400"/>
          </a:xfrm>
        </p:spPr>
        <p:txBody>
          <a:bodyPr>
            <a:normAutofit fontScale="77500" lnSpcReduction="20000"/>
          </a:bodyPr>
          <a:lstStyle/>
          <a:p>
            <a:r>
              <a:rPr lang="hu-HU" i="1" dirty="0"/>
              <a:t>nemzetközi jogi korlátok</a:t>
            </a:r>
            <a:r>
              <a:rPr lang="hu-HU" dirty="0"/>
              <a:t> – pl. 1950-es „Egyezmény az emberi jogok és alapvető szabadságok védelméről”, vagy röviden az Emberi Jogok Európai Egyezménye betartása, amelyet az Emberi Jogok Európai Bírósága kényszerít ki. </a:t>
            </a:r>
          </a:p>
          <a:p>
            <a:r>
              <a:rPr lang="hu-HU" i="1" dirty="0"/>
              <a:t>hatalommegosztás</a:t>
            </a:r>
            <a:r>
              <a:rPr lang="hu-HU" dirty="0"/>
              <a:t> – a fékek és ellensúlyok – rendszere – a hatalmat valójában csak másik hatalom képes korlátozni – az AB és a </a:t>
            </a:r>
            <a:r>
              <a:rPr lang="hu-HU" dirty="0" err="1"/>
              <a:t>rendesbíróságok</a:t>
            </a:r>
            <a:r>
              <a:rPr lang="hu-HU" dirty="0"/>
              <a:t> – pl. az értelmezés révén</a:t>
            </a:r>
          </a:p>
          <a:p>
            <a:r>
              <a:rPr lang="hu-HU" i="1" dirty="0"/>
              <a:t>alapjogi korlátok; lépései</a:t>
            </a:r>
          </a:p>
          <a:p>
            <a:pPr lvl="1"/>
            <a:r>
              <a:rPr lang="hu-HU" i="1" dirty="0"/>
              <a:t>„nem alkothat törvényt” (az </a:t>
            </a:r>
            <a:r>
              <a:rPr lang="hu-HU" dirty="0"/>
              <a:t>Egyesült Államok Alkotmányának Első Kiegészítése)</a:t>
            </a:r>
          </a:p>
          <a:p>
            <a:pPr lvl="1"/>
            <a:r>
              <a:rPr lang="hu-HU" dirty="0"/>
              <a:t>Az </a:t>
            </a:r>
            <a:r>
              <a:rPr lang="hu-HU" i="1" dirty="0"/>
              <a:t>alapjogok korlátozása</a:t>
            </a:r>
            <a:r>
              <a:rPr lang="hu-HU" dirty="0"/>
              <a:t> csak különleges feltételek mellett lehetséges (</a:t>
            </a:r>
            <a:r>
              <a:rPr lang="hu-HU" i="1" dirty="0"/>
              <a:t>alkalmasság–szükségesség–arányosság</a:t>
            </a:r>
            <a:r>
              <a:rPr lang="hu-HU" dirty="0"/>
              <a:t> teszt) </a:t>
            </a:r>
          </a:p>
          <a:p>
            <a:pPr lvl="1"/>
            <a:r>
              <a:rPr lang="hu-HU" dirty="0"/>
              <a:t>az alapjogok </a:t>
            </a:r>
            <a:r>
              <a:rPr lang="hu-HU" i="1" dirty="0"/>
              <a:t>korlátozásának korlátozása (bizonyos esetekben mégis korlátozhatatlan) </a:t>
            </a:r>
          </a:p>
          <a:p>
            <a:r>
              <a:rPr lang="hu-HU" dirty="0"/>
              <a:t>a </a:t>
            </a:r>
            <a:r>
              <a:rPr lang="hu-HU" i="1" dirty="0"/>
              <a:t>jogállamiság</a:t>
            </a:r>
            <a:r>
              <a:rPr lang="hu-HU" dirty="0"/>
              <a:t> sztenderdjei (jogbiztonság – pl. </a:t>
            </a:r>
            <a:r>
              <a:rPr lang="hu-HU" dirty="0" err="1"/>
              <a:t>Fuller</a:t>
            </a:r>
            <a:r>
              <a:rPr lang="hu-HU" dirty="0"/>
              <a:t> katalógusa a jog belső erkölcsiségéről)</a:t>
            </a:r>
          </a:p>
          <a:p>
            <a:r>
              <a:rPr lang="hu-HU" i="1" dirty="0"/>
              <a:t>jogdogmatikai korlát</a:t>
            </a:r>
            <a:r>
              <a:rPr lang="hu-HU" dirty="0"/>
              <a:t>ok – nem lehet akármit megcsinálni – </a:t>
            </a:r>
            <a:r>
              <a:rPr lang="hu-HU" dirty="0" err="1"/>
              <a:t>Dworkin</a:t>
            </a:r>
            <a:r>
              <a:rPr lang="hu-HU" dirty="0"/>
              <a:t> „</a:t>
            </a:r>
            <a:r>
              <a:rPr lang="hu-HU" dirty="0" err="1"/>
              <a:t>léncregény</a:t>
            </a:r>
            <a:r>
              <a:rPr lang="hu-HU" dirty="0"/>
              <a:t>” elmélete – a bírák és a jogalkotók „továbbírják” a jogot, és soha nem tiszta </a:t>
            </a:r>
            <a:r>
              <a:rPr lang="hu-HU" dirty="0" err="1"/>
              <a:t>leppel</a:t>
            </a:r>
            <a:r>
              <a:rPr lang="hu-HU" dirty="0"/>
              <a:t> kezdenek el kodifikálni.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72425" y="1027906"/>
            <a:ext cx="3381375" cy="428625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8202611" y="5444332"/>
            <a:ext cx="292100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/>
              <a:t>Charles-Louis de </a:t>
            </a:r>
            <a:r>
              <a:rPr lang="hu-HU" sz="1400" dirty="0" err="1"/>
              <a:t>Secondat</a:t>
            </a:r>
            <a:r>
              <a:rPr lang="hu-HU" sz="1400" dirty="0"/>
              <a:t> (Montesquieu bárója) </a:t>
            </a:r>
            <a:endParaRPr lang="hu-H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7902258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Jogalkotástan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612900"/>
            <a:ext cx="10515600" cy="5245100"/>
          </a:xfrm>
        </p:spPr>
        <p:txBody>
          <a:bodyPr>
            <a:normAutofit fontScale="92500" lnSpcReduction="10000"/>
          </a:bodyPr>
          <a:lstStyle/>
          <a:p>
            <a:r>
              <a:rPr lang="hu-HU" dirty="0"/>
              <a:t>Németországban születik, </a:t>
            </a:r>
            <a:r>
              <a:rPr lang="hu-HU" i="1" dirty="0" err="1"/>
              <a:t>Gesetzgebungslehre</a:t>
            </a:r>
            <a:r>
              <a:rPr lang="hu-HU" dirty="0"/>
              <a:t> néven: a jog alkotásának tudománya. </a:t>
            </a:r>
          </a:p>
          <a:p>
            <a:r>
              <a:rPr lang="hu-HU" dirty="0"/>
              <a:t>A törvényhozástan iránymutatást és segítséget kínál a racionális normatételezéshez és formáláshoz. </a:t>
            </a:r>
          </a:p>
          <a:p>
            <a:r>
              <a:rPr lang="hu-HU" dirty="0"/>
              <a:t>A normatartalom olyan, a társadalomtudományi módszerekre is támaszkodó kialakítása, amely alkalmas a várt magatartás- és társadalom-formáló hatás kiváltására is. </a:t>
            </a:r>
          </a:p>
          <a:p>
            <a:r>
              <a:rPr lang="hu-HU" dirty="0"/>
              <a:t>Pl. adójogszabályok alkotása: </a:t>
            </a:r>
          </a:p>
          <a:p>
            <a:pPr lvl="1"/>
            <a:r>
              <a:rPr lang="hu-HU" dirty="0"/>
              <a:t>Gazdasági ismeretek</a:t>
            </a:r>
          </a:p>
          <a:p>
            <a:pPr lvl="1"/>
            <a:r>
              <a:rPr lang="hu-HU" dirty="0"/>
              <a:t>Az igazgatás ismerete</a:t>
            </a:r>
          </a:p>
          <a:p>
            <a:pPr lvl="1"/>
            <a:r>
              <a:rPr lang="hu-HU" dirty="0"/>
              <a:t>Statisztikai összefüggések ismerete</a:t>
            </a:r>
          </a:p>
          <a:p>
            <a:r>
              <a:rPr lang="hu-HU" dirty="0"/>
              <a:t>A jogalkotás </a:t>
            </a:r>
            <a:r>
              <a:rPr lang="hu-HU" i="1" dirty="0"/>
              <a:t>közvetett célja</a:t>
            </a:r>
            <a:r>
              <a:rPr lang="hu-HU" dirty="0"/>
              <a:t> annak a hatásnak az elérése, amelyet az adott jogszabály érvényesítésétől várt a jogalkotó – a jogalkotástan segít ezekhez a megfelelő eszközöket kialakítani. </a:t>
            </a:r>
          </a:p>
        </p:txBody>
      </p:sp>
    </p:spTree>
    <p:extLst>
      <p:ext uri="{BB962C8B-B14F-4D97-AF65-F5344CB8AC3E}">
        <p14:creationId xmlns:p14="http://schemas.microsoft.com/office/powerpoint/2010/main" xmlns="" val="943229525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101600"/>
            <a:ext cx="10515600" cy="1325563"/>
          </a:xfrm>
        </p:spPr>
        <p:txBody>
          <a:bodyPr/>
          <a:lstStyle/>
          <a:p>
            <a:r>
              <a:rPr lang="hu-HU" dirty="0"/>
              <a:t>A jogalkotástan területei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333500"/>
            <a:ext cx="10515600" cy="5524500"/>
          </a:xfrm>
        </p:spPr>
        <p:txBody>
          <a:bodyPr>
            <a:normAutofit fontScale="92500" lnSpcReduction="10000"/>
          </a:bodyPr>
          <a:lstStyle/>
          <a:p>
            <a:r>
              <a:rPr lang="hu-HU" dirty="0"/>
              <a:t>jogszabálytan/analitikus </a:t>
            </a:r>
            <a:r>
              <a:rPr lang="hu-HU" dirty="0" err="1"/>
              <a:t>legisztika</a:t>
            </a:r>
            <a:r>
              <a:rPr lang="hu-HU" dirty="0"/>
              <a:t> - normatan/jogalkotási analitika</a:t>
            </a:r>
          </a:p>
          <a:p>
            <a:pPr marL="457200" lvl="1" indent="0">
              <a:buNone/>
            </a:pPr>
            <a:r>
              <a:rPr lang="hu-HU" dirty="0">
                <a:solidFill>
                  <a:srgbClr val="FF0000"/>
                </a:solidFill>
              </a:rPr>
              <a:t>az </a:t>
            </a:r>
            <a:r>
              <a:rPr lang="hu-HU" i="1" dirty="0">
                <a:solidFill>
                  <a:srgbClr val="FF0000"/>
                </a:solidFill>
              </a:rPr>
              <a:t>eszközöknek</a:t>
            </a:r>
            <a:r>
              <a:rPr lang="hu-HU" dirty="0">
                <a:solidFill>
                  <a:srgbClr val="FF0000"/>
                </a:solidFill>
              </a:rPr>
              <a:t> </a:t>
            </a:r>
            <a:r>
              <a:rPr lang="hu-HU" dirty="0"/>
              <a:t>az elemzését végzi el (innen a ‘jogalkotási analitika’ elnevezés), amelyekkel a jogalkotó el akarja érni, meg akarja valósítani a céljai</a:t>
            </a:r>
          </a:p>
          <a:p>
            <a:r>
              <a:rPr lang="hu-HU" dirty="0"/>
              <a:t>a jogalkotás technológiája  – jogalkotási metodika és taktika</a:t>
            </a:r>
          </a:p>
          <a:p>
            <a:pPr lvl="1"/>
            <a:r>
              <a:rPr lang="hu-HU" dirty="0"/>
              <a:t>a jogalkotási </a:t>
            </a:r>
            <a:r>
              <a:rPr lang="hu-HU" dirty="0">
                <a:solidFill>
                  <a:srgbClr val="FF0000"/>
                </a:solidFill>
              </a:rPr>
              <a:t>folyamat egészét </a:t>
            </a:r>
            <a:r>
              <a:rPr lang="hu-HU" dirty="0"/>
              <a:t>tekinti tárgyának; a jogalkotási probléma felismerése, a kiindulási helyzet elemzése, az okok elemzése, a jogalkotási cél meghatározása, a lehetőségek elemzése, az alternatívák elemzése, hatástanulmányok összeállítása, a döntés, az eredmény ellenőrzése</a:t>
            </a:r>
          </a:p>
          <a:p>
            <a:r>
              <a:rPr lang="hu-HU" dirty="0"/>
              <a:t>a jogalkotás technikája – jogalkotási technika</a:t>
            </a:r>
          </a:p>
          <a:p>
            <a:pPr lvl="1"/>
            <a:r>
              <a:rPr lang="hu-HU" i="1" dirty="0"/>
              <a:t>Jogszabályszerkesztés – </a:t>
            </a:r>
          </a:p>
          <a:p>
            <a:pPr lvl="1"/>
            <a:r>
              <a:rPr lang="hu-HU" i="1" dirty="0"/>
              <a:t>külső szisztematika</a:t>
            </a:r>
            <a:r>
              <a:rPr lang="hu-HU" dirty="0"/>
              <a:t>: jogszabályok külső formai megjelenésével foglalkozik</a:t>
            </a:r>
          </a:p>
          <a:p>
            <a:pPr lvl="1"/>
            <a:r>
              <a:rPr lang="hu-HU" i="1" dirty="0"/>
              <a:t>belső szisztematika</a:t>
            </a:r>
            <a:r>
              <a:rPr lang="hu-HU" dirty="0"/>
              <a:t> - a jogszabály tartalmának megfelelő megformálására és elrendezésére utal - a szabályozandó viszonyokat leképező jogtételek és jogi fogalmak adekvát megfogalmazása (definiálása, formalizálása), s olyan struktúrába szervezése, amely képes biztosítani az adott jogszabály értelmi koherenciáját (hézag- és ellentmondás-mentességét)</a:t>
            </a:r>
          </a:p>
        </p:txBody>
      </p:sp>
    </p:spTree>
    <p:extLst>
      <p:ext uri="{BB962C8B-B14F-4D97-AF65-F5344CB8AC3E}">
        <p14:creationId xmlns:p14="http://schemas.microsoft.com/office/powerpoint/2010/main" xmlns="" val="1937024855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Hogyan működtethető a jog?</a:t>
            </a:r>
            <a:br>
              <a:rPr lang="hu-HU" dirty="0"/>
            </a:br>
            <a:r>
              <a:rPr lang="hu-HU" dirty="0"/>
              <a:t>(jogi metodológia) 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Jog és állambölcselet II. Jogbölcselet</a:t>
            </a:r>
          </a:p>
          <a:p>
            <a:r>
              <a:rPr lang="hu-HU" dirty="0"/>
              <a:t>10. előadás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4111357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90138" y="226567"/>
            <a:ext cx="10515600" cy="575401"/>
          </a:xfrm>
        </p:spPr>
        <p:txBody>
          <a:bodyPr>
            <a:normAutofit fontScale="90000"/>
          </a:bodyPr>
          <a:lstStyle/>
          <a:p>
            <a:r>
              <a:rPr lang="hu-HU" b="1" dirty="0" smtClean="0"/>
              <a:t>A konceptuális jogelméletek típusai</a:t>
            </a:r>
            <a:endParaRPr lang="hu-HU" b="1" dirty="0"/>
          </a:p>
        </p:txBody>
      </p:sp>
      <p:cxnSp>
        <p:nvCxnSpPr>
          <p:cNvPr id="5" name="Egyenes összekötő nyíllal 4"/>
          <p:cNvCxnSpPr/>
          <p:nvPr/>
        </p:nvCxnSpPr>
        <p:spPr>
          <a:xfrm>
            <a:off x="5976257" y="1825625"/>
            <a:ext cx="6532" cy="4261666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nyíllal 6"/>
          <p:cNvCxnSpPr/>
          <p:nvPr/>
        </p:nvCxnSpPr>
        <p:spPr>
          <a:xfrm flipV="1">
            <a:off x="2364377" y="3951514"/>
            <a:ext cx="7223760" cy="4978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zövegdoboz 9"/>
          <p:cNvSpPr txBox="1"/>
          <p:nvPr/>
        </p:nvSpPr>
        <p:spPr>
          <a:xfrm>
            <a:off x="4483825" y="852005"/>
            <a:ext cx="29848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smtClean="0"/>
              <a:t>Leíró</a:t>
            </a:r>
          </a:p>
          <a:p>
            <a:pPr algn="ctr"/>
            <a:r>
              <a:rPr lang="hu-HU" sz="2000" dirty="0" smtClean="0"/>
              <a:t>Megérteni és nem értékelni akarja a jogot</a:t>
            </a:r>
            <a:endParaRPr lang="hu-HU" sz="2000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4206240" y="5271683"/>
            <a:ext cx="355309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smtClean="0"/>
              <a:t>Előíró</a:t>
            </a:r>
          </a:p>
          <a:p>
            <a:pPr algn="ctr"/>
            <a:r>
              <a:rPr lang="hu-HU" sz="2000" dirty="0" smtClean="0"/>
              <a:t>A jogot nem lehet megérteni csak úgy, ha tekintettel vagyunk a céljaira, funkciójára</a:t>
            </a:r>
            <a:endParaRPr lang="hu-HU" sz="2000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932359" y="3137153"/>
            <a:ext cx="298486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smtClean="0"/>
              <a:t>Belső</a:t>
            </a:r>
          </a:p>
          <a:p>
            <a:pPr algn="ctr"/>
            <a:r>
              <a:rPr lang="hu-HU" sz="2000" dirty="0" smtClean="0"/>
              <a:t>Úgy próbálja láttatni a jogot, ahogy a jog résztvevői látják</a:t>
            </a:r>
            <a:endParaRPr lang="hu-HU" sz="2000" dirty="0"/>
          </a:p>
        </p:txBody>
      </p:sp>
      <p:sp>
        <p:nvSpPr>
          <p:cNvPr id="13" name="Szövegdoboz 12"/>
          <p:cNvSpPr txBox="1"/>
          <p:nvPr/>
        </p:nvSpPr>
        <p:spPr>
          <a:xfrm>
            <a:off x="8366216" y="2783684"/>
            <a:ext cx="298486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smtClean="0"/>
              <a:t>Külső</a:t>
            </a:r>
          </a:p>
          <a:p>
            <a:pPr algn="ctr"/>
            <a:r>
              <a:rPr lang="hu-HU" sz="2000" dirty="0" smtClean="0"/>
              <a:t>Szélsőségesen külső: valószínűségek vizsgálata</a:t>
            </a:r>
          </a:p>
          <a:p>
            <a:pPr algn="ctr"/>
            <a:r>
              <a:rPr lang="hu-HU" sz="2000" dirty="0" smtClean="0"/>
              <a:t>„</a:t>
            </a:r>
            <a:r>
              <a:rPr lang="hu-HU" sz="2000" dirty="0" err="1" smtClean="0"/>
              <a:t>Kívülhelyezkedő</a:t>
            </a:r>
            <a:r>
              <a:rPr lang="hu-HU" sz="2000" dirty="0" smtClean="0"/>
              <a:t>”: részben elfogadja a belső nézőpont fogalmait  </a:t>
            </a:r>
            <a:endParaRPr lang="hu-HU" sz="2000" dirty="0"/>
          </a:p>
        </p:txBody>
      </p:sp>
      <p:sp>
        <p:nvSpPr>
          <p:cNvPr id="15" name="Szövegdoboz 14"/>
          <p:cNvSpPr txBox="1"/>
          <p:nvPr/>
        </p:nvSpPr>
        <p:spPr>
          <a:xfrm>
            <a:off x="511083" y="2018090"/>
            <a:ext cx="3827417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dirty="0" smtClean="0"/>
              <a:t>Pl.  Hans </a:t>
            </a:r>
            <a:r>
              <a:rPr lang="hu-HU" dirty="0" err="1" smtClean="0"/>
              <a:t>Kelsen</a:t>
            </a:r>
            <a:r>
              <a:rPr lang="hu-HU" dirty="0" smtClean="0"/>
              <a:t>, - értékmentes „tiszta” jogtan, vagy Herbert Hart  - analitikus, fogalomelemző jogelmélet</a:t>
            </a:r>
            <a:endParaRPr lang="hu-HU" dirty="0"/>
          </a:p>
        </p:txBody>
      </p:sp>
      <p:sp>
        <p:nvSpPr>
          <p:cNvPr id="16" name="Szövegdoboz 15"/>
          <p:cNvSpPr txBox="1"/>
          <p:nvPr/>
        </p:nvSpPr>
        <p:spPr>
          <a:xfrm>
            <a:off x="7759337" y="1931325"/>
            <a:ext cx="3827417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dirty="0" smtClean="0"/>
              <a:t>Ontológiai, szociológiai jogelméletek, jogi antropológia, jogi „etológia”, </a:t>
            </a:r>
            <a:r>
              <a:rPr lang="hu-HU" dirty="0" err="1" smtClean="0"/>
              <a:t>Weber</a:t>
            </a:r>
            <a:r>
              <a:rPr lang="hu-HU" dirty="0" smtClean="0"/>
              <a:t>, </a:t>
            </a:r>
            <a:r>
              <a:rPr lang="hu-HU" dirty="0" err="1" smtClean="0"/>
              <a:t>Malinowski</a:t>
            </a:r>
            <a:r>
              <a:rPr lang="hu-HU" dirty="0" smtClean="0"/>
              <a:t> </a:t>
            </a:r>
            <a:endParaRPr lang="hu-HU" dirty="0"/>
          </a:p>
        </p:txBody>
      </p:sp>
      <p:sp>
        <p:nvSpPr>
          <p:cNvPr id="17" name="Szövegdoboz 16"/>
          <p:cNvSpPr txBox="1"/>
          <p:nvPr/>
        </p:nvSpPr>
        <p:spPr>
          <a:xfrm>
            <a:off x="538299" y="4964103"/>
            <a:ext cx="3827417" cy="12003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dirty="0" smtClean="0"/>
              <a:t>Gyakorlati filozófiák – a jogra mint normatív társadalmi gyakorlatra tekint az erkölcs, vagy a jog összefüggésében</a:t>
            </a:r>
          </a:p>
          <a:p>
            <a:r>
              <a:rPr lang="hu-HU" dirty="0" err="1" smtClean="0"/>
              <a:t>Raz</a:t>
            </a:r>
            <a:r>
              <a:rPr lang="hu-HU" dirty="0" smtClean="0"/>
              <a:t>, </a:t>
            </a:r>
            <a:r>
              <a:rPr lang="hu-HU" dirty="0" err="1" smtClean="0"/>
              <a:t>Dworkin</a:t>
            </a:r>
            <a:endParaRPr lang="hu-HU" dirty="0"/>
          </a:p>
        </p:txBody>
      </p:sp>
      <p:sp>
        <p:nvSpPr>
          <p:cNvPr id="18" name="Szövegdoboz 17"/>
          <p:cNvSpPr txBox="1"/>
          <p:nvPr/>
        </p:nvSpPr>
        <p:spPr>
          <a:xfrm>
            <a:off x="7766957" y="4959481"/>
            <a:ext cx="3827417" cy="12003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dirty="0" smtClean="0"/>
              <a:t>Természetjogi elméletek. A jogra nemcsak kívülről tekintenek, hanem egy külső normarendszerhez mérik. (</a:t>
            </a:r>
            <a:r>
              <a:rPr lang="hu-HU" dirty="0" err="1" smtClean="0"/>
              <a:t>Finnis</a:t>
            </a:r>
            <a:r>
              <a:rPr lang="hu-HU" dirty="0" smtClean="0"/>
              <a:t>)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735623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5" grpId="0" animBg="1"/>
      <p:bldP spid="16" grpId="0" animBg="1"/>
      <p:bldP spid="17" grpId="0" animBg="1"/>
      <p:bldP spid="18" grpId="0" animBg="1"/>
    </p:bld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jogi metodológia kettős jelentése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17500" y="1501112"/>
            <a:ext cx="6959600" cy="4351338"/>
          </a:xfrm>
        </p:spPr>
        <p:txBody>
          <a:bodyPr/>
          <a:lstStyle/>
          <a:p>
            <a:r>
              <a:rPr lang="hu-HU" dirty="0"/>
              <a:t>Tágabban: jogi intézményrendszer egészének működtetésére való képesség és az ezt szolgáló ismeretek</a:t>
            </a:r>
          </a:p>
          <a:p>
            <a:r>
              <a:rPr lang="hu-HU" dirty="0"/>
              <a:t>Szűkebben: (mi csak ezzel foglalkozunk): a jogalkalmazás módszertana („</a:t>
            </a:r>
            <a:r>
              <a:rPr lang="hu-HU" dirty="0" err="1"/>
              <a:t>juristische</a:t>
            </a:r>
            <a:r>
              <a:rPr lang="hu-HU" dirty="0"/>
              <a:t> </a:t>
            </a:r>
            <a:r>
              <a:rPr lang="hu-HU" dirty="0" err="1"/>
              <a:t>Methodenlehre</a:t>
            </a:r>
            <a:r>
              <a:rPr lang="hu-HU" dirty="0"/>
              <a:t>”, „</a:t>
            </a:r>
            <a:r>
              <a:rPr lang="hu-HU" dirty="0" err="1"/>
              <a:t>legal</a:t>
            </a:r>
            <a:r>
              <a:rPr lang="hu-HU" dirty="0"/>
              <a:t> </a:t>
            </a:r>
            <a:r>
              <a:rPr lang="hu-HU" dirty="0" err="1"/>
              <a:t>method</a:t>
            </a:r>
            <a:r>
              <a:rPr lang="hu-HU" dirty="0"/>
              <a:t>”)</a:t>
            </a:r>
          </a:p>
          <a:p>
            <a:r>
              <a:rPr lang="hu-HU" dirty="0"/>
              <a:t>Az esetre érvényes jog megállapításának művészete – tételezi, hogy van egy jogi szöveg, és nem foglalkozik azzal, hogyan keletkezett. 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7800" y="1690688"/>
            <a:ext cx="3657600" cy="4073652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8166099" y="5662874"/>
            <a:ext cx="2921001" cy="73866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 err="1"/>
              <a:t>Rheinhold</a:t>
            </a:r>
            <a:r>
              <a:rPr lang="hu-HU" sz="1400" dirty="0"/>
              <a:t> </a:t>
            </a:r>
            <a:r>
              <a:rPr lang="hu-HU" sz="1400" dirty="0" err="1"/>
              <a:t>Zippelius</a:t>
            </a:r>
            <a:r>
              <a:rPr lang="hu-HU" sz="1400" dirty="0"/>
              <a:t>, a jelenlegi legnépszerűbb német „</a:t>
            </a:r>
            <a:r>
              <a:rPr lang="hu-HU" sz="1400" dirty="0" err="1"/>
              <a:t>methodenlehre</a:t>
            </a:r>
            <a:r>
              <a:rPr lang="hu-HU" sz="1400" dirty="0"/>
              <a:t>” szerzője</a:t>
            </a:r>
            <a:endParaRPr lang="hu-H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6479329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Deduktív módszer (</a:t>
            </a:r>
            <a:r>
              <a:rPr lang="hu-HU" dirty="0" err="1"/>
              <a:t>szillogisztikus</a:t>
            </a:r>
            <a:r>
              <a:rPr lang="hu-HU" dirty="0"/>
              <a:t> </a:t>
            </a:r>
            <a:r>
              <a:rPr lang="hu-HU" dirty="0" err="1"/>
              <a:t>módszer</a:t>
            </a:r>
            <a:r>
              <a:rPr lang="hu-HU" dirty="0"/>
              <a:t>)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döntés = logikai következtetés. </a:t>
            </a:r>
          </a:p>
          <a:p>
            <a:pPr marL="0" indent="0" algn="ctr">
              <a:buNone/>
            </a:pPr>
            <a:r>
              <a:rPr lang="hu-HU" b="1" dirty="0" err="1"/>
              <a:t>Premissa</a:t>
            </a:r>
            <a:r>
              <a:rPr lang="hu-HU" b="1" dirty="0"/>
              <a:t> maior – felső tétel </a:t>
            </a:r>
            <a:r>
              <a:rPr lang="hu-HU" dirty="0"/>
              <a:t>(jogszabály szövege) – aki mást megöl, emberölést követ el, és meg kell büntetni</a:t>
            </a:r>
          </a:p>
          <a:p>
            <a:pPr marL="0" indent="0" algn="ctr">
              <a:buNone/>
            </a:pPr>
            <a:r>
              <a:rPr lang="hu-HU" b="1" dirty="0" err="1"/>
              <a:t>Premissa</a:t>
            </a:r>
            <a:r>
              <a:rPr lang="hu-HU" b="1" dirty="0"/>
              <a:t> minor – </a:t>
            </a:r>
            <a:r>
              <a:rPr lang="hu-HU" b="1" dirty="0" err="1"/>
              <a:t>alső</a:t>
            </a:r>
            <a:r>
              <a:rPr lang="hu-HU" b="1" dirty="0"/>
              <a:t> tétel </a:t>
            </a:r>
            <a:r>
              <a:rPr lang="hu-HU" dirty="0"/>
              <a:t>(tényállás) – x megölte y-t</a:t>
            </a:r>
          </a:p>
          <a:p>
            <a:pPr marL="0" indent="0" algn="ctr">
              <a:buNone/>
            </a:pPr>
            <a:r>
              <a:rPr lang="hu-HU" dirty="0"/>
              <a:t>________________________________________</a:t>
            </a:r>
          </a:p>
          <a:p>
            <a:pPr marL="0" indent="0" algn="ctr">
              <a:buNone/>
            </a:pPr>
            <a:r>
              <a:rPr lang="hu-HU" b="1" dirty="0"/>
              <a:t>Konklúzió</a:t>
            </a:r>
            <a:r>
              <a:rPr lang="hu-HU" dirty="0"/>
              <a:t>: X-et meg kell büntetni emberölés miatt</a:t>
            </a:r>
          </a:p>
          <a:p>
            <a:r>
              <a:rPr lang="hu-HU" dirty="0"/>
              <a:t>Eszerint az elmélet szerint a jog nem is döntéshozatal, hanem kényszerítő logikai törvényszerűségek demonstrálása, alkalmazása a valóságban. </a:t>
            </a:r>
          </a:p>
        </p:txBody>
      </p:sp>
    </p:spTree>
    <p:extLst>
      <p:ext uri="{BB962C8B-B14F-4D97-AF65-F5344CB8AC3E}">
        <p14:creationId xmlns:p14="http://schemas.microsoft.com/office/powerpoint/2010/main" xmlns="" val="34830292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deduktív módszer kritikája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918075"/>
          </a:xfrm>
        </p:spPr>
        <p:txBody>
          <a:bodyPr>
            <a:normAutofit fontScale="92500" lnSpcReduction="20000"/>
          </a:bodyPr>
          <a:lstStyle/>
          <a:p>
            <a:r>
              <a:rPr lang="hu-HU" dirty="0"/>
              <a:t>Ha ez így lenne, már régen nem emberek végeznék a jogalkalmazást, hanem gépek</a:t>
            </a:r>
          </a:p>
          <a:p>
            <a:r>
              <a:rPr lang="hu-HU" dirty="0"/>
              <a:t>Sőt: ha ez így lenne nem lennének jogviták, és emiatt jogászok sem. </a:t>
            </a:r>
          </a:p>
          <a:p>
            <a:r>
              <a:rPr lang="hu-HU" dirty="0"/>
              <a:t>Miért nincsen így: </a:t>
            </a:r>
          </a:p>
          <a:p>
            <a:pPr lvl="1"/>
            <a:r>
              <a:rPr lang="hu-HU" u="sng" dirty="0"/>
              <a:t>Felső tétel </a:t>
            </a:r>
            <a:r>
              <a:rPr lang="hu-HU" dirty="0"/>
              <a:t>(jogszabály szövege): nem igaz, vagy hamis, hanem érvényes vagy érvénytelen; a jogszabály szövege nem az egyedi esetre értelmezetten áll rendelkezésre, hanem az eset fényében értelmezésre szorul – az az igazi kérdés a jogalkalmazás során, hogy mit jelent az, hogy „megöl”, és mi választja el attól, hogy valaki  ”más testi épségét vagy egészségét sérti” és közben a sértett belehal. Btk. 164. § (1), (8) </a:t>
            </a:r>
          </a:p>
          <a:p>
            <a:pPr lvl="1"/>
            <a:r>
              <a:rPr lang="hu-HU" u="sng" dirty="0"/>
              <a:t>Alsó tétel </a:t>
            </a:r>
            <a:r>
              <a:rPr lang="hu-HU" dirty="0"/>
              <a:t>(tényállás): a tényállás szövegét meg kell állapítani. Problémák: a tényállás csak elbeszélések, tárgyi bizonyítékok, stb. formájában áll rendelkezésünkre, nem úgy, hogy besétál a bíróságra, (vagy mi megyünk vissza egy időgéppel) </a:t>
            </a:r>
          </a:p>
          <a:p>
            <a:pPr lvl="1"/>
            <a:r>
              <a:rPr lang="hu-HU" u="sng" dirty="0"/>
              <a:t>Konklúzió levonása: </a:t>
            </a:r>
            <a:r>
              <a:rPr lang="hu-HU" dirty="0"/>
              <a:t>Nem automatikus folyamat – a példánál maradva – büntetéskiszabás – mérlegelés – diszkréció esetei, (</a:t>
            </a:r>
            <a:r>
              <a:rPr lang="hu-HU" dirty="0" err="1"/>
              <a:t>-hat</a:t>
            </a:r>
            <a:r>
              <a:rPr lang="hu-HU" dirty="0"/>
              <a:t>, - </a:t>
            </a:r>
            <a:r>
              <a:rPr lang="hu-HU" dirty="0" err="1"/>
              <a:t>het</a:t>
            </a:r>
            <a:r>
              <a:rPr lang="hu-HU" dirty="0"/>
              <a:t>), méltányosság alkalmazása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4168816009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623626"/>
          </a:xfrm>
        </p:spPr>
        <p:txBody>
          <a:bodyPr>
            <a:normAutofit fontScale="90000"/>
          </a:bodyPr>
          <a:lstStyle/>
          <a:p>
            <a:r>
              <a:rPr lang="hu-HU" dirty="0"/>
              <a:t>Az </a:t>
            </a:r>
            <a:r>
              <a:rPr lang="hu-HU" dirty="0" err="1"/>
              <a:t>argumentatív</a:t>
            </a:r>
            <a:r>
              <a:rPr lang="hu-HU" dirty="0"/>
              <a:t> módszer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3349" y="623626"/>
            <a:ext cx="7639051" cy="6038431"/>
          </a:xfrm>
        </p:spPr>
        <p:txBody>
          <a:bodyPr>
            <a:noAutofit/>
          </a:bodyPr>
          <a:lstStyle/>
          <a:p>
            <a:r>
              <a:rPr lang="hu-HU" sz="1600" dirty="0"/>
              <a:t>A deduktív módszer elképzelését a felvilágosodás szülte: hatalommegosztás (önkény kiküszöbölése), racionalizmus (ellenőrizhető legyen a döntés) </a:t>
            </a:r>
          </a:p>
          <a:p>
            <a:r>
              <a:rPr lang="hu-HU" sz="1600" dirty="0"/>
              <a:t>Ezt megelőzően azonban senki nem gondolkodott így: a jog - az igazságosság </a:t>
            </a:r>
            <a:r>
              <a:rPr lang="hu-HU" sz="1600" i="1" dirty="0"/>
              <a:t>megteremtésére </a:t>
            </a:r>
            <a:r>
              <a:rPr lang="hu-HU" sz="1600" dirty="0"/>
              <a:t>irányuló heroikus emberi vállalkozás</a:t>
            </a:r>
          </a:p>
          <a:p>
            <a:r>
              <a:rPr lang="hu-HU" sz="1600" dirty="0"/>
              <a:t>Ebben egyenlő szerep jut a jog megalkotójára és annak „alkalmazójára”</a:t>
            </a:r>
          </a:p>
          <a:p>
            <a:r>
              <a:rPr lang="hu-HU" sz="1600" dirty="0"/>
              <a:t>A feladat: igazságos döntést hozni, amely nem eleve adott a jogszabályok szövegében – meg kell találni. </a:t>
            </a:r>
          </a:p>
          <a:p>
            <a:r>
              <a:rPr lang="hu-HU" sz="1600" dirty="0"/>
              <a:t>Attól, hogy a jog nem axiomatikus rendszer, (mint a matematika), attól még nem teljesen irracionális – vannak elemek, amelyek korlátoznak bennünket. </a:t>
            </a:r>
          </a:p>
          <a:p>
            <a:r>
              <a:rPr lang="hu-HU" sz="1600" dirty="0"/>
              <a:t>Nem állnak rendelkezésére csalhatatlan axiómák és tévedhetetlen levezetési szabályok, s mégis a helyes következtetésre és döntés kialakítására és igazolására törekszik, a neki megfelelő módszer segítségével – </a:t>
            </a:r>
            <a:r>
              <a:rPr lang="hu-HU" sz="1600" dirty="0" err="1"/>
              <a:t>argumentatív</a:t>
            </a:r>
            <a:r>
              <a:rPr lang="hu-HU" sz="1600" dirty="0"/>
              <a:t> módszer</a:t>
            </a:r>
          </a:p>
          <a:p>
            <a:r>
              <a:rPr lang="hu-HU" sz="1600" dirty="0"/>
              <a:t>Indukció, dialektika – Arisztotelész. Dönteni kell, de nem látjuk a jövőt – itt a matek nem segít. </a:t>
            </a:r>
          </a:p>
          <a:p>
            <a:r>
              <a:rPr lang="hu-HU" sz="1600" dirty="0"/>
              <a:t>Dialektika – igazság elérésére törekszik, de nem a teljes bizonyosságéra. Bizonyos „problématípusoknál” („üzenjünk-e hadat Spártának, kössünk-e békét a perzsákkal”) nem is lehet másra törekedni.  </a:t>
            </a:r>
          </a:p>
          <a:p>
            <a:r>
              <a:rPr lang="hu-HU" sz="1600" dirty="0"/>
              <a:t>A módszer: érvek felsorakoztatása – van benne mozgásterünk, de nem teljes a szabadságunk.  (Korlátai: </a:t>
            </a:r>
            <a:r>
              <a:rPr lang="fr-FR" sz="1600" i="1" dirty="0"/>
              <a:t>contra factum non est argumentum</a:t>
            </a:r>
            <a:r>
              <a:rPr lang="hu-HU" sz="1600" dirty="0"/>
              <a:t>, </a:t>
            </a:r>
            <a:r>
              <a:rPr lang="fr-FR" sz="1600" dirty="0"/>
              <a:t>és </a:t>
            </a:r>
            <a:r>
              <a:rPr lang="fr-FR" sz="1600" i="1" dirty="0"/>
              <a:t>contra legem non est argumentum</a:t>
            </a:r>
            <a:r>
              <a:rPr lang="hu-HU" sz="1600" i="1" dirty="0"/>
              <a:t>) </a:t>
            </a:r>
            <a:endParaRPr lang="hu-HU" sz="16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3031" y="1490989"/>
            <a:ext cx="3843734" cy="378460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8534398" y="5275589"/>
            <a:ext cx="2921001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/>
              <a:t>Görög-perzsa párharc ábrázolása egy görög vázán (Kr. e. 5 sz.) </a:t>
            </a:r>
            <a:endParaRPr lang="hu-H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4188836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érvelés technikája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sz="2400" dirty="0"/>
              <a:t>Az érvelés három fázisa: </a:t>
            </a:r>
          </a:p>
          <a:p>
            <a:pPr>
              <a:spcBef>
                <a:spcPts val="0"/>
              </a:spcBef>
            </a:pPr>
            <a:r>
              <a:rPr lang="hu-HU" sz="2400" dirty="0"/>
              <a:t>Érvelés </a:t>
            </a:r>
            <a:r>
              <a:rPr lang="hu-HU" sz="2400" b="1" dirty="0"/>
              <a:t>kiindulópontja</a:t>
            </a:r>
            <a:r>
              <a:rPr lang="hu-HU" sz="2400" dirty="0"/>
              <a:t>: ami nem tehető vita tárgyává. </a:t>
            </a:r>
          </a:p>
          <a:p>
            <a:pPr lvl="1">
              <a:spcBef>
                <a:spcPts val="0"/>
              </a:spcBef>
            </a:pPr>
            <a:r>
              <a:rPr lang="hu-HU" sz="2000" dirty="0"/>
              <a:t>Ez sem mindig igaz: gyakran a jogvitákban éppen a másik rossz kiindulópontjait vitatjuk </a:t>
            </a:r>
          </a:p>
          <a:p>
            <a:pPr lvl="1">
              <a:spcBef>
                <a:spcPts val="0"/>
              </a:spcBef>
            </a:pPr>
            <a:r>
              <a:rPr lang="hu-HU" sz="2000" dirty="0"/>
              <a:t>Lehet: valóságra vonatkozó kijelentés,</a:t>
            </a:r>
            <a:r>
              <a:rPr lang="hu-HU" sz="2000" b="1" dirty="0"/>
              <a:t> </a:t>
            </a:r>
            <a:r>
              <a:rPr lang="hu-HU" sz="2000" i="1" dirty="0"/>
              <a:t>tény</a:t>
            </a:r>
            <a:r>
              <a:rPr lang="hu-HU" sz="2000" dirty="0"/>
              <a:t>: a valóságra vonatkozó igaz kijelentés; </a:t>
            </a:r>
            <a:r>
              <a:rPr lang="hu-HU" sz="2000" i="1" dirty="0"/>
              <a:t>igazság</a:t>
            </a:r>
            <a:r>
              <a:rPr lang="hu-HU" sz="2000" dirty="0"/>
              <a:t>: a tények összefüggéseire vonatkozó kijelentés; </a:t>
            </a:r>
            <a:r>
              <a:rPr lang="hu-HU" sz="2000" i="1" dirty="0"/>
              <a:t>vélelem</a:t>
            </a:r>
            <a:r>
              <a:rPr lang="hu-HU" sz="2000" dirty="0"/>
              <a:t>: a valóságra vonatkozó, tényként elfogadott kijelentés</a:t>
            </a:r>
          </a:p>
          <a:p>
            <a:pPr>
              <a:spcBef>
                <a:spcPts val="0"/>
              </a:spcBef>
            </a:pPr>
            <a:r>
              <a:rPr lang="hu-HU" sz="2400" dirty="0"/>
              <a:t>Érvelés </a:t>
            </a:r>
            <a:r>
              <a:rPr lang="hu-HU" sz="2400" b="1" dirty="0"/>
              <a:t>menete</a:t>
            </a:r>
            <a:r>
              <a:rPr lang="hu-HU" sz="2400" dirty="0"/>
              <a:t>: argumentáció általános technikái: </a:t>
            </a:r>
            <a:r>
              <a:rPr lang="hu-HU" sz="2400" i="1" dirty="0"/>
              <a:t>asszociatív technikák, </a:t>
            </a:r>
            <a:r>
              <a:rPr lang="hu-HU" sz="2400" i="1" dirty="0" err="1"/>
              <a:t>disszociatív</a:t>
            </a:r>
            <a:r>
              <a:rPr lang="hu-HU" sz="2400" i="1" dirty="0"/>
              <a:t> </a:t>
            </a:r>
            <a:r>
              <a:rPr lang="hu-HU" sz="2400" i="1" dirty="0" err="1"/>
              <a:t>technikák</a:t>
            </a:r>
            <a:r>
              <a:rPr lang="hu-HU" sz="2400" i="1" dirty="0"/>
              <a:t>, (argumentum a </a:t>
            </a:r>
            <a:r>
              <a:rPr lang="hu-HU" sz="2400" i="1" dirty="0" err="1"/>
              <a:t>similibus</a:t>
            </a:r>
            <a:r>
              <a:rPr lang="hu-HU" sz="2400" i="1" dirty="0"/>
              <a:t> ad </a:t>
            </a:r>
            <a:r>
              <a:rPr lang="hu-HU" sz="2400" i="1" dirty="0" err="1"/>
              <a:t>similia</a:t>
            </a:r>
            <a:r>
              <a:rPr lang="hu-HU" sz="2400" i="1" dirty="0"/>
              <a:t>, argumentum per </a:t>
            </a:r>
            <a:r>
              <a:rPr lang="hu-HU" sz="2400" i="1" dirty="0" err="1"/>
              <a:t>analogiam</a:t>
            </a:r>
            <a:r>
              <a:rPr lang="hu-HU" sz="2400" i="1" dirty="0"/>
              <a:t>, argumentum a </a:t>
            </a:r>
            <a:r>
              <a:rPr lang="hu-HU" sz="2400" i="1" dirty="0" err="1"/>
              <a:t>fortiori</a:t>
            </a:r>
            <a:r>
              <a:rPr lang="hu-HU" sz="2400" i="1" dirty="0"/>
              <a:t>, argumentum a </a:t>
            </a:r>
            <a:r>
              <a:rPr lang="hu-HU" sz="2400" i="1" dirty="0" err="1"/>
              <a:t>maiore</a:t>
            </a:r>
            <a:r>
              <a:rPr lang="hu-HU" sz="2400" i="1" dirty="0"/>
              <a:t> ad </a:t>
            </a:r>
            <a:r>
              <a:rPr lang="hu-HU" sz="2400" i="1" dirty="0" err="1"/>
              <a:t>minus</a:t>
            </a:r>
            <a:r>
              <a:rPr lang="hu-HU" sz="2400" i="1" dirty="0"/>
              <a:t>, argumentum a </a:t>
            </a:r>
            <a:r>
              <a:rPr lang="hu-HU" sz="2400" i="1" dirty="0" err="1"/>
              <a:t>minore</a:t>
            </a:r>
            <a:r>
              <a:rPr lang="hu-HU" sz="2400" i="1" dirty="0"/>
              <a:t> ad </a:t>
            </a:r>
            <a:r>
              <a:rPr lang="hu-HU" sz="2400" i="1" dirty="0" err="1"/>
              <a:t>maius</a:t>
            </a:r>
            <a:r>
              <a:rPr lang="hu-HU" sz="2400" i="1" dirty="0"/>
              <a:t>, argumentum a </a:t>
            </a:r>
            <a:r>
              <a:rPr lang="hu-HU" sz="2400" i="1" dirty="0" err="1"/>
              <a:t>contrario</a:t>
            </a:r>
            <a:r>
              <a:rPr lang="hu-HU" sz="2400" i="1" dirty="0"/>
              <a:t>, argumentum ad absurdum) </a:t>
            </a:r>
            <a:endParaRPr lang="hu-HU" sz="2400" dirty="0"/>
          </a:p>
          <a:p>
            <a:pPr>
              <a:spcBef>
                <a:spcPts val="0"/>
              </a:spcBef>
            </a:pPr>
            <a:r>
              <a:rPr lang="hu-HU" sz="2400" b="1" dirty="0"/>
              <a:t>Következtetés: </a:t>
            </a:r>
            <a:r>
              <a:rPr lang="hu-HU" sz="2400" dirty="0"/>
              <a:t>nem igaz/hamis (legtöbbször) hanem meggyőző, (vagy nem az) </a:t>
            </a:r>
            <a:endParaRPr lang="hu-HU" sz="2400" b="1" dirty="0"/>
          </a:p>
        </p:txBody>
      </p:sp>
    </p:spTree>
    <p:extLst>
      <p:ext uri="{BB962C8B-B14F-4D97-AF65-F5344CB8AC3E}">
        <p14:creationId xmlns:p14="http://schemas.microsoft.com/office/powerpoint/2010/main" xmlns="" val="3954616906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85737"/>
            <a:ext cx="10515600" cy="573088"/>
          </a:xfrm>
        </p:spPr>
        <p:txBody>
          <a:bodyPr>
            <a:normAutofit fontScale="90000"/>
          </a:bodyPr>
          <a:lstStyle/>
          <a:p>
            <a:r>
              <a:rPr lang="hu-HU" dirty="0"/>
              <a:t>Az eset-módszer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1600" y="758825"/>
            <a:ext cx="11861800" cy="4181475"/>
          </a:xfrm>
        </p:spPr>
        <p:txBody>
          <a:bodyPr>
            <a:normAutofit fontScale="85000" lnSpcReduction="20000"/>
          </a:bodyPr>
          <a:lstStyle/>
          <a:p>
            <a:r>
              <a:rPr lang="hu-HU" dirty="0"/>
              <a:t>Nem deduktív, nem induktív, hanem </a:t>
            </a:r>
            <a:r>
              <a:rPr lang="hu-HU" b="1" dirty="0"/>
              <a:t>analógiás</a:t>
            </a:r>
            <a:r>
              <a:rPr lang="hu-HU" dirty="0"/>
              <a:t> – a hasonlóról a hasonlóra történő következtetés módszere. </a:t>
            </a:r>
          </a:p>
          <a:p>
            <a:r>
              <a:rPr lang="hu-HU" dirty="0"/>
              <a:t>„</a:t>
            </a:r>
            <a:r>
              <a:rPr lang="hu-HU" dirty="0" err="1"/>
              <a:t>Reasoning</a:t>
            </a:r>
            <a:r>
              <a:rPr lang="hu-HU" dirty="0"/>
              <a:t> </a:t>
            </a:r>
            <a:r>
              <a:rPr lang="hu-HU" dirty="0" err="1"/>
              <a:t>case-to</a:t>
            </a:r>
            <a:r>
              <a:rPr lang="hu-HU" dirty="0"/>
              <a:t> </a:t>
            </a:r>
            <a:r>
              <a:rPr lang="hu-HU" dirty="0" err="1"/>
              <a:t>case</a:t>
            </a:r>
            <a:r>
              <a:rPr lang="hu-HU" dirty="0"/>
              <a:t>”  - esetről esetre történő érvelés</a:t>
            </a:r>
          </a:p>
          <a:p>
            <a:r>
              <a:rPr lang="hu-HU" dirty="0"/>
              <a:t>Az egyes esetek hasonlítanak egymásra, de azonosak sosem lehetnek. </a:t>
            </a:r>
          </a:p>
          <a:p>
            <a:r>
              <a:rPr lang="hu-HU" dirty="0"/>
              <a:t>Az esetekben alkalmazott jog(következmény)</a:t>
            </a:r>
            <a:r>
              <a:rPr lang="hu-HU" dirty="0" err="1"/>
              <a:t>nek</a:t>
            </a:r>
            <a:r>
              <a:rPr lang="hu-HU" dirty="0"/>
              <a:t> hasonlónak kell lennie</a:t>
            </a:r>
          </a:p>
          <a:p>
            <a:r>
              <a:rPr lang="hu-HU" dirty="0"/>
              <a:t>Az érvek hálózat-szerűen rendeződnek és kerülnek az egyik döntésből a másikba</a:t>
            </a:r>
          </a:p>
          <a:p>
            <a:r>
              <a:rPr lang="hu-HU" dirty="0" err="1"/>
              <a:t>Stare</a:t>
            </a:r>
            <a:r>
              <a:rPr lang="hu-HU" dirty="0"/>
              <a:t> </a:t>
            </a:r>
            <a:r>
              <a:rPr lang="hu-HU" dirty="0" err="1"/>
              <a:t>decisis</a:t>
            </a:r>
            <a:r>
              <a:rPr lang="hu-HU" dirty="0"/>
              <a:t>, ratio </a:t>
            </a:r>
            <a:r>
              <a:rPr lang="hu-HU" dirty="0" err="1"/>
              <a:t>decidendi</a:t>
            </a:r>
            <a:r>
              <a:rPr lang="hu-HU" dirty="0"/>
              <a:t> (</a:t>
            </a:r>
            <a:r>
              <a:rPr lang="hu-HU" dirty="0" err="1"/>
              <a:t>vs</a:t>
            </a:r>
            <a:r>
              <a:rPr lang="hu-HU" dirty="0"/>
              <a:t> </a:t>
            </a:r>
            <a:r>
              <a:rPr lang="hu-HU" dirty="0" err="1"/>
              <a:t>obiter</a:t>
            </a:r>
            <a:r>
              <a:rPr lang="hu-HU" dirty="0"/>
              <a:t> </a:t>
            </a:r>
            <a:r>
              <a:rPr lang="hu-HU" dirty="0" err="1"/>
              <a:t>dicta</a:t>
            </a:r>
            <a:r>
              <a:rPr lang="hu-HU" dirty="0"/>
              <a:t>) , art of </a:t>
            </a:r>
            <a:r>
              <a:rPr lang="hu-HU" dirty="0" err="1"/>
              <a:t>distinguishing</a:t>
            </a:r>
            <a:endParaRPr lang="hu-HU" dirty="0"/>
          </a:p>
          <a:p>
            <a:r>
              <a:rPr lang="hu-HU" dirty="0"/>
              <a:t>A ratio </a:t>
            </a:r>
            <a:r>
              <a:rPr lang="hu-HU" dirty="0" err="1"/>
              <a:t>decidendi</a:t>
            </a:r>
            <a:r>
              <a:rPr lang="hu-HU" dirty="0"/>
              <a:t> egyszerre tartalmaz tény-elemet, és szabály-elemet. </a:t>
            </a:r>
          </a:p>
          <a:p>
            <a:r>
              <a:rPr lang="hu-HU" dirty="0"/>
              <a:t>Folyamatos átértelmezésnek van kitéve, nem vesz fel kanonizált, végleges nyelvi formát </a:t>
            </a:r>
          </a:p>
          <a:p>
            <a:r>
              <a:rPr lang="hu-HU" dirty="0"/>
              <a:t>Az igazi nehézség a hasonlóság megtalálása: amikor hasonlónak mond egy esetet egy jogász, akkor nagyon komolyan kell érvelnie – olykor hétköznapi értelemben szó sincsen hasonlóságról, csak „normatív” hasonlóságról. (Két semmis szerződés) </a:t>
            </a:r>
          </a:p>
          <a:p>
            <a:endParaRPr lang="hu-HU" dirty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47850" y="5130800"/>
            <a:ext cx="8572500" cy="172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78619158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Jogkritika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Jog és állambölcselet II. Jogbölcselet</a:t>
            </a:r>
          </a:p>
          <a:p>
            <a:r>
              <a:rPr lang="hu-HU" dirty="0"/>
              <a:t>11. előadás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411135792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03200" y="58737"/>
            <a:ext cx="10515600" cy="1325563"/>
          </a:xfrm>
        </p:spPr>
        <p:txBody>
          <a:bodyPr/>
          <a:lstStyle/>
          <a:p>
            <a:r>
              <a:rPr lang="hu-HU" dirty="0"/>
              <a:t>Mi is a jogkritika? 	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5600" y="1384300"/>
            <a:ext cx="10998200" cy="5333999"/>
          </a:xfrm>
        </p:spPr>
        <p:txBody>
          <a:bodyPr>
            <a:normAutofit fontScale="85000" lnSpcReduction="20000"/>
          </a:bodyPr>
          <a:lstStyle/>
          <a:p>
            <a:r>
              <a:rPr lang="hu-HU" dirty="0"/>
              <a:t>A jogról folytatott diskurzus egy olyan metszetét testesít meg, melyben a korábbi konszenzuson alapuló, nagyjából egységes jogi szemléletmód - vélt vagy valós - belső ellentmondásai napvilágra kerülnek</a:t>
            </a:r>
          </a:p>
          <a:p>
            <a:r>
              <a:rPr lang="hu-HU" dirty="0"/>
              <a:t>Tehát: van egy „uralkodó” jogi szemlélet és ezt egy új irányzat megkérdőjelezi, rámutat az ellentmondásaira, kritizálja. </a:t>
            </a:r>
          </a:p>
          <a:p>
            <a:r>
              <a:rPr lang="hu-HU" dirty="0"/>
              <a:t>Legtöbbször a kritika tárgya a klasszikus liberális, vagy másként hagyományos (tradicionális) jogszemlélet – elemei </a:t>
            </a:r>
          </a:p>
          <a:p>
            <a:pPr lvl="1"/>
            <a:r>
              <a:rPr lang="hu-HU" dirty="0"/>
              <a:t>(Nép)</a:t>
            </a:r>
            <a:r>
              <a:rPr lang="hu-HU" dirty="0" err="1"/>
              <a:t>szuverénitás</a:t>
            </a:r>
            <a:endParaRPr lang="hu-HU" dirty="0"/>
          </a:p>
          <a:p>
            <a:pPr lvl="1"/>
            <a:r>
              <a:rPr lang="hu-HU" dirty="0"/>
              <a:t>Jogállamiság (alkotmányosság) </a:t>
            </a:r>
          </a:p>
          <a:p>
            <a:pPr lvl="1"/>
            <a:r>
              <a:rPr lang="hu-HU" dirty="0"/>
              <a:t>Törvény előtti egyenlőség</a:t>
            </a:r>
          </a:p>
          <a:p>
            <a:pPr lvl="1"/>
            <a:r>
              <a:rPr lang="hu-HU" dirty="0"/>
              <a:t>Hatalommegosztás eszménye – benne a jogalkotás és a jogalkalmazás merev elválasztása és a csak jognak alávetett bíró eszménye</a:t>
            </a:r>
          </a:p>
          <a:p>
            <a:pPr lvl="1"/>
            <a:r>
              <a:rPr lang="hu-HU" dirty="0"/>
              <a:t>Mindehhez egy határozott emberkép is kapcsolódik. (A tájékozott, tulajdonnal rendelkező, felelősen döntő, a szabadpiaci versenyben szabadon, egyenlő feltételekkel versenyző, a politikai eszmények és programok piacán tudatosan választó, stb. ember képe </a:t>
            </a:r>
          </a:p>
          <a:p>
            <a:r>
              <a:rPr lang="hu-HU" dirty="0"/>
              <a:t>A kritikai elméletek ennek a klasszikus liberális eszménynek a valóságát írják le, - bebizonyítva, hogy ezek az elemek részben, vagy egészben csak ideológiák, mítoszok, a valóságban nem érvényesülő eszmények, stb.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922341717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0800" y="84137"/>
            <a:ext cx="10515600" cy="1325563"/>
          </a:xfrm>
        </p:spPr>
        <p:txBody>
          <a:bodyPr/>
          <a:lstStyle/>
          <a:p>
            <a:r>
              <a:rPr lang="hu-HU" dirty="0"/>
              <a:t>Marxizmus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4800" y="1122318"/>
            <a:ext cx="8547100" cy="5003800"/>
          </a:xfrm>
        </p:spPr>
        <p:txBody>
          <a:bodyPr>
            <a:normAutofit fontScale="85000" lnSpcReduction="20000"/>
          </a:bodyPr>
          <a:lstStyle/>
          <a:p>
            <a:r>
              <a:rPr lang="hu-HU" dirty="0"/>
              <a:t>Kiindulópont: a jog nem a társadalmi tényektől elvont és önmagában szemlélhető puszta „magatartási szabály”, hanem külső burka valamilyen anyagi-termelési viszonynak. </a:t>
            </a:r>
          </a:p>
          <a:p>
            <a:r>
              <a:rPr lang="hu-HU" dirty="0"/>
              <a:t>Az anyagi termelési viszonyok adják az alapot – erre épülnek fel a társadalmi lét egyéb viszonyai – az állam, a jog, a kultúra</a:t>
            </a:r>
          </a:p>
          <a:p>
            <a:r>
              <a:rPr lang="hu-HU" dirty="0"/>
              <a:t>Az alap determinálja a felépítményt, (és nem az a helyzet, amit </a:t>
            </a:r>
            <a:r>
              <a:rPr lang="hu-HU" dirty="0" err="1"/>
              <a:t>Stammler</a:t>
            </a:r>
            <a:r>
              <a:rPr lang="hu-HU" dirty="0"/>
              <a:t> gondol, hogy a jog előzetes formát ad a gazdaság matériájának) </a:t>
            </a:r>
          </a:p>
          <a:p>
            <a:r>
              <a:rPr lang="hu-HU" dirty="0"/>
              <a:t>A tőkés társadalom (a kapitalizmus) osztálytársadalom, ahol a munkásság és a tőkés osztály között kibékíthetetlen ellentét feszül. </a:t>
            </a:r>
          </a:p>
          <a:p>
            <a:r>
              <a:rPr lang="hu-HU" dirty="0"/>
              <a:t>A jog a kizsákmányolt osztály </a:t>
            </a:r>
            <a:r>
              <a:rPr lang="hu-HU" i="1" dirty="0"/>
              <a:t>elnyomásának eszköze</a:t>
            </a:r>
            <a:r>
              <a:rPr lang="hu-HU" dirty="0"/>
              <a:t>, amely csak az uralkodó osztály szemszögéből igazságos.</a:t>
            </a:r>
          </a:p>
          <a:p>
            <a:r>
              <a:rPr lang="hu-HU" dirty="0"/>
              <a:t>A jog csak formális egyenlőséget teremt, de ez valójában semmit sem ér materiális egyenlőség nélkül.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05899" y="882650"/>
            <a:ext cx="2794000" cy="3975100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9105899" y="4703861"/>
            <a:ext cx="2921001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/>
              <a:t>Karl Marx</a:t>
            </a:r>
            <a:endParaRPr lang="hu-H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5378112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-16697"/>
            <a:ext cx="10515600" cy="1325563"/>
          </a:xfrm>
        </p:spPr>
        <p:txBody>
          <a:bodyPr/>
          <a:lstStyle/>
          <a:p>
            <a:r>
              <a:rPr lang="hu-HU" dirty="0"/>
              <a:t>A szocialista korszak jogképe	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6341" y="1050012"/>
            <a:ext cx="6197303" cy="5530463"/>
          </a:xfrm>
        </p:spPr>
        <p:txBody>
          <a:bodyPr>
            <a:normAutofit fontScale="92500" lnSpcReduction="20000"/>
          </a:bodyPr>
          <a:lstStyle/>
          <a:p>
            <a:r>
              <a:rPr lang="hu-HU" dirty="0"/>
              <a:t>Nem Marxon, inkább Marx leegyszerűsített gondolatain alapszik. </a:t>
            </a:r>
          </a:p>
          <a:p>
            <a:r>
              <a:rPr lang="hu-HU" dirty="0"/>
              <a:t>„A jog olyan normák rendszere, melynek célja az uralkodó osztály számára előnyös társadalmi viszonyok létrehozása, megvédése és fejlesztése” (</a:t>
            </a:r>
            <a:r>
              <a:rPr lang="hu-HU" dirty="0" err="1"/>
              <a:t>Sztucska</a:t>
            </a:r>
            <a:r>
              <a:rPr lang="hu-HU" dirty="0"/>
              <a:t>) </a:t>
            </a:r>
          </a:p>
          <a:p>
            <a:r>
              <a:rPr lang="hu-HU" dirty="0"/>
              <a:t>A hagyományos liberális eszmények tudatos tagadása – a jogbiztonság megszüntetésének alátámasztására szolgált – a jog és az állam el fognak halni. </a:t>
            </a:r>
          </a:p>
          <a:p>
            <a:r>
              <a:rPr lang="hu-HU" dirty="0"/>
              <a:t>A szocialista gazdasági viszonyokat már nem jogszabályok rendezik, hanem ún. </a:t>
            </a:r>
            <a:r>
              <a:rPr lang="hu-HU" i="1" dirty="0"/>
              <a:t>technikai-adminisztratív normák</a:t>
            </a:r>
            <a:r>
              <a:rPr lang="hu-HU" dirty="0"/>
              <a:t>. (</a:t>
            </a:r>
            <a:r>
              <a:rPr lang="hu-HU" dirty="0" err="1"/>
              <a:t>Pasukanisz</a:t>
            </a:r>
            <a:r>
              <a:rPr lang="hu-HU" dirty="0"/>
              <a:t>) </a:t>
            </a:r>
          </a:p>
          <a:p>
            <a:r>
              <a:rPr lang="hu-HU" dirty="0"/>
              <a:t>A magántulajdon megszűnésével megszűnik a magánjog – csak közjogi viszonyok lesznek.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52392" y="469900"/>
            <a:ext cx="2388757" cy="374650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08519" y="3322926"/>
            <a:ext cx="2476500" cy="3257550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9086268" y="3020832"/>
            <a:ext cx="2921001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/>
              <a:t>Vlagyimir Iljics Lenin</a:t>
            </a:r>
            <a:endParaRPr lang="hu-HU" sz="1400" dirty="0">
              <a:solidFill>
                <a:srgbClr val="002060"/>
              </a:solidFill>
            </a:endParaRPr>
          </a:p>
        </p:txBody>
      </p:sp>
      <p:sp>
        <p:nvSpPr>
          <p:cNvPr id="7" name="Szövegdoboz 6"/>
          <p:cNvSpPr txBox="1"/>
          <p:nvPr/>
        </p:nvSpPr>
        <p:spPr>
          <a:xfrm>
            <a:off x="9086268" y="6272699"/>
            <a:ext cx="2921001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/>
              <a:t>Jevgenyij </a:t>
            </a:r>
            <a:r>
              <a:rPr lang="hu-HU" sz="1400" dirty="0" err="1"/>
              <a:t>Pasukanisz</a:t>
            </a:r>
            <a:endParaRPr lang="hu-HU" sz="1400" dirty="0">
              <a:solidFill>
                <a:srgbClr val="002060"/>
              </a:solidFill>
            </a:endParaRPr>
          </a:p>
        </p:txBody>
      </p:sp>
      <p:pic>
        <p:nvPicPr>
          <p:cNvPr id="8" name="Kép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946028" y="469900"/>
            <a:ext cx="1874120" cy="2811180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6387518" y="3026514"/>
            <a:ext cx="2921001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/>
              <a:t>Pjotr Ivanovics </a:t>
            </a:r>
            <a:r>
              <a:rPr lang="hu-HU" sz="1400" dirty="0" err="1"/>
              <a:t>Sztucska</a:t>
            </a:r>
            <a:endParaRPr lang="hu-HU" sz="1400" dirty="0">
              <a:solidFill>
                <a:srgbClr val="002060"/>
              </a:solidFill>
            </a:endParaRPr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10087" y="3495350"/>
            <a:ext cx="2075861" cy="3006755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6365581" y="6272699"/>
            <a:ext cx="2921001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/>
              <a:t>Andrej </a:t>
            </a:r>
            <a:r>
              <a:rPr lang="hu-HU" sz="1400" dirty="0" err="1"/>
              <a:t>Januarevics</a:t>
            </a:r>
            <a:r>
              <a:rPr lang="hu-HU" sz="1400" dirty="0"/>
              <a:t> </a:t>
            </a:r>
            <a:r>
              <a:rPr lang="hu-HU" sz="1400" dirty="0" err="1"/>
              <a:t>Visinszkij</a:t>
            </a:r>
            <a:endParaRPr lang="hu-H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2383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A jog fogalma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Jog és állambölcselet II. Jogbölcselet</a:t>
            </a:r>
          </a:p>
          <a:p>
            <a:r>
              <a:rPr lang="hu-HU" dirty="0"/>
              <a:t>2</a:t>
            </a:r>
            <a:r>
              <a:rPr lang="hu-HU" dirty="0" smtClean="0"/>
              <a:t>. előadás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633856106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5900" y="139701"/>
            <a:ext cx="5765800" cy="1244600"/>
          </a:xfrm>
        </p:spPr>
        <p:txBody>
          <a:bodyPr>
            <a:normAutofit fontScale="90000"/>
          </a:bodyPr>
          <a:lstStyle/>
          <a:p>
            <a:r>
              <a:rPr lang="hu-HU" dirty="0"/>
              <a:t>Változások a 20. század elején</a:t>
            </a:r>
          </a:p>
        </p:txBody>
      </p:sp>
      <p:sp>
        <p:nvSpPr>
          <p:cNvPr id="4" name="Tartalom helye 2"/>
          <p:cNvSpPr>
            <a:spLocks noGrp="1"/>
          </p:cNvSpPr>
          <p:nvPr>
            <p:ph idx="1"/>
          </p:nvPr>
        </p:nvSpPr>
        <p:spPr>
          <a:xfrm>
            <a:off x="317500" y="1690688"/>
            <a:ext cx="6032500" cy="4976812"/>
          </a:xfrm>
        </p:spPr>
        <p:txBody>
          <a:bodyPr>
            <a:normAutofit fontScale="85000" lnSpcReduction="20000"/>
          </a:bodyPr>
          <a:lstStyle/>
          <a:p>
            <a:r>
              <a:rPr lang="hu-HU" dirty="0"/>
              <a:t>A hagyományos, liberális jogkép felbomlik: a gazdaságban is szétporlik a tiszta szabad verseny („monopolkapitalizmus”) </a:t>
            </a:r>
          </a:p>
          <a:p>
            <a:r>
              <a:rPr lang="hu-HU" dirty="0"/>
              <a:t>Közjog és magánjog közötti határvonal elmosódik, az állami beavatkozás mértéke nő. </a:t>
            </a:r>
          </a:p>
          <a:p>
            <a:r>
              <a:rPr lang="hu-HU" dirty="0"/>
              <a:t>Az állam új területeken lesz tevékeny, (jóléti intézkedések, oktatás, és egészségügy szervezése)</a:t>
            </a:r>
          </a:p>
          <a:p>
            <a:r>
              <a:rPr lang="hu-HU" dirty="0"/>
              <a:t>Törvényhozás súlya csökken, a végrehajtásé növekszik. </a:t>
            </a:r>
          </a:p>
          <a:p>
            <a:r>
              <a:rPr lang="hu-HU" dirty="0"/>
              <a:t>Egyre tarthatatlanabb a „bíró a törvény szája” felfogás.  </a:t>
            </a:r>
          </a:p>
          <a:p>
            <a:r>
              <a:rPr lang="hu-HU" dirty="0"/>
              <a:t>Új jog, a technikai-adminisztratív jog jelenik meg. </a:t>
            </a:r>
          </a:p>
        </p:txBody>
      </p:sp>
      <p:pic>
        <p:nvPicPr>
          <p:cNvPr id="7" name="Kép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84950" y="368300"/>
            <a:ext cx="52959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51198743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315200" cy="1082675"/>
          </a:xfrm>
        </p:spPr>
        <p:txBody>
          <a:bodyPr>
            <a:normAutofit fontScale="90000"/>
          </a:bodyPr>
          <a:lstStyle/>
          <a:p>
            <a:r>
              <a:rPr lang="hu-HU" dirty="0"/>
              <a:t>Kritikai gondolkodás a XX. század elején - szabadjogi iskola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66136" y="26243"/>
            <a:ext cx="3238500" cy="2886075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8624885" y="2758429"/>
            <a:ext cx="2921001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 err="1"/>
              <a:t>Eugen</a:t>
            </a:r>
            <a:r>
              <a:rPr lang="hu-HU" sz="1400" dirty="0"/>
              <a:t> Ehrlich</a:t>
            </a:r>
            <a:endParaRPr lang="hu-HU" sz="1400" dirty="0">
              <a:solidFill>
                <a:srgbClr val="002060"/>
              </a:solidFill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41590" y="3066206"/>
            <a:ext cx="2287589" cy="3287552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8624885" y="6176963"/>
            <a:ext cx="2921001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/>
              <a:t>Herman </a:t>
            </a:r>
            <a:r>
              <a:rPr lang="hu-HU" sz="1400" dirty="0" err="1"/>
              <a:t>Kantorowitz</a:t>
            </a:r>
            <a:endParaRPr lang="hu-HU" sz="1400" dirty="0">
              <a:solidFill>
                <a:srgbClr val="002060"/>
              </a:solidFill>
            </a:endParaRPr>
          </a:p>
        </p:txBody>
      </p:sp>
      <p:sp>
        <p:nvSpPr>
          <p:cNvPr id="8" name="Tartalom helye 7"/>
          <p:cNvSpPr>
            <a:spLocks noGrp="1"/>
          </p:cNvSpPr>
          <p:nvPr>
            <p:ph idx="1"/>
          </p:nvPr>
        </p:nvSpPr>
        <p:spPr>
          <a:xfrm>
            <a:off x="365760" y="1645920"/>
            <a:ext cx="7406640" cy="4531043"/>
          </a:xfrm>
        </p:spPr>
        <p:txBody>
          <a:bodyPr>
            <a:normAutofit/>
          </a:bodyPr>
          <a:lstStyle/>
          <a:p>
            <a:r>
              <a:rPr lang="hu-HU" dirty="0"/>
              <a:t>A valódi jog a társadalomban van</a:t>
            </a:r>
          </a:p>
          <a:p>
            <a:r>
              <a:rPr lang="hu-HU" dirty="0"/>
              <a:t>A tételes jog mellett a bírói jog szerepe is fontos</a:t>
            </a:r>
          </a:p>
          <a:p>
            <a:r>
              <a:rPr lang="hu-HU" dirty="0"/>
              <a:t>A fogalmi jogászat ellen intéznek támadást </a:t>
            </a:r>
          </a:p>
          <a:p>
            <a:r>
              <a:rPr lang="hu-HU" dirty="0"/>
              <a:t>„Élő jog” koncepciója</a:t>
            </a:r>
          </a:p>
          <a:p>
            <a:r>
              <a:rPr lang="pt-BR" dirty="0"/>
              <a:t>„Az élő jog nem a kódexek</a:t>
            </a:r>
            <a:r>
              <a:rPr lang="hu-HU" dirty="0"/>
              <a:t> paragrafusaiban keresendő, hanem a házassági megállapodásokban, az adásvételi, haszonbérleti, építkezési és jelzálogkölcsön szerződésekben, az egyesületek és kereskedelmi társaságok alapszabályaiban.”</a:t>
            </a:r>
          </a:p>
        </p:txBody>
      </p:sp>
    </p:spTree>
    <p:extLst>
      <p:ext uri="{BB962C8B-B14F-4D97-AF65-F5344CB8AC3E}">
        <p14:creationId xmlns:p14="http://schemas.microsoft.com/office/powerpoint/2010/main" xmlns="" val="1184277340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szociális jog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39634" y="1567543"/>
            <a:ext cx="6797766" cy="4609420"/>
          </a:xfrm>
        </p:spPr>
        <p:txBody>
          <a:bodyPr>
            <a:normAutofit fontScale="85000" lnSpcReduction="10000"/>
          </a:bodyPr>
          <a:lstStyle/>
          <a:p>
            <a:r>
              <a:rPr lang="hu-HU" dirty="0"/>
              <a:t>A szabadjogi iskolához kapcsolódva fogalmazódott meg a századfordulón a  „</a:t>
            </a:r>
            <a:r>
              <a:rPr lang="hu-HU" i="1" dirty="0"/>
              <a:t>szociális jog</a:t>
            </a:r>
            <a:r>
              <a:rPr lang="hu-HU" dirty="0"/>
              <a:t>” gondolata, </a:t>
            </a:r>
          </a:p>
          <a:p>
            <a:r>
              <a:rPr lang="hu-HU" dirty="0"/>
              <a:t>a polgári (burzsoá) rendszer keretei között a társadalom versenyképtelen tagjaival szembeni humanitást, méltányosságot, sőt adott esetben könyörületességet hirdetett</a:t>
            </a:r>
          </a:p>
          <a:p>
            <a:r>
              <a:rPr lang="hu-HU" dirty="0"/>
              <a:t>A méltányos jogalkalmazás tipikus példájaként említhető </a:t>
            </a:r>
            <a:r>
              <a:rPr lang="hu-HU" dirty="0" err="1"/>
              <a:t>Magnaud</a:t>
            </a:r>
            <a:r>
              <a:rPr lang="hu-HU" dirty="0"/>
              <a:t>, a „jó bíró”</a:t>
            </a:r>
          </a:p>
          <a:p>
            <a:r>
              <a:rPr lang="hu-HU" dirty="0"/>
              <a:t>A franciaországi </a:t>
            </a:r>
            <a:r>
              <a:rPr lang="hu-HU" dirty="0" err="1"/>
              <a:t>chateau-thierry</a:t>
            </a:r>
            <a:r>
              <a:rPr lang="hu-HU" dirty="0"/>
              <a:t> törvényszék bírájaként az élelmiszer-lopáson ért éhező, nincstelen vádlottak ügyében számos esetben a körülményekre és az elkövető szociális helyzetére tekintettel felmentő ítéleteket hozott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23200" y="614363"/>
            <a:ext cx="3810000" cy="5562600"/>
          </a:xfrm>
          <a:prstGeom prst="rect">
            <a:avLst/>
          </a:prstGeom>
        </p:spPr>
      </p:pic>
      <p:sp>
        <p:nvSpPr>
          <p:cNvPr id="7" name="Szövegdoboz 6"/>
          <p:cNvSpPr txBox="1"/>
          <p:nvPr/>
        </p:nvSpPr>
        <p:spPr>
          <a:xfrm>
            <a:off x="8267699" y="6023074"/>
            <a:ext cx="2921001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/>
              <a:t>Paul </a:t>
            </a:r>
            <a:r>
              <a:rPr lang="hu-HU" sz="1400" dirty="0" err="1"/>
              <a:t>Magnaud</a:t>
            </a:r>
            <a:r>
              <a:rPr lang="hu-HU" sz="1400" dirty="0"/>
              <a:t>, a „jó bíró”</a:t>
            </a:r>
            <a:endParaRPr lang="hu-H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14033851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28600" y="116681"/>
            <a:ext cx="5741242" cy="1044575"/>
          </a:xfrm>
        </p:spPr>
        <p:txBody>
          <a:bodyPr>
            <a:normAutofit fontScale="90000"/>
          </a:bodyPr>
          <a:lstStyle/>
          <a:p>
            <a:r>
              <a:rPr lang="hu-HU" dirty="0"/>
              <a:t>Jogi realizmus Amerikában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8900" y="1409700"/>
            <a:ext cx="6276901" cy="4973831"/>
          </a:xfrm>
        </p:spPr>
        <p:txBody>
          <a:bodyPr/>
          <a:lstStyle/>
          <a:p>
            <a:r>
              <a:rPr lang="hu-HU" dirty="0"/>
              <a:t>O.W. Holmes: a jog csak jóslat arra vonatkozóan mit fognak tenni a bíróságok</a:t>
            </a:r>
          </a:p>
          <a:p>
            <a:r>
              <a:rPr lang="hu-HU" dirty="0"/>
              <a:t>Szabályszkepticizmus</a:t>
            </a:r>
          </a:p>
          <a:p>
            <a:r>
              <a:rPr lang="hu-HU" dirty="0"/>
              <a:t>A bírót befolyásoló tényezők vizsgálata</a:t>
            </a:r>
          </a:p>
          <a:p>
            <a:r>
              <a:rPr lang="hu-HU" dirty="0"/>
              <a:t>Ragaszkodás a „tényekhez”</a:t>
            </a:r>
          </a:p>
          <a:p>
            <a:r>
              <a:rPr lang="en-US" i="1" dirty="0"/>
              <a:t>Law in Books and Law in Action</a:t>
            </a:r>
            <a:r>
              <a:rPr lang="hu-HU" i="1" dirty="0"/>
              <a:t> </a:t>
            </a:r>
            <a:r>
              <a:rPr lang="hu-HU" dirty="0"/>
              <a:t>(</a:t>
            </a:r>
            <a:r>
              <a:rPr lang="hu-HU" dirty="0" err="1"/>
              <a:t>Roscoe</a:t>
            </a:r>
            <a:r>
              <a:rPr lang="hu-HU" dirty="0"/>
              <a:t> </a:t>
            </a:r>
            <a:r>
              <a:rPr lang="hu-HU" dirty="0" err="1"/>
              <a:t>Pound</a:t>
            </a:r>
            <a:r>
              <a:rPr lang="hu-HU" dirty="0"/>
              <a:t>) </a:t>
            </a:r>
          </a:p>
          <a:p>
            <a:r>
              <a:rPr lang="hu-HU" dirty="0"/>
              <a:t>Tanulmányaink során igen gyakran találkoztunk a gondolataikkal…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60395" y="324790"/>
            <a:ext cx="2347912" cy="3514391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9146344" y="3707831"/>
            <a:ext cx="2921001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/>
              <a:t>Oliver </a:t>
            </a:r>
            <a:r>
              <a:rPr lang="hu-HU" sz="1400" dirty="0" err="1"/>
              <a:t>Wendell</a:t>
            </a:r>
            <a:r>
              <a:rPr lang="hu-HU" sz="1400" dirty="0"/>
              <a:t> Holmes</a:t>
            </a:r>
            <a:endParaRPr lang="hu-HU" sz="1400" dirty="0">
              <a:solidFill>
                <a:srgbClr val="002060"/>
              </a:solidFill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881192" y="4153359"/>
            <a:ext cx="1706317" cy="2384060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9273849" y="6356638"/>
            <a:ext cx="2921001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/>
              <a:t>Karl </a:t>
            </a:r>
            <a:r>
              <a:rPr lang="hu-HU" sz="1400" dirty="0" err="1"/>
              <a:t>Llewellyn</a:t>
            </a:r>
            <a:endParaRPr lang="hu-HU" sz="1400" dirty="0">
              <a:solidFill>
                <a:srgbClr val="002060"/>
              </a:solidFill>
            </a:endParaRPr>
          </a:p>
        </p:txBody>
      </p:sp>
      <p:pic>
        <p:nvPicPr>
          <p:cNvPr id="9" name="Kép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84888" y="3678892"/>
            <a:ext cx="2001913" cy="2704639"/>
          </a:xfrm>
          <a:prstGeom prst="rect">
            <a:avLst/>
          </a:prstGeom>
        </p:spPr>
      </p:pic>
      <p:sp>
        <p:nvSpPr>
          <p:cNvPr id="10" name="Szövegdoboz 9"/>
          <p:cNvSpPr txBox="1"/>
          <p:nvPr/>
        </p:nvSpPr>
        <p:spPr>
          <a:xfrm>
            <a:off x="6225343" y="6202752"/>
            <a:ext cx="2921001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 err="1"/>
              <a:t>Jerome</a:t>
            </a:r>
            <a:r>
              <a:rPr lang="hu-HU" sz="1400" dirty="0"/>
              <a:t> Frank</a:t>
            </a:r>
            <a:endParaRPr lang="hu-HU" sz="1400" dirty="0">
              <a:solidFill>
                <a:srgbClr val="002060"/>
              </a:solidFill>
            </a:endParaRP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88929" y="458190"/>
            <a:ext cx="2407920" cy="3009900"/>
          </a:xfrm>
          <a:prstGeom prst="rect">
            <a:avLst/>
          </a:prstGeom>
        </p:spPr>
      </p:pic>
      <p:sp>
        <p:nvSpPr>
          <p:cNvPr id="12" name="Szövegdoboz 11"/>
          <p:cNvSpPr txBox="1"/>
          <p:nvPr/>
        </p:nvSpPr>
        <p:spPr>
          <a:xfrm>
            <a:off x="6027365" y="3226848"/>
            <a:ext cx="2921001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 err="1"/>
              <a:t>Roscoe</a:t>
            </a:r>
            <a:r>
              <a:rPr lang="hu-HU" sz="1400" dirty="0"/>
              <a:t> </a:t>
            </a:r>
            <a:r>
              <a:rPr lang="hu-HU" sz="1400" dirty="0" err="1"/>
              <a:t>Pound</a:t>
            </a:r>
            <a:endParaRPr lang="hu-H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8533899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modern kritikai jogszemlélet: a </a:t>
            </a:r>
            <a:r>
              <a:rPr lang="hu-HU" dirty="0" err="1"/>
              <a:t>Critical</a:t>
            </a:r>
            <a:r>
              <a:rPr lang="hu-HU" dirty="0"/>
              <a:t> </a:t>
            </a:r>
            <a:r>
              <a:rPr lang="hu-HU" dirty="0" err="1"/>
              <a:t>Legal</a:t>
            </a:r>
            <a:r>
              <a:rPr lang="hu-HU" dirty="0"/>
              <a:t> </a:t>
            </a:r>
            <a:r>
              <a:rPr lang="hu-HU" dirty="0" err="1"/>
              <a:t>Studies</a:t>
            </a:r>
            <a:r>
              <a:rPr lang="hu-HU" dirty="0"/>
              <a:t> mozgalom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04949" y="1690688"/>
            <a:ext cx="7236822" cy="5023621"/>
          </a:xfrm>
        </p:spPr>
        <p:txBody>
          <a:bodyPr>
            <a:normAutofit fontScale="70000" lnSpcReduction="20000"/>
          </a:bodyPr>
          <a:lstStyle/>
          <a:p>
            <a:r>
              <a:rPr lang="hu-HU" dirty="0"/>
              <a:t>A jogi realizmusból ered, ehhez a hagyományhoz kapcsolódik. </a:t>
            </a:r>
          </a:p>
          <a:p>
            <a:r>
              <a:rPr lang="hu-HU" dirty="0"/>
              <a:t>Vietnámi háború után, diákmozgalmak, lázadások. </a:t>
            </a:r>
          </a:p>
          <a:p>
            <a:r>
              <a:rPr lang="hu-HU" dirty="0"/>
              <a:t>Gyökerek: marxizmus (elnyomás eszköze), nyelvfilozófia (a nyelvi elnyomás, dominancia jelenléte az eljárásokban)  </a:t>
            </a:r>
          </a:p>
          <a:p>
            <a:r>
              <a:rPr lang="hu-HU" dirty="0"/>
              <a:t>Law is </a:t>
            </a:r>
            <a:r>
              <a:rPr lang="hu-HU" dirty="0" err="1"/>
              <a:t>politics</a:t>
            </a:r>
            <a:r>
              <a:rPr lang="hu-HU" dirty="0"/>
              <a:t>!</a:t>
            </a:r>
          </a:p>
          <a:p>
            <a:r>
              <a:rPr lang="hu-HU" dirty="0"/>
              <a:t>Roberto </a:t>
            </a:r>
            <a:r>
              <a:rPr lang="hu-HU" dirty="0" err="1"/>
              <a:t>Mangabeira</a:t>
            </a:r>
            <a:r>
              <a:rPr lang="hu-HU" dirty="0"/>
              <a:t> Unger: Law in Modern Society</a:t>
            </a:r>
          </a:p>
          <a:p>
            <a:r>
              <a:rPr lang="hu-HU" dirty="0"/>
              <a:t>Bírálja a hagyományos jogszemléletet, de a </a:t>
            </a:r>
            <a:r>
              <a:rPr lang="hu-HU" dirty="0" err="1"/>
              <a:t>dworkini</a:t>
            </a:r>
            <a:r>
              <a:rPr lang="hu-HU" dirty="0"/>
              <a:t> alapjogokon alapuló elméletet és a </a:t>
            </a:r>
            <a:r>
              <a:rPr lang="hu-HU" dirty="0" err="1"/>
              <a:t>posneri</a:t>
            </a:r>
            <a:r>
              <a:rPr lang="hu-HU" dirty="0"/>
              <a:t> </a:t>
            </a:r>
            <a:r>
              <a:rPr lang="hu-HU" dirty="0" err="1"/>
              <a:t>law</a:t>
            </a:r>
            <a:r>
              <a:rPr lang="hu-HU" dirty="0"/>
              <a:t> and </a:t>
            </a:r>
            <a:r>
              <a:rPr lang="hu-HU" dirty="0" err="1"/>
              <a:t>economics</a:t>
            </a:r>
            <a:r>
              <a:rPr lang="hu-HU" dirty="0"/>
              <a:t> elméletet is. </a:t>
            </a:r>
          </a:p>
          <a:p>
            <a:r>
              <a:rPr lang="hu-HU" dirty="0"/>
              <a:t>A liberális jogfelfogás követelményeit gondolja végig, és bebizonyítja, hogy abszurd, ellentmondó eredményekre vezet</a:t>
            </a:r>
          </a:p>
          <a:p>
            <a:r>
              <a:rPr lang="hu-HU" dirty="0"/>
              <a:t>A CLS egyik legradikálisabb irányzata, a feminizmus: az állam és a jog „hímnemű”; családon belüli erőszak; üvegplafon kérdése; </a:t>
            </a:r>
          </a:p>
          <a:p>
            <a:r>
              <a:rPr lang="hu-HU" dirty="0"/>
              <a:t>Egyéb posztmodern irányzatok: </a:t>
            </a:r>
            <a:r>
              <a:rPr lang="hu-HU" dirty="0" err="1"/>
              <a:t>LatCrit</a:t>
            </a:r>
            <a:r>
              <a:rPr lang="hu-HU" dirty="0"/>
              <a:t>, </a:t>
            </a:r>
            <a:r>
              <a:rPr lang="hu-HU" dirty="0" err="1"/>
              <a:t>RaceCrit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7200" y="1592582"/>
            <a:ext cx="3170921" cy="443928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8202159" y="5877981"/>
            <a:ext cx="2921001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/>
              <a:t>Roberto </a:t>
            </a:r>
            <a:r>
              <a:rPr lang="hu-HU" sz="1400" dirty="0" err="1"/>
              <a:t>Mangabeira</a:t>
            </a:r>
            <a:r>
              <a:rPr lang="hu-HU" sz="1400" dirty="0"/>
              <a:t> Unger</a:t>
            </a:r>
            <a:endParaRPr lang="hu-H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27932455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Tartalmi jogelméletek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Jog és állambölcselet II. Jogbölcselet</a:t>
            </a:r>
          </a:p>
          <a:p>
            <a:r>
              <a:rPr lang="hu-HU" dirty="0"/>
              <a:t>12. előadás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411135792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4987" y="195987"/>
            <a:ext cx="10626091" cy="812009"/>
          </a:xfrm>
        </p:spPr>
        <p:txBody>
          <a:bodyPr>
            <a:normAutofit fontScale="90000"/>
          </a:bodyPr>
          <a:lstStyle/>
          <a:p>
            <a:r>
              <a:rPr lang="hu-HU" b="1" dirty="0"/>
              <a:t>A konceptuális jogelméletek típusai – és a tartalmi jogelméletek elhelyezkedése</a:t>
            </a:r>
          </a:p>
        </p:txBody>
      </p:sp>
      <p:cxnSp>
        <p:nvCxnSpPr>
          <p:cNvPr id="5" name="Egyenes összekötő nyíllal 4"/>
          <p:cNvCxnSpPr/>
          <p:nvPr/>
        </p:nvCxnSpPr>
        <p:spPr>
          <a:xfrm>
            <a:off x="5976257" y="1825625"/>
            <a:ext cx="6532" cy="4261666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nyíllal 6"/>
          <p:cNvCxnSpPr/>
          <p:nvPr/>
        </p:nvCxnSpPr>
        <p:spPr>
          <a:xfrm flipV="1">
            <a:off x="2364377" y="3951514"/>
            <a:ext cx="7223760" cy="4978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zövegdoboz 9"/>
          <p:cNvSpPr txBox="1"/>
          <p:nvPr/>
        </p:nvSpPr>
        <p:spPr>
          <a:xfrm>
            <a:off x="4545600" y="1007996"/>
            <a:ext cx="29848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/>
              <a:t>Leíró</a:t>
            </a:r>
          </a:p>
          <a:p>
            <a:pPr algn="ctr"/>
            <a:r>
              <a:rPr lang="hu-HU" sz="2000" dirty="0"/>
              <a:t>Megérteni és nem értékelni akarja a jogot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4206240" y="5271683"/>
            <a:ext cx="355309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/>
              <a:t>Előíró</a:t>
            </a:r>
          </a:p>
          <a:p>
            <a:pPr algn="ctr"/>
            <a:r>
              <a:rPr lang="hu-HU" sz="2000" dirty="0"/>
              <a:t>A jogot nem lehet megérteni csak úgy, ha tekintettel vagyunk a céljaira, funkciójára</a:t>
            </a:r>
          </a:p>
        </p:txBody>
      </p:sp>
      <p:sp>
        <p:nvSpPr>
          <p:cNvPr id="12" name="Szövegdoboz 11"/>
          <p:cNvSpPr txBox="1"/>
          <p:nvPr/>
        </p:nvSpPr>
        <p:spPr>
          <a:xfrm>
            <a:off x="932359" y="3137153"/>
            <a:ext cx="298486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/>
              <a:t>Belső</a:t>
            </a:r>
          </a:p>
          <a:p>
            <a:pPr algn="ctr"/>
            <a:r>
              <a:rPr lang="hu-HU" sz="2000" dirty="0"/>
              <a:t>Úgy próbálja láttatni a jogot, ahogy a jog résztvevői látják</a:t>
            </a:r>
          </a:p>
        </p:txBody>
      </p:sp>
      <p:sp>
        <p:nvSpPr>
          <p:cNvPr id="13" name="Szövegdoboz 12"/>
          <p:cNvSpPr txBox="1"/>
          <p:nvPr/>
        </p:nvSpPr>
        <p:spPr>
          <a:xfrm>
            <a:off x="7197634" y="2783684"/>
            <a:ext cx="415344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/>
              <a:t>Külső</a:t>
            </a:r>
          </a:p>
          <a:p>
            <a:pPr algn="ctr"/>
            <a:r>
              <a:rPr lang="hu-HU" sz="2000" i="1" dirty="0"/>
              <a:t>Szélsőségesen külső: </a:t>
            </a:r>
            <a:r>
              <a:rPr lang="hu-HU" sz="2000" dirty="0"/>
              <a:t>valószínűségek vizsgálata</a:t>
            </a:r>
          </a:p>
          <a:p>
            <a:pPr algn="ctr"/>
            <a:r>
              <a:rPr lang="hu-HU" sz="2000" i="1" dirty="0"/>
              <a:t>„</a:t>
            </a:r>
            <a:r>
              <a:rPr lang="hu-HU" sz="2000" i="1" dirty="0" err="1"/>
              <a:t>Kívülhelyezkedő</a:t>
            </a:r>
            <a:r>
              <a:rPr lang="hu-HU" sz="2000" i="1" dirty="0"/>
              <a:t>”</a:t>
            </a:r>
            <a:r>
              <a:rPr lang="hu-HU" sz="2000" dirty="0"/>
              <a:t>: részben elfogadja a belső nézőpont fogalmait  </a:t>
            </a:r>
          </a:p>
        </p:txBody>
      </p:sp>
      <p:sp>
        <p:nvSpPr>
          <p:cNvPr id="15" name="Szövegdoboz 14"/>
          <p:cNvSpPr txBox="1"/>
          <p:nvPr/>
        </p:nvSpPr>
        <p:spPr>
          <a:xfrm>
            <a:off x="511083" y="2018090"/>
            <a:ext cx="3827417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dirty="0"/>
              <a:t>Pl.  Hans </a:t>
            </a:r>
            <a:r>
              <a:rPr lang="hu-HU" dirty="0" err="1"/>
              <a:t>Kelsen</a:t>
            </a:r>
            <a:r>
              <a:rPr lang="hu-HU" dirty="0"/>
              <a:t>, - értékmentes „tiszta” jogtan, vagy Herbert Hart  - analitikus, fogalomelemző jogelmélet</a:t>
            </a:r>
          </a:p>
        </p:txBody>
      </p:sp>
      <p:sp>
        <p:nvSpPr>
          <p:cNvPr id="16" name="Szövegdoboz 15"/>
          <p:cNvSpPr txBox="1"/>
          <p:nvPr/>
        </p:nvSpPr>
        <p:spPr>
          <a:xfrm>
            <a:off x="7759337" y="1931325"/>
            <a:ext cx="3827417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dirty="0"/>
              <a:t>Ontológiai, szociológiai jogelméletek, jogi antropológia, jogi „etológia”, </a:t>
            </a:r>
            <a:r>
              <a:rPr lang="hu-HU" dirty="0" err="1"/>
              <a:t>Weber</a:t>
            </a:r>
            <a:r>
              <a:rPr lang="hu-HU" dirty="0"/>
              <a:t>, </a:t>
            </a:r>
            <a:r>
              <a:rPr lang="hu-HU" dirty="0" err="1"/>
              <a:t>Malinowski</a:t>
            </a:r>
            <a:r>
              <a:rPr lang="hu-HU" dirty="0"/>
              <a:t> </a:t>
            </a:r>
          </a:p>
        </p:txBody>
      </p:sp>
      <p:sp>
        <p:nvSpPr>
          <p:cNvPr id="17" name="Szövegdoboz 16"/>
          <p:cNvSpPr txBox="1"/>
          <p:nvPr/>
        </p:nvSpPr>
        <p:spPr>
          <a:xfrm>
            <a:off x="538299" y="4964103"/>
            <a:ext cx="3827417" cy="12003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dirty="0"/>
              <a:t>Gyakorlati filozófiák – a jogra mint normatív társadalmi gyakorlatra tekint az erkölcs, vagy a jog összefüggésében</a:t>
            </a:r>
          </a:p>
          <a:p>
            <a:r>
              <a:rPr lang="hu-HU" dirty="0" err="1"/>
              <a:t>Raz</a:t>
            </a:r>
            <a:r>
              <a:rPr lang="hu-HU" dirty="0"/>
              <a:t>, </a:t>
            </a:r>
            <a:r>
              <a:rPr lang="hu-HU" dirty="0" err="1"/>
              <a:t>Dworkin</a:t>
            </a:r>
            <a:endParaRPr lang="hu-HU" dirty="0"/>
          </a:p>
        </p:txBody>
      </p:sp>
      <p:sp>
        <p:nvSpPr>
          <p:cNvPr id="18" name="Szövegdoboz 17"/>
          <p:cNvSpPr txBox="1"/>
          <p:nvPr/>
        </p:nvSpPr>
        <p:spPr>
          <a:xfrm>
            <a:off x="7766957" y="4959481"/>
            <a:ext cx="3827417" cy="12003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dirty="0"/>
              <a:t>Természetjogi elméletek. A jogra nemcsak kívülről tekintenek, hanem egy külső normarendszerhez mérik. (</a:t>
            </a:r>
            <a:r>
              <a:rPr lang="hu-HU" dirty="0" err="1"/>
              <a:t>Finnis</a:t>
            </a:r>
            <a:r>
              <a:rPr lang="hu-HU" dirty="0"/>
              <a:t>) </a:t>
            </a:r>
          </a:p>
        </p:txBody>
      </p:sp>
      <p:sp>
        <p:nvSpPr>
          <p:cNvPr id="3" name="Lekerekített téglalap 2"/>
          <p:cNvSpPr/>
          <p:nvPr/>
        </p:nvSpPr>
        <p:spPr>
          <a:xfrm>
            <a:off x="419100" y="1193800"/>
            <a:ext cx="4064725" cy="5410200"/>
          </a:xfrm>
          <a:prstGeom prst="roundRect">
            <a:avLst/>
          </a:prstGeom>
          <a:solidFill>
            <a:schemeClr val="accent1">
              <a:alpha val="2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4" name="Szövegdoboz 3"/>
          <p:cNvSpPr txBox="1"/>
          <p:nvPr/>
        </p:nvSpPr>
        <p:spPr>
          <a:xfrm>
            <a:off x="932359" y="1116088"/>
            <a:ext cx="29848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/>
              <a:t>A tartalmi jogelméletek terrénuma </a:t>
            </a:r>
          </a:p>
        </p:txBody>
      </p:sp>
    </p:spTree>
    <p:extLst>
      <p:ext uri="{BB962C8B-B14F-4D97-AF65-F5344CB8AC3E}">
        <p14:creationId xmlns:p14="http://schemas.microsoft.com/office/powerpoint/2010/main" xmlns="" val="1542393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5" grpId="0" animBg="1"/>
      <p:bldP spid="16" grpId="0" animBg="1"/>
      <p:bldP spid="17" grpId="0" animBg="1"/>
      <p:bldP spid="18" grpId="0" animBg="1"/>
      <p:bldP spid="3" grpId="0" animBg="1"/>
      <p:bldP spid="4" grpId="0"/>
    </p:bld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15537" y="195894"/>
            <a:ext cx="10515600" cy="575401"/>
          </a:xfrm>
        </p:spPr>
        <p:txBody>
          <a:bodyPr>
            <a:noAutofit/>
          </a:bodyPr>
          <a:lstStyle/>
          <a:p>
            <a:r>
              <a:rPr lang="hu-HU" sz="4800" b="1" dirty="0"/>
              <a:t>A tartalmi jogelméletek típusai</a:t>
            </a:r>
          </a:p>
        </p:txBody>
      </p:sp>
      <p:cxnSp>
        <p:nvCxnSpPr>
          <p:cNvPr id="5" name="Egyenes összekötő nyíllal 4"/>
          <p:cNvCxnSpPr/>
          <p:nvPr/>
        </p:nvCxnSpPr>
        <p:spPr>
          <a:xfrm>
            <a:off x="5976257" y="1825625"/>
            <a:ext cx="6532" cy="4261666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Egyenes összekötő nyíllal 6"/>
          <p:cNvCxnSpPr/>
          <p:nvPr/>
        </p:nvCxnSpPr>
        <p:spPr>
          <a:xfrm flipV="1">
            <a:off x="2364377" y="3951514"/>
            <a:ext cx="7223760" cy="4978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zövegdoboz 9"/>
          <p:cNvSpPr txBox="1"/>
          <p:nvPr/>
        </p:nvSpPr>
        <p:spPr>
          <a:xfrm>
            <a:off x="4483825" y="852005"/>
            <a:ext cx="298486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/>
              <a:t>Tételes</a:t>
            </a:r>
          </a:p>
          <a:p>
            <a:pPr algn="ctr"/>
            <a:r>
              <a:rPr lang="hu-HU" sz="2000" dirty="0"/>
              <a:t>Egy meghatározott jogrendszerre tekintettel dolgoz ki elméletet</a:t>
            </a:r>
          </a:p>
        </p:txBody>
      </p:sp>
      <p:sp>
        <p:nvSpPr>
          <p:cNvPr id="11" name="Szövegdoboz 10"/>
          <p:cNvSpPr txBox="1"/>
          <p:nvPr/>
        </p:nvSpPr>
        <p:spPr>
          <a:xfrm>
            <a:off x="4199707" y="4653346"/>
            <a:ext cx="355309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/>
              <a:t>Általános</a:t>
            </a:r>
          </a:p>
          <a:p>
            <a:pPr algn="ctr"/>
            <a:r>
              <a:rPr lang="hu-HU" sz="2000" dirty="0"/>
              <a:t>A jognak vannak olyan jellegzetességei, amelyek minden, vagy több jogrendszerre jellemzőek</a:t>
            </a:r>
          </a:p>
        </p:txBody>
      </p:sp>
      <p:sp>
        <p:nvSpPr>
          <p:cNvPr id="12" name="Szövegdoboz 11"/>
          <p:cNvSpPr txBox="1"/>
          <p:nvPr/>
        </p:nvSpPr>
        <p:spPr>
          <a:xfrm>
            <a:off x="930727" y="3022130"/>
            <a:ext cx="298486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 err="1"/>
              <a:t>Doktrinális</a:t>
            </a:r>
            <a:endParaRPr lang="hu-HU" sz="4000" dirty="0"/>
          </a:p>
          <a:p>
            <a:pPr algn="ctr"/>
            <a:r>
              <a:rPr lang="hu-HU" sz="2000" dirty="0"/>
              <a:t>Elfogadják a fennálló jog megoldásait, beágyazódnak abba</a:t>
            </a:r>
          </a:p>
        </p:txBody>
      </p:sp>
      <p:sp>
        <p:nvSpPr>
          <p:cNvPr id="13" name="Szövegdoboz 12"/>
          <p:cNvSpPr txBox="1"/>
          <p:nvPr/>
        </p:nvSpPr>
        <p:spPr>
          <a:xfrm>
            <a:off x="8379824" y="3022130"/>
            <a:ext cx="298486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4000" dirty="0"/>
              <a:t>Konstruktív</a:t>
            </a:r>
          </a:p>
          <a:p>
            <a:pPr algn="ctr"/>
            <a:r>
              <a:rPr lang="hu-HU" sz="2000" dirty="0"/>
              <a:t>Leírják mit mond magáról a jog, de szembesítik ezt a tényleges gyakorlattal</a:t>
            </a:r>
          </a:p>
        </p:txBody>
      </p:sp>
      <p:sp>
        <p:nvSpPr>
          <p:cNvPr id="15" name="Szövegdoboz 14"/>
          <p:cNvSpPr txBox="1"/>
          <p:nvPr/>
        </p:nvSpPr>
        <p:spPr>
          <a:xfrm>
            <a:off x="511083" y="2018090"/>
            <a:ext cx="3827417" cy="92333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dirty="0"/>
              <a:t>Jogdogmatika - a jogi tanok (dogmák) kidolgozása és előkészítése a</a:t>
            </a:r>
          </a:p>
          <a:p>
            <a:r>
              <a:rPr lang="hu-HU" dirty="0"/>
              <a:t>joggyakorlat számára</a:t>
            </a:r>
          </a:p>
        </p:txBody>
      </p:sp>
      <p:sp>
        <p:nvSpPr>
          <p:cNvPr id="16" name="Szövegdoboz 15"/>
          <p:cNvSpPr txBox="1"/>
          <p:nvPr/>
        </p:nvSpPr>
        <p:spPr>
          <a:xfrm>
            <a:off x="7752804" y="1638301"/>
            <a:ext cx="3827417" cy="147732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dirty="0"/>
              <a:t>Jogpolitika - a jog alkotásával</a:t>
            </a:r>
          </a:p>
          <a:p>
            <a:r>
              <a:rPr lang="hu-HU" dirty="0"/>
              <a:t>és alkalmazásával kapcsolatos külső társadalmi elvárások politikai artikulálása – </a:t>
            </a:r>
            <a:r>
              <a:rPr lang="hu-HU" i="1" dirty="0"/>
              <a:t>de lege </a:t>
            </a:r>
            <a:r>
              <a:rPr lang="hu-HU" i="1" dirty="0" err="1"/>
              <a:t>ferenda</a:t>
            </a:r>
            <a:r>
              <a:rPr lang="hu-HU" i="1" dirty="0"/>
              <a:t> </a:t>
            </a:r>
            <a:r>
              <a:rPr lang="hu-HU" dirty="0"/>
              <a:t>javaslatok</a:t>
            </a:r>
          </a:p>
        </p:txBody>
      </p:sp>
      <p:sp>
        <p:nvSpPr>
          <p:cNvPr id="17" name="Szövegdoboz 16"/>
          <p:cNvSpPr txBox="1"/>
          <p:nvPr/>
        </p:nvSpPr>
        <p:spPr>
          <a:xfrm>
            <a:off x="555174" y="4750567"/>
            <a:ext cx="3827417" cy="147732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dirty="0"/>
              <a:t>Miben áll a jog sajátos működési módjának vagy normáinak lényege, ha a gyakorlat — a helyes cselekvés  kijelölése — legjobb támogatását</a:t>
            </a:r>
          </a:p>
          <a:p>
            <a:r>
              <a:rPr lang="hu-HU" dirty="0"/>
              <a:t>várjuk tőle. („általános jogtanok”)</a:t>
            </a:r>
          </a:p>
        </p:txBody>
      </p:sp>
      <p:sp>
        <p:nvSpPr>
          <p:cNvPr id="18" name="Szövegdoboz 17"/>
          <p:cNvSpPr txBox="1"/>
          <p:nvPr/>
        </p:nvSpPr>
        <p:spPr>
          <a:xfrm>
            <a:off x="7766957" y="4959481"/>
            <a:ext cx="3827417" cy="1200329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hu-HU" i="1" dirty="0"/>
              <a:t>Kritikai jogelméletek </a:t>
            </a:r>
            <a:r>
              <a:rPr lang="hu-HU" dirty="0"/>
              <a:t>azon, (nem társadalomkritikai igényű) része, melyek a jog valamely intézményét</a:t>
            </a:r>
          </a:p>
          <a:p>
            <a:r>
              <a:rPr lang="hu-HU" dirty="0"/>
              <a:t>vagy területét kritizálják</a:t>
            </a:r>
          </a:p>
        </p:txBody>
      </p:sp>
    </p:spTree>
    <p:extLst>
      <p:ext uri="{BB962C8B-B14F-4D97-AF65-F5344CB8AC3E}">
        <p14:creationId xmlns:p14="http://schemas.microsoft.com/office/powerpoint/2010/main" xmlns="" val="1936755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5" grpId="0" animBg="1"/>
      <p:bldP spid="16" grpId="0" animBg="1"/>
      <p:bldP spid="17" grpId="0" animBg="1"/>
      <p:bldP spid="18" grpId="0" animBg="1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jogtudományok (egy lehetséges) </a:t>
            </a:r>
            <a:r>
              <a:rPr lang="hu-HU" dirty="0" err="1"/>
              <a:t>újkantiánus</a:t>
            </a:r>
            <a:r>
              <a:rPr lang="hu-HU" dirty="0"/>
              <a:t> felosztása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514475"/>
          </a:xfrm>
        </p:spPr>
        <p:txBody>
          <a:bodyPr/>
          <a:lstStyle/>
          <a:p>
            <a:r>
              <a:rPr lang="hu-HU" dirty="0"/>
              <a:t>A </a:t>
            </a:r>
            <a:r>
              <a:rPr lang="hu-HU" dirty="0" err="1"/>
              <a:t>Sein</a:t>
            </a:r>
            <a:r>
              <a:rPr lang="hu-HU" dirty="0"/>
              <a:t> és </a:t>
            </a:r>
            <a:r>
              <a:rPr lang="hu-HU" dirty="0" err="1"/>
              <a:t>Sollen</a:t>
            </a:r>
            <a:r>
              <a:rPr lang="hu-HU" dirty="0"/>
              <a:t>, valamint az a priori – a </a:t>
            </a:r>
            <a:r>
              <a:rPr lang="hu-HU" dirty="0" err="1"/>
              <a:t>posteriori</a:t>
            </a:r>
            <a:r>
              <a:rPr lang="hu-HU" dirty="0"/>
              <a:t> (szükségszerű elem és esetleges elem) kategóriáival operál</a:t>
            </a:r>
          </a:p>
          <a:p>
            <a:r>
              <a:rPr lang="hu-HU" dirty="0"/>
              <a:t>Megkettőzik a </a:t>
            </a:r>
            <a:r>
              <a:rPr lang="hu-HU" dirty="0" err="1"/>
              <a:t>Sollen</a:t>
            </a:r>
            <a:r>
              <a:rPr lang="hu-HU" dirty="0"/>
              <a:t> szféráját is (Milyen az ideális </a:t>
            </a:r>
            <a:r>
              <a:rPr lang="hu-HU" dirty="0" err="1"/>
              <a:t>Sollen</a:t>
            </a:r>
            <a:r>
              <a:rPr lang="hu-HU" dirty="0"/>
              <a:t>?)</a:t>
            </a:r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208965382"/>
              </p:ext>
            </p:extLst>
          </p:nvPr>
        </p:nvGraphicFramePr>
        <p:xfrm>
          <a:off x="1371600" y="3577166"/>
          <a:ext cx="9321801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72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1072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1072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„Szükségszerű” elemeket vizsgáló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Esetleges (kontingens) elemeket vizsgáló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/>
                        <a:t>Sein</a:t>
                      </a:r>
                      <a:r>
                        <a:rPr lang="hu-HU" dirty="0"/>
                        <a:t> – tudományok (mi van,</a:t>
                      </a:r>
                      <a:r>
                        <a:rPr lang="hu-HU" baseline="0" dirty="0"/>
                        <a:t> mi történik)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Elméleti</a:t>
                      </a:r>
                      <a:r>
                        <a:rPr lang="hu-HU" baseline="0" dirty="0"/>
                        <a:t> jogszociológia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Jogszociológia,</a:t>
                      </a:r>
                      <a:r>
                        <a:rPr lang="hu-HU" baseline="0" dirty="0"/>
                        <a:t> jogtörténet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err="1"/>
                        <a:t>Sollen</a:t>
                      </a:r>
                      <a:r>
                        <a:rPr lang="hu-HU" dirty="0"/>
                        <a:t> – tudományok (szellemtudományok) (</a:t>
                      </a:r>
                      <a:r>
                        <a:rPr lang="hu-HU" i="1" dirty="0"/>
                        <a:t>a</a:t>
                      </a:r>
                      <a:r>
                        <a:rPr lang="hu-HU" i="1" baseline="0" dirty="0"/>
                        <a:t> jog, mint </a:t>
                      </a:r>
                      <a:r>
                        <a:rPr lang="hu-HU" i="1" baseline="0" dirty="0" err="1"/>
                        <a:t>Sollen</a:t>
                      </a:r>
                      <a:r>
                        <a:rPr lang="hu-HU" baseline="0" dirty="0"/>
                        <a:t>) 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Jogelmélet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Tételes jogtudományok, jogdogmatika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/>
                        <a:t>A</a:t>
                      </a:r>
                      <a:r>
                        <a:rPr lang="hu-HU" baseline="0" dirty="0"/>
                        <a:t> jog </a:t>
                      </a:r>
                      <a:r>
                        <a:rPr lang="hu-HU" baseline="0" dirty="0" err="1"/>
                        <a:t>Sollenje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Jogfilozófia,</a:t>
                      </a:r>
                      <a:r>
                        <a:rPr lang="hu-HU" baseline="0" dirty="0"/>
                        <a:t> </a:t>
                      </a:r>
                      <a:r>
                        <a:rPr lang="hu-HU" baseline="0" dirty="0" err="1"/>
                        <a:t>természetjogtanok</a:t>
                      </a:r>
                      <a:r>
                        <a:rPr lang="hu-HU" baseline="0" dirty="0"/>
                        <a:t>, jogi </a:t>
                      </a:r>
                      <a:r>
                        <a:rPr lang="hu-HU" baseline="0" dirty="0" err="1"/>
                        <a:t>axiológia</a:t>
                      </a:r>
                      <a:r>
                        <a:rPr lang="hu-HU" baseline="0" dirty="0"/>
                        <a:t> (értéktan)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/>
                        <a:t>Jogkritika, jogpolitika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5" name="Lekerekített téglalap 4"/>
          <p:cNvSpPr/>
          <p:nvPr/>
        </p:nvSpPr>
        <p:spPr>
          <a:xfrm>
            <a:off x="7289075" y="3124200"/>
            <a:ext cx="4064725" cy="3517900"/>
          </a:xfrm>
          <a:prstGeom prst="roundRect">
            <a:avLst/>
          </a:prstGeom>
          <a:solidFill>
            <a:schemeClr val="accent1">
              <a:alpha val="2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3142876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953589"/>
          </a:xfrm>
        </p:spPr>
        <p:txBody>
          <a:bodyPr/>
          <a:lstStyle/>
          <a:p>
            <a:r>
              <a:rPr lang="hu-HU" dirty="0"/>
              <a:t>A tartalmi jogelméletek közös jellegzetességei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46529" y="953589"/>
            <a:ext cx="10765971" cy="5228954"/>
          </a:xfrm>
        </p:spPr>
        <p:txBody>
          <a:bodyPr>
            <a:normAutofit fontScale="70000" lnSpcReduction="20000"/>
          </a:bodyPr>
          <a:lstStyle/>
          <a:p>
            <a:r>
              <a:rPr lang="hu-HU" dirty="0"/>
              <a:t>A </a:t>
            </a:r>
            <a:r>
              <a:rPr lang="hu-HU" i="1" dirty="0"/>
              <a:t>tartalmi jogelméletek </a:t>
            </a:r>
            <a:r>
              <a:rPr lang="hu-HU" dirty="0"/>
              <a:t>is az elméleti észt mozgatják meg, de figyelmüket nem a jog alapfogalmi struktúrájára, hanem </a:t>
            </a:r>
            <a:r>
              <a:rPr lang="hu-HU" i="1" dirty="0"/>
              <a:t>gyakorlati működésére </a:t>
            </a:r>
            <a:r>
              <a:rPr lang="hu-HU" dirty="0"/>
              <a:t>irányítva konstruálnak modellt.</a:t>
            </a:r>
          </a:p>
          <a:p>
            <a:r>
              <a:rPr lang="hu-HU" dirty="0"/>
              <a:t>A tartalmi jogelméletek esetén a fentebbi típusok (tételes-általános; </a:t>
            </a:r>
            <a:r>
              <a:rPr lang="hu-HU" dirty="0" err="1"/>
              <a:t>doktrinális</a:t>
            </a:r>
            <a:r>
              <a:rPr lang="hu-HU" dirty="0"/>
              <a:t> – konstruktív) sokkal ritkábban vannak </a:t>
            </a:r>
            <a:r>
              <a:rPr lang="hu-HU" i="1" dirty="0"/>
              <a:t>tisztán</a:t>
            </a:r>
            <a:r>
              <a:rPr lang="hu-HU" dirty="0"/>
              <a:t> jelen, mint a konceptuális jogelméletek esetén: azaz a legtöbb elméletben </a:t>
            </a:r>
            <a:r>
              <a:rPr lang="hu-HU" i="1" dirty="0"/>
              <a:t>keverten</a:t>
            </a:r>
            <a:r>
              <a:rPr lang="hu-HU" dirty="0"/>
              <a:t> jelentkeznek (ritkán találkozunk kizárólag dogmatikai, vagy de lege </a:t>
            </a:r>
            <a:r>
              <a:rPr lang="hu-HU" dirty="0" err="1"/>
              <a:t>ferenda</a:t>
            </a:r>
            <a:r>
              <a:rPr lang="hu-HU" dirty="0"/>
              <a:t> elmélettel) – inkább és kevésbé ilyen, vagy olyan egy elmélet. </a:t>
            </a:r>
          </a:p>
          <a:p>
            <a:r>
              <a:rPr lang="hu-HU" dirty="0"/>
              <a:t>Gyakorta a tételes jogra is reflektálnak, vagy jogtörténeti érveket is használnak. </a:t>
            </a:r>
          </a:p>
          <a:p>
            <a:r>
              <a:rPr lang="hu-HU" dirty="0"/>
              <a:t>Emiatt ezek az elméletek gyakran nem nyugszanak szigorú módszertani alapokon – keverednek bennük a jogszociológiai, és a klasszikus jogelméleti, vagy természetjogias (erkölcsi – értékelő) nézőpontok</a:t>
            </a:r>
          </a:p>
          <a:p>
            <a:r>
              <a:rPr lang="hu-HU" dirty="0"/>
              <a:t>Tartalmi jogelméleteket gyakran művelnek tételes jogászok – gyakran egyes jogágak, vagy jogintézmények dogmatikáját megalapozó művekben</a:t>
            </a:r>
          </a:p>
          <a:p>
            <a:r>
              <a:rPr lang="hu-HU" dirty="0"/>
              <a:t>A tartalmi jogelméletek ugyanakkor legtöbbször kapcsolatba hozhatóak egy, vagy több korábban tárgyalt jogelméleti problémával – </a:t>
            </a:r>
          </a:p>
          <a:p>
            <a:pPr lvl="1"/>
            <a:r>
              <a:rPr lang="hu-HU" dirty="0"/>
              <a:t>a jog eszményeivel és céljával (az igazságosság-elméletekkel – büntetési elméletek, felelősség-tan), </a:t>
            </a:r>
          </a:p>
          <a:p>
            <a:pPr lvl="1"/>
            <a:r>
              <a:rPr lang="hu-HU" dirty="0"/>
              <a:t>a jog fogalmával (a nemzetközi jog problémája, az európai unió jogának kérdése), </a:t>
            </a:r>
          </a:p>
          <a:p>
            <a:pPr lvl="1"/>
            <a:r>
              <a:rPr lang="hu-HU" dirty="0"/>
              <a:t>a normativitás-fogalmunkkal (a jogi személy elmélete, a szokásjog kérdése), </a:t>
            </a:r>
          </a:p>
          <a:p>
            <a:pPr lvl="1"/>
            <a:r>
              <a:rPr lang="hu-HU" dirty="0"/>
              <a:t>a jogosultság elméletekkel (az alkotmányos alapjogok elmélete)</a:t>
            </a:r>
          </a:p>
          <a:p>
            <a:pPr lvl="1"/>
            <a:r>
              <a:rPr lang="hu-HU" dirty="0"/>
              <a:t>a szabályalapú vagy esetalapú döntéssel (a bírói jogalkotás problematikája) </a:t>
            </a:r>
          </a:p>
          <a:p>
            <a:pPr lvl="1"/>
            <a:r>
              <a:rPr lang="hu-HU" dirty="0"/>
              <a:t>a jog rendszerszerűségének problémájával (a jogágak problematikája, a magánjog tagozódásának kérdése) </a:t>
            </a:r>
          </a:p>
        </p:txBody>
      </p:sp>
    </p:spTree>
    <p:extLst>
      <p:ext uri="{BB962C8B-B14F-4D97-AF65-F5344CB8AC3E}">
        <p14:creationId xmlns:p14="http://schemas.microsoft.com/office/powerpoint/2010/main" xmlns="" val="20113027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fogalom-meghatározás</a:t>
            </a:r>
            <a:r>
              <a:rPr lang="hu-HU" dirty="0"/>
              <a:t> </a:t>
            </a:r>
            <a:r>
              <a:rPr lang="hu-HU" dirty="0" smtClean="0"/>
              <a:t>Arisztotelész szerint	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dirty="0" smtClean="0"/>
              <a:t>A megismerés szerinte öt kérdés megválaszolását tételezi fel: </a:t>
            </a:r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1. Mi a neve? (a dolog nevének jelentése); </a:t>
            </a:r>
          </a:p>
          <a:p>
            <a:pPr marL="0" indent="0">
              <a:buNone/>
            </a:pPr>
            <a:r>
              <a:rPr lang="hu-HU" dirty="0" smtClean="0"/>
              <a:t>2. Létezik? (létezik-e a névvel jelölt dolog); </a:t>
            </a:r>
          </a:p>
          <a:p>
            <a:pPr marL="0" indent="0">
              <a:buNone/>
            </a:pPr>
            <a:r>
              <a:rPr lang="hu-HU" dirty="0" smtClean="0"/>
              <a:t>3. Mi az? (mi az illető dolog); </a:t>
            </a:r>
          </a:p>
          <a:p>
            <a:pPr marL="0" indent="0">
              <a:buNone/>
            </a:pPr>
            <a:r>
              <a:rPr lang="hu-HU" dirty="0" smtClean="0"/>
              <a:t>4. Milyen az? (melyek a tulajdonságai); </a:t>
            </a:r>
          </a:p>
          <a:p>
            <a:pPr marL="0" indent="0">
              <a:buNone/>
            </a:pPr>
            <a:r>
              <a:rPr lang="hu-HU" dirty="0" smtClean="0"/>
              <a:t>5. Miért olyan? (miért ezek a tulajdonságai). </a:t>
            </a:r>
          </a:p>
          <a:p>
            <a:endParaRPr lang="hu-HU" dirty="0"/>
          </a:p>
          <a:p>
            <a:pPr marL="0" indent="0">
              <a:buNone/>
            </a:pPr>
            <a:r>
              <a:rPr lang="hu-HU" dirty="0" smtClean="0"/>
              <a:t>Az első pont nominális definíció, a többi „reális”, amely valódi tulajdonságokra kérdez rá.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101651479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Példa egy tartalmi jogelméletre a </a:t>
            </a:r>
            <a:r>
              <a:rPr lang="hu-HU" i="1" dirty="0"/>
              <a:t>magánjog</a:t>
            </a:r>
            <a:r>
              <a:rPr lang="hu-HU" dirty="0"/>
              <a:t> területén – a polgári jogi felelősség elmélete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2334" y="1817688"/>
            <a:ext cx="11181806" cy="4945243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hu-HU" dirty="0"/>
              <a:t>A polgári jogi felelősség elemei – jogellenesség, vétkesség (felróhatóság), kár, okozati összefüggés </a:t>
            </a:r>
          </a:p>
          <a:p>
            <a:r>
              <a:rPr lang="hu-HU" dirty="0"/>
              <a:t>Jogellenesség: „minden károkozó magatartás jogellenes” – azaz a kár és a jogellenesség között szoros összefüggés van</a:t>
            </a:r>
          </a:p>
          <a:p>
            <a:r>
              <a:rPr lang="hu-HU" dirty="0"/>
              <a:t>Vétkesség –valaki csak akkor felelős az okozott kárért, ha ehhez egy belső mozzanat a „vétkesség” is társul („nem úgy járt el, ahogy az adott helyzetben általában elvárható”) „szubjektív felelősség” de ez valójában nem „szubjektív” elemet jelent - az </a:t>
            </a:r>
            <a:r>
              <a:rPr lang="hu-HU" i="1" dirty="0"/>
              <a:t>átlagcselekvő</a:t>
            </a:r>
            <a:r>
              <a:rPr lang="hu-HU" dirty="0"/>
              <a:t> tudatában van az általában elvárható mércének. </a:t>
            </a:r>
          </a:p>
          <a:p>
            <a:pPr lvl="1"/>
            <a:r>
              <a:rPr lang="hu-HU" dirty="0"/>
              <a:t>És emiatt: mi a helyzet a veszélyes üzemi felelősséggel, vagy a „méltányossági” kártérítéssel? (Marton: a vétkességi felelősség a kivétel, és az „objektív” a főszabály.) </a:t>
            </a:r>
          </a:p>
          <a:p>
            <a:r>
              <a:rPr lang="hu-HU" dirty="0"/>
              <a:t>Kár: mi a helyzet a nem vagyoni kártérítéssel? (Ez esetben ugyanis nincsen „kár”) </a:t>
            </a:r>
          </a:p>
          <a:p>
            <a:r>
              <a:rPr lang="hu-HU" dirty="0"/>
              <a:t>Okozati összefüggés: az „okozatosság” objektív dolognak látszik, azonban a végtelenül hosszú és szövevényes okozatok láncolatban a gondolkodásunk szelektál („gyilkosa” vagyok-e az anyósomnak, ha repülőjegyet veszek neki, és a repülő lezuhan…) </a:t>
            </a:r>
          </a:p>
        </p:txBody>
      </p:sp>
    </p:spTree>
    <p:extLst>
      <p:ext uri="{BB962C8B-B14F-4D97-AF65-F5344CB8AC3E}">
        <p14:creationId xmlns:p14="http://schemas.microsoft.com/office/powerpoint/2010/main" xmlns="" val="787230352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Példa a tartalmi jogelméletre a </a:t>
            </a:r>
            <a:r>
              <a:rPr lang="hu-HU" i="1" dirty="0"/>
              <a:t>büntetőjog</a:t>
            </a:r>
            <a:r>
              <a:rPr lang="hu-HU" dirty="0"/>
              <a:t> területén – a büntetési elméletek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61257" y="2008188"/>
            <a:ext cx="11092543" cy="4486275"/>
          </a:xfrm>
        </p:spPr>
        <p:txBody>
          <a:bodyPr>
            <a:normAutofit fontScale="70000" lnSpcReduction="20000"/>
          </a:bodyPr>
          <a:lstStyle/>
          <a:p>
            <a:r>
              <a:rPr lang="hu-HU" dirty="0"/>
              <a:t>Mi a büntetés célja? </a:t>
            </a:r>
          </a:p>
          <a:p>
            <a:r>
              <a:rPr lang="hu-HU" dirty="0"/>
              <a:t>Az elkövető tettével arányos megbüntetése – „a világ bűnnel megbomlott rendjének helyreállítása” (</a:t>
            </a:r>
            <a:r>
              <a:rPr lang="hu-HU" dirty="0" err="1"/>
              <a:t>talio</a:t>
            </a:r>
            <a:r>
              <a:rPr lang="hu-HU" dirty="0"/>
              <a:t> elv továbbélése) </a:t>
            </a:r>
          </a:p>
          <a:p>
            <a:r>
              <a:rPr lang="hu-HU" dirty="0"/>
              <a:t>De ha nem az „eredménnyel”, hanem a „bűnnel” arányos büntetést óhajtunk, akkor felmerül az a kérdés, hogy mi a „bűn” – ha a buszsofőr elnézi a piros lámpát és meghal 20 ember akkor az okozott végeredmény, (20 halott) vagy a szubjektív „bűn” (egy apró figyelmetlenség)? </a:t>
            </a:r>
          </a:p>
          <a:p>
            <a:r>
              <a:rPr lang="hu-HU" dirty="0"/>
              <a:t>19. század: előtérbe kerül a </a:t>
            </a:r>
            <a:r>
              <a:rPr lang="hu-HU" i="1" dirty="0"/>
              <a:t>tettes</a:t>
            </a:r>
            <a:r>
              <a:rPr lang="hu-HU" dirty="0"/>
              <a:t> személye – az, hogy megjavítható, (pl. „nem bűnöző” alkat) nem fontosabb-e? Minek megbüntetni valakit, aki soha többé nem követne el bűnt? (speciális prevenció). És nem kell-e sokkal komolyabban megbüntetni azt, aki „olyan típus”? </a:t>
            </a:r>
          </a:p>
          <a:p>
            <a:r>
              <a:rPr lang="hu-HU" dirty="0"/>
              <a:t>Egyáltalán, nem lenne-e fontosabb célja a büntetésnek a tettest megjavítani, visszavezetni a társadalomba? (</a:t>
            </a:r>
            <a:r>
              <a:rPr lang="hu-HU" dirty="0" err="1"/>
              <a:t>V.ö</a:t>
            </a:r>
            <a:r>
              <a:rPr lang="hu-HU" dirty="0"/>
              <a:t>. a börtön, mint a bűnözés iskolája)  </a:t>
            </a:r>
          </a:p>
          <a:p>
            <a:r>
              <a:rPr lang="hu-HU" dirty="0"/>
              <a:t>Vagy az fontosabb-e hogy inkább </a:t>
            </a:r>
            <a:r>
              <a:rPr lang="hu-HU" i="1" dirty="0"/>
              <a:t>mások ne kövessenek el bűnt</a:t>
            </a:r>
            <a:r>
              <a:rPr lang="hu-HU" dirty="0"/>
              <a:t>? (generális prevenció) De tudjuk-e hogy az egyre súlyosabb büntetések valóban visszatartó erejűek? (Viták vannak, hogy azok-e, és úgy tűnik, hogy nem – az igazán súlyos bűncselekmények szituatívak és beszűkült tudatállapotban történnek, amikor nincsen mérlegelés a büntetés súlyára vonatkozóan.) </a:t>
            </a:r>
          </a:p>
          <a:p>
            <a:r>
              <a:rPr lang="hu-HU" dirty="0"/>
              <a:t>Halálbüntetés problematikája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555863505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187325"/>
            <a:ext cx="10515600" cy="1501775"/>
          </a:xfrm>
        </p:spPr>
        <p:txBody>
          <a:bodyPr>
            <a:normAutofit fontScale="90000"/>
          </a:bodyPr>
          <a:lstStyle/>
          <a:p>
            <a:r>
              <a:rPr lang="hu-HU" dirty="0"/>
              <a:t>Példa a tartalmi jogelméletre a </a:t>
            </a:r>
            <a:r>
              <a:rPr lang="hu-HU" i="1" dirty="0"/>
              <a:t>közjog</a:t>
            </a:r>
            <a:r>
              <a:rPr lang="hu-HU" dirty="0"/>
              <a:t> területén – az alkotmányos alapjogok, és az alkotmánybíráskodás elméletei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20700" y="2219325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hu-HU" dirty="0"/>
              <a:t>Az embert bármilyen tételes jogtól függetlenül megillető alapjogok kérdése természetjogias szemléletet feltételez. (Vannak olyan jogaink, amelyeket </a:t>
            </a:r>
            <a:r>
              <a:rPr lang="hu-HU" i="1" dirty="0"/>
              <a:t>nem </a:t>
            </a:r>
            <a:r>
              <a:rPr lang="hu-HU" dirty="0"/>
              <a:t>a tételes jogok keletkeztetnek.) </a:t>
            </a:r>
          </a:p>
          <a:p>
            <a:r>
              <a:rPr lang="hu-HU" dirty="0"/>
              <a:t>Az alapjogok nagyon hasonlítanak az elvekre = nem „mindent vagy semmit” természetűek, egymással is konfliktusba kerülhetnek, ilyenkor esetileg kell mérlegelni a két jog viszonyát.</a:t>
            </a:r>
          </a:p>
          <a:p>
            <a:r>
              <a:rPr lang="hu-HU" dirty="0"/>
              <a:t>Az AB korlátozza a jogalkotó hatalmat is – a népszuverenitás eszméjével szembemegy. </a:t>
            </a:r>
          </a:p>
          <a:p>
            <a:r>
              <a:rPr lang="hu-HU" dirty="0"/>
              <a:t>„Jogállamiság” eszménye – az AB által kidolgozott, a jogállamiság tartalmát adó követelmények nagyon hasonlítanak </a:t>
            </a:r>
            <a:r>
              <a:rPr lang="hu-HU" dirty="0" err="1"/>
              <a:t>Fuller</a:t>
            </a:r>
            <a:r>
              <a:rPr lang="hu-HU" dirty="0"/>
              <a:t> „belső moralitására” (visszamenőleges jogalkotás tilalma, kellő felkészülési idő = nem kérhet a jogalkotó lehetetlent, normavilágosság követelménye = a jogszabályoknak érthetőeknek kell lenniük, stb.) </a:t>
            </a:r>
          </a:p>
        </p:txBody>
      </p:sp>
    </p:spTree>
    <p:extLst>
      <p:ext uri="{BB962C8B-B14F-4D97-AF65-F5344CB8AC3E}">
        <p14:creationId xmlns:p14="http://schemas.microsoft.com/office/powerpoint/2010/main" xmlns="" val="3968719012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5100" y="23256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hu-HU" dirty="0"/>
              <a:t>Példa a tartalmi jogelméletre a </a:t>
            </a:r>
            <a:r>
              <a:rPr lang="hu-HU" i="1" dirty="0"/>
              <a:t>nemzetközi jog </a:t>
            </a:r>
            <a:r>
              <a:rPr lang="hu-HU" dirty="0"/>
              <a:t>területén – a nemzetközi jog jogi jellegének problematikája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06399" y="1955800"/>
            <a:ext cx="7417101" cy="4572000"/>
          </a:xfrm>
        </p:spPr>
        <p:txBody>
          <a:bodyPr>
            <a:normAutofit fontScale="77500" lnSpcReduction="20000"/>
          </a:bodyPr>
          <a:lstStyle/>
          <a:p>
            <a:r>
              <a:rPr lang="hu-HU" dirty="0"/>
              <a:t>Austin – a nemzetközi jog nem jog, mert nincsen jogalkotó hatalom és a szankcióval fenyegetettség is hiányzik. („</a:t>
            </a:r>
            <a:r>
              <a:rPr lang="hu-HU" dirty="0" err="1"/>
              <a:t>positive</a:t>
            </a:r>
            <a:r>
              <a:rPr lang="hu-HU" dirty="0"/>
              <a:t> </a:t>
            </a:r>
            <a:r>
              <a:rPr lang="hu-HU" dirty="0" err="1"/>
              <a:t>morality</a:t>
            </a:r>
            <a:r>
              <a:rPr lang="hu-HU" dirty="0"/>
              <a:t>) </a:t>
            </a:r>
          </a:p>
          <a:p>
            <a:r>
              <a:rPr lang="hu-HU" dirty="0"/>
              <a:t>Somló – a jog nemcsak parancsokból, hanem </a:t>
            </a:r>
            <a:r>
              <a:rPr lang="hu-HU" i="1" dirty="0"/>
              <a:t>ígéretekből</a:t>
            </a:r>
            <a:r>
              <a:rPr lang="hu-HU" dirty="0"/>
              <a:t> is áll. Valamint, a nagyhatalmak konszenzusa esetén igenis van kényszer a nemzetközi jog mögött – a nemzetközi jog mégsem jog, mert a jogrendszernek az életviszonyok széles körét kell szabályoznia, (márpedig ez a nemzetközi jog esetén nincsen így…)  </a:t>
            </a:r>
          </a:p>
          <a:p>
            <a:r>
              <a:rPr lang="hu-HU" dirty="0"/>
              <a:t>Hart – biztosan nem erkölcs, és hézagosak a másodlagos szabályai – de ettől még jog</a:t>
            </a:r>
          </a:p>
          <a:p>
            <a:r>
              <a:rPr lang="hu-HU" dirty="0"/>
              <a:t>További gyakorta tárgyalt elméleti probléma a nemzetközi jog és a belső jog viszonya – a kihirdetéssel válik-e a belső jog részévé valami, vagy már az állam csatlakozásával bekövetkezik ez. (Mi a jogi jelentősége a kihirdetésnek?) </a:t>
            </a:r>
          </a:p>
          <a:p>
            <a:r>
              <a:rPr lang="hu-HU" dirty="0"/>
              <a:t>Az EU jog és a belső jog viszonya – az Irányelvek jogi státusza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23502" y="1690688"/>
            <a:ext cx="3530298" cy="4313428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8128150" y="5850227"/>
            <a:ext cx="2921001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/>
              <a:t>Somló Bódog (Felix Somló) </a:t>
            </a:r>
            <a:endParaRPr lang="hu-H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76926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Definitio</a:t>
            </a:r>
            <a:r>
              <a:rPr lang="hu-HU" dirty="0" smtClean="0"/>
              <a:t> per genus </a:t>
            </a:r>
            <a:r>
              <a:rPr lang="hu-HU" dirty="0" err="1" smtClean="0"/>
              <a:t>proximum</a:t>
            </a:r>
            <a:r>
              <a:rPr lang="hu-HU" dirty="0" smtClean="0"/>
              <a:t> et </a:t>
            </a:r>
            <a:r>
              <a:rPr lang="hu-HU" dirty="0" err="1" smtClean="0"/>
              <a:t>differentia</a:t>
            </a:r>
            <a:r>
              <a:rPr lang="hu-HU" dirty="0" smtClean="0"/>
              <a:t> </a:t>
            </a:r>
            <a:r>
              <a:rPr lang="hu-HU" dirty="0" err="1" smtClean="0"/>
              <a:t>specificam</a:t>
            </a:r>
            <a:r>
              <a:rPr lang="hu-HU" dirty="0"/>
              <a:t>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Ez a definíció forma még csaknem egy évezredes, és a mai napig gyakran használják</a:t>
            </a:r>
          </a:p>
          <a:p>
            <a:r>
              <a:rPr lang="hu-HU" dirty="0" smtClean="0"/>
              <a:t>Eszerint egy definíció úgy néz ki, hogy előbb besoroljuk az adott dolgot egy magasabb osztályba, nembe (genusba), </a:t>
            </a:r>
          </a:p>
          <a:p>
            <a:r>
              <a:rPr lang="hu-HU" dirty="0" smtClean="0"/>
              <a:t>Majd az ezen a genuson belül elhatároljuk a többi dologtól egy megkülönböztető jeggyel. </a:t>
            </a:r>
          </a:p>
          <a:p>
            <a:r>
              <a:rPr lang="hu-HU" dirty="0" smtClean="0"/>
              <a:t>Pl. a szék ülésre szolgáló bútor, ahol a genus=bútor; </a:t>
            </a:r>
            <a:r>
              <a:rPr lang="hu-HU" dirty="0" err="1" smtClean="0"/>
              <a:t>differentia</a:t>
            </a:r>
            <a:r>
              <a:rPr lang="hu-HU" dirty="0" smtClean="0"/>
              <a:t> </a:t>
            </a:r>
            <a:r>
              <a:rPr lang="hu-HU" dirty="0" err="1" smtClean="0"/>
              <a:t>specifica</a:t>
            </a:r>
            <a:r>
              <a:rPr lang="hu-HU" dirty="0"/>
              <a:t> </a:t>
            </a:r>
            <a:r>
              <a:rPr lang="hu-HU" dirty="0" smtClean="0"/>
              <a:t>= ülésre szolgáló (szemben a tárolásra, fekvésre stb. való bútorokkal) </a:t>
            </a:r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791148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definíció = a lényeg megragadása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0761" y="1493949"/>
            <a:ext cx="11217497" cy="5009882"/>
          </a:xfrm>
        </p:spPr>
        <p:txBody>
          <a:bodyPr>
            <a:normAutofit fontScale="92500" lnSpcReduction="20000"/>
          </a:bodyPr>
          <a:lstStyle/>
          <a:p>
            <a:r>
              <a:rPr lang="hu-HU" dirty="0" smtClean="0"/>
              <a:t>Mi a lényeg? A gondolat Platóntól ered. Szerinte vannak a valóság dolgai, pl. gyümölcsök, állatok, városállamok, háromszögek, de ezeknek a szellemi világban konstruálható (illetve konstruálódik) egy „lényege”. </a:t>
            </a:r>
          </a:p>
          <a:p>
            <a:r>
              <a:rPr lang="hu-HU" dirty="0" smtClean="0"/>
              <a:t>Azaz van a fizikai világ, (a szemünk előtt levő gyümölcsök, állatok városállamok, és vonalak), </a:t>
            </a:r>
            <a:r>
              <a:rPr lang="hu-HU" i="1" dirty="0" smtClean="0"/>
              <a:t>de amiről gondolkodunk </a:t>
            </a:r>
            <a:r>
              <a:rPr lang="hu-HU" dirty="0" smtClean="0"/>
              <a:t>az az ideális gyümölcs, az „állatok” általában, az ideális városállam, a háromszögek és az ezzel kapcsolatos matematikai összefüggések.  </a:t>
            </a:r>
          </a:p>
          <a:p>
            <a:r>
              <a:rPr lang="hu-HU" dirty="0" smtClean="0"/>
              <a:t>A filozófus feladata ennek a lényegnek a megragadása, a konkrét jelenség és a lényeg szétválasztása. </a:t>
            </a:r>
          </a:p>
          <a:p>
            <a:r>
              <a:rPr lang="hu-HU" dirty="0" smtClean="0"/>
              <a:t>Az idea-tan nagyon mélyen gyökerezik a gondolkodásunkban, és még a legutóbbi időkben is hasonló magyarázatok születtek a tudománnyal kapcsolatban. </a:t>
            </a:r>
          </a:p>
          <a:p>
            <a:r>
              <a:rPr lang="hu-HU" dirty="0" smtClean="0"/>
              <a:t>(Pl. Carnap „megfigyelési nyelv” és „elméleti nyelv”, amely a kívülről leírható dolgok és a róluk alkotott elméleti konstrukciók kettősségét tükrözi. (Pl. kívülről leírható viselkedés vs. ösztönök, vagy mérhető mennyiségek vs. </a:t>
            </a:r>
            <a:r>
              <a:rPr lang="hu-HU" dirty="0"/>
              <a:t>s</a:t>
            </a:r>
            <a:r>
              <a:rPr lang="hu-HU" dirty="0" smtClean="0"/>
              <a:t>zubatomi részecskék)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8726264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jog fogalmának keresése	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5155" y="1584101"/>
            <a:ext cx="11397803" cy="5035640"/>
          </a:xfrm>
        </p:spPr>
        <p:txBody>
          <a:bodyPr>
            <a:normAutofit fontScale="92500" lnSpcReduction="10000"/>
          </a:bodyPr>
          <a:lstStyle/>
          <a:p>
            <a:r>
              <a:rPr lang="hu-HU" dirty="0" smtClean="0"/>
              <a:t>A jognak százféle definíciója létezik. Miért? </a:t>
            </a:r>
          </a:p>
          <a:p>
            <a:r>
              <a:rPr lang="hu-HU" dirty="0" smtClean="0"/>
              <a:t>Ez általában igaz a társadalomtudományok legfontosabb fogalmaira – magára a társadalomra, a gazdaságra, stb. – nincsen közmegegyezés a tudósok között sem, hogy mi is pontosan a tárgyuk. </a:t>
            </a:r>
          </a:p>
          <a:p>
            <a:r>
              <a:rPr lang="hu-HU" dirty="0" smtClean="0"/>
              <a:t>Mi a jog lényege? </a:t>
            </a:r>
          </a:p>
          <a:p>
            <a:r>
              <a:rPr lang="hu-HU" dirty="0" smtClean="0"/>
              <a:t>Már az is tagadható, hogy van ilyen lényeg. (Filozófiai </a:t>
            </a:r>
            <a:r>
              <a:rPr lang="hu-HU" dirty="0" err="1" smtClean="0"/>
              <a:t>esszencializmus</a:t>
            </a:r>
            <a:r>
              <a:rPr lang="hu-HU" dirty="0"/>
              <a:t> </a:t>
            </a:r>
            <a:r>
              <a:rPr lang="hu-HU" dirty="0" smtClean="0"/>
              <a:t>vs. </a:t>
            </a:r>
            <a:r>
              <a:rPr lang="hu-HU" dirty="0" err="1" smtClean="0"/>
              <a:t>anti-esszencializmus</a:t>
            </a:r>
            <a:r>
              <a:rPr lang="hu-HU" dirty="0" smtClean="0"/>
              <a:t> (szkepticizmus)) </a:t>
            </a:r>
          </a:p>
          <a:p>
            <a:r>
              <a:rPr lang="hu-HU" dirty="0" err="1" smtClean="0"/>
              <a:t>Esszencializmus</a:t>
            </a:r>
            <a:r>
              <a:rPr lang="hu-HU" dirty="0" smtClean="0"/>
              <a:t>: a valóságban megragadható létező vs. a szellemi világban megragadható létező (realizmus </a:t>
            </a:r>
            <a:r>
              <a:rPr lang="hu-HU" dirty="0" err="1" smtClean="0"/>
              <a:t>vs</a:t>
            </a:r>
            <a:r>
              <a:rPr lang="hu-HU" dirty="0" smtClean="0"/>
              <a:t> idealizmus)</a:t>
            </a:r>
          </a:p>
          <a:p>
            <a:r>
              <a:rPr lang="hu-HU" dirty="0" smtClean="0"/>
              <a:t>Szkepticizmus: nem ragadható meg a lényege (vagy azért mert csak nevekről, szavakról beszélünk, (nominalizmus), amelyek jelentése megegyezésen alapul (konvencionalizmus), vagy azért, mert ha van is lényeg, az nem megismerhető (agnoszticizmus)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7549514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doboz 3"/>
          <p:cNvSpPr txBox="1"/>
          <p:nvPr/>
        </p:nvSpPr>
        <p:spPr>
          <a:xfrm>
            <a:off x="2499905" y="371627"/>
            <a:ext cx="745889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dirty="0" smtClean="0"/>
              <a:t>A jog fogalmának magadhatóságára vonatkozó elképzelések változatai</a:t>
            </a:r>
            <a:endParaRPr lang="hu-HU" sz="2800" dirty="0"/>
          </a:p>
        </p:txBody>
      </p:sp>
      <p:sp>
        <p:nvSpPr>
          <p:cNvPr id="5" name="Szövegdoboz 4"/>
          <p:cNvSpPr txBox="1"/>
          <p:nvPr/>
        </p:nvSpPr>
        <p:spPr>
          <a:xfrm>
            <a:off x="590550" y="2120899"/>
            <a:ext cx="415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Filozófiai </a:t>
            </a:r>
            <a:r>
              <a:rPr lang="hu-HU" dirty="0" err="1" smtClean="0"/>
              <a:t>esszencializmus</a:t>
            </a:r>
            <a:r>
              <a:rPr lang="hu-HU" dirty="0" smtClean="0"/>
              <a:t> (van lényeg, és lehet is róla beszélni) </a:t>
            </a:r>
            <a:endParaRPr lang="hu-HU" dirty="0"/>
          </a:p>
        </p:txBody>
      </p:sp>
      <p:sp>
        <p:nvSpPr>
          <p:cNvPr id="6" name="Szövegdoboz 5"/>
          <p:cNvSpPr txBox="1"/>
          <p:nvPr/>
        </p:nvSpPr>
        <p:spPr>
          <a:xfrm>
            <a:off x="7543800" y="2108198"/>
            <a:ext cx="415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Filozófiai </a:t>
            </a:r>
            <a:r>
              <a:rPr lang="hu-HU" dirty="0" err="1" smtClean="0"/>
              <a:t>anti-esszencializmus</a:t>
            </a:r>
            <a:r>
              <a:rPr lang="hu-HU" dirty="0" smtClean="0"/>
              <a:t> (nincsen lényeg, vagy nem ragadható meg)</a:t>
            </a:r>
            <a:endParaRPr lang="hu-HU" dirty="0"/>
          </a:p>
        </p:txBody>
      </p:sp>
      <p:sp>
        <p:nvSpPr>
          <p:cNvPr id="7" name="Szövegdoboz 6"/>
          <p:cNvSpPr txBox="1"/>
          <p:nvPr/>
        </p:nvSpPr>
        <p:spPr>
          <a:xfrm>
            <a:off x="0" y="33528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A jog a </a:t>
            </a:r>
            <a:r>
              <a:rPr lang="hu-HU" dirty="0"/>
              <a:t>v</a:t>
            </a:r>
            <a:r>
              <a:rPr lang="hu-HU" dirty="0" smtClean="0"/>
              <a:t>alóságban létező dolog (realizmus) </a:t>
            </a:r>
            <a:endParaRPr lang="hu-HU" dirty="0"/>
          </a:p>
        </p:txBody>
      </p:sp>
      <p:sp>
        <p:nvSpPr>
          <p:cNvPr id="8" name="Szövegdoboz 7"/>
          <p:cNvSpPr txBox="1"/>
          <p:nvPr/>
        </p:nvSpPr>
        <p:spPr>
          <a:xfrm>
            <a:off x="3022600" y="33528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A jog a szellemi világban létező (idealizmus) </a:t>
            </a:r>
            <a:endParaRPr lang="hu-HU" dirty="0"/>
          </a:p>
        </p:txBody>
      </p:sp>
      <p:sp>
        <p:nvSpPr>
          <p:cNvPr id="9" name="Szövegdoboz 8"/>
          <p:cNvSpPr txBox="1"/>
          <p:nvPr/>
        </p:nvSpPr>
        <p:spPr>
          <a:xfrm>
            <a:off x="6229350" y="3352800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A jog csak egy szó, (nominalizmus)</a:t>
            </a:r>
            <a:endParaRPr lang="hu-HU" dirty="0"/>
          </a:p>
        </p:txBody>
      </p:sp>
      <p:sp>
        <p:nvSpPr>
          <p:cNvPr id="10" name="Szövegdoboz 9"/>
          <p:cNvSpPr txBox="1"/>
          <p:nvPr/>
        </p:nvSpPr>
        <p:spPr>
          <a:xfrm>
            <a:off x="9048750" y="3352799"/>
            <a:ext cx="2819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A jog nem </a:t>
            </a:r>
            <a:r>
              <a:rPr lang="hu-HU" dirty="0" err="1" smtClean="0"/>
              <a:t>megsimerhető</a:t>
            </a:r>
            <a:r>
              <a:rPr lang="hu-HU" dirty="0" smtClean="0"/>
              <a:t> (agnoszticizmus)</a:t>
            </a:r>
            <a:endParaRPr lang="hu-HU" dirty="0"/>
          </a:p>
        </p:txBody>
      </p:sp>
      <p:sp>
        <p:nvSpPr>
          <p:cNvPr id="11" name="Lefelé nyíl 10"/>
          <p:cNvSpPr/>
          <p:nvPr/>
        </p:nvSpPr>
        <p:spPr>
          <a:xfrm rot="2448754">
            <a:off x="3860800" y="1535331"/>
            <a:ext cx="571500" cy="4077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Lefelé nyíl 11"/>
          <p:cNvSpPr/>
          <p:nvPr/>
        </p:nvSpPr>
        <p:spPr>
          <a:xfrm rot="2448754">
            <a:off x="7695924" y="2857957"/>
            <a:ext cx="571500" cy="4077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Lefelé nyíl 12"/>
          <p:cNvSpPr/>
          <p:nvPr/>
        </p:nvSpPr>
        <p:spPr>
          <a:xfrm rot="2448754">
            <a:off x="1326873" y="2904419"/>
            <a:ext cx="571500" cy="4077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4" name="Lefelé nyíl 13"/>
          <p:cNvSpPr/>
          <p:nvPr/>
        </p:nvSpPr>
        <p:spPr>
          <a:xfrm rot="19597382">
            <a:off x="7577363" y="1472062"/>
            <a:ext cx="571500" cy="4077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Lefelé nyíl 14"/>
          <p:cNvSpPr/>
          <p:nvPr/>
        </p:nvSpPr>
        <p:spPr>
          <a:xfrm rot="19597382">
            <a:off x="3781424" y="2831410"/>
            <a:ext cx="571500" cy="4077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Lefelé nyíl 15"/>
          <p:cNvSpPr/>
          <p:nvPr/>
        </p:nvSpPr>
        <p:spPr>
          <a:xfrm rot="19597382">
            <a:off x="9815010" y="2831411"/>
            <a:ext cx="571500" cy="40776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cxnSp>
        <p:nvCxnSpPr>
          <p:cNvPr id="18" name="Egyenes összekötő 17"/>
          <p:cNvCxnSpPr/>
          <p:nvPr/>
        </p:nvCxnSpPr>
        <p:spPr>
          <a:xfrm>
            <a:off x="7596236" y="2003409"/>
            <a:ext cx="3224440" cy="212445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gyenes összekötő 18"/>
          <p:cNvCxnSpPr/>
          <p:nvPr/>
        </p:nvCxnSpPr>
        <p:spPr>
          <a:xfrm flipH="1">
            <a:off x="7543798" y="1894114"/>
            <a:ext cx="3180808" cy="22337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Szövegdoboz 22"/>
          <p:cNvSpPr txBox="1"/>
          <p:nvPr/>
        </p:nvSpPr>
        <p:spPr>
          <a:xfrm>
            <a:off x="462828" y="4272678"/>
            <a:ext cx="894787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Ha beszélni akarunk a jogról, </a:t>
            </a:r>
            <a:r>
              <a:rPr lang="hu-HU" b="1" i="1" dirty="0" smtClean="0"/>
              <a:t>kénytelenek</a:t>
            </a:r>
            <a:r>
              <a:rPr lang="hu-HU" b="1" dirty="0" smtClean="0"/>
              <a:t> vagyunk elfogadni a filozófiai </a:t>
            </a:r>
            <a:r>
              <a:rPr lang="hu-HU" b="1" dirty="0" err="1" smtClean="0"/>
              <a:t>esszencializmust</a:t>
            </a:r>
            <a:r>
              <a:rPr lang="hu-HU" b="1" dirty="0" smtClean="0"/>
              <a:t> négy korlátozással, kiegészítéssel: </a:t>
            </a:r>
          </a:p>
          <a:p>
            <a:endParaRPr lang="hu-HU" b="1" dirty="0" smtClean="0"/>
          </a:p>
          <a:p>
            <a:pPr marL="342900" indent="-342900">
              <a:buAutoNum type="arabicPeriod"/>
            </a:pPr>
            <a:r>
              <a:rPr lang="hu-HU" b="1" dirty="0" smtClean="0"/>
              <a:t>A társadalomtudományok a tárgyukat csak </a:t>
            </a:r>
            <a:r>
              <a:rPr lang="hu-HU" b="1" i="1" dirty="0" smtClean="0"/>
              <a:t>többé-kevésbe</a:t>
            </a:r>
            <a:r>
              <a:rPr lang="hu-HU" b="1" dirty="0" smtClean="0"/>
              <a:t> tudják meghatározni, nincsenek éles határok, van egy sor átmenet, elmosódottság</a:t>
            </a:r>
          </a:p>
          <a:p>
            <a:pPr marL="342900" indent="-342900">
              <a:buAutoNum type="arabicPeriod"/>
            </a:pPr>
            <a:r>
              <a:rPr lang="hu-HU" b="1" dirty="0" smtClean="0"/>
              <a:t>A definiálás inkább a vizsgált terület </a:t>
            </a:r>
            <a:r>
              <a:rPr lang="hu-HU" b="1" i="1" dirty="0" smtClean="0"/>
              <a:t>körbehatárolását</a:t>
            </a:r>
            <a:r>
              <a:rPr lang="hu-HU" b="1" dirty="0" smtClean="0"/>
              <a:t> jelenti, nem definíciót</a:t>
            </a:r>
          </a:p>
          <a:p>
            <a:pPr marL="342900" indent="-342900">
              <a:buAutoNum type="arabicPeriod"/>
            </a:pPr>
            <a:r>
              <a:rPr lang="hu-HU" b="1" dirty="0" smtClean="0"/>
              <a:t>A definíció gyakran a vizsgálódás </a:t>
            </a:r>
            <a:r>
              <a:rPr lang="hu-HU" b="1" i="1" dirty="0" smtClean="0"/>
              <a:t>végeredménye</a:t>
            </a:r>
            <a:r>
              <a:rPr lang="hu-HU" b="1" dirty="0" smtClean="0"/>
              <a:t>, és nem kiindulópontja</a:t>
            </a:r>
          </a:p>
          <a:p>
            <a:pPr marL="342900" indent="-342900">
              <a:buAutoNum type="arabicPeriod"/>
            </a:pPr>
            <a:r>
              <a:rPr lang="hu-HU" b="1" dirty="0" smtClean="0"/>
              <a:t>A mindennapi gyakorlatban a jog fogalmának kérdésével nem találkozunk, de a nehéz esetekben a probléma felmerülhet úgy, hogy mi a jog EBBEN AZ ÜGYBEN? 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xmlns="" val="2504318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Egyáltalán mi értelme van bármilyen elméletnek?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8331200" cy="4430903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Gyakran halljuk, hogy az elméletnek nincsen értelme, a jog élete a gyakorlat</a:t>
            </a:r>
          </a:p>
          <a:p>
            <a:r>
              <a:rPr lang="hu-HU" dirty="0" smtClean="0"/>
              <a:t>XIX. századi Anglia – a jogászokat </a:t>
            </a:r>
            <a:r>
              <a:rPr lang="hu-HU" dirty="0" err="1" smtClean="0"/>
              <a:t>Inn-ekben</a:t>
            </a:r>
            <a:r>
              <a:rPr lang="hu-HU" dirty="0" smtClean="0"/>
              <a:t> képezik, mesteremberekként. </a:t>
            </a:r>
          </a:p>
          <a:p>
            <a:r>
              <a:rPr lang="hu-HU" dirty="0" smtClean="0"/>
              <a:t>John Austin – a </a:t>
            </a:r>
            <a:r>
              <a:rPr lang="hu-HU" dirty="0" err="1" smtClean="0"/>
              <a:t>juriszprudencia</a:t>
            </a:r>
            <a:r>
              <a:rPr lang="hu-HU" dirty="0" smtClean="0"/>
              <a:t> tanulmányozása hozzásegíthet, hogy a széttöredezett joganyag belső összefüggéseit, a jog általános törvényeit felismerjük, „térképet” kapjunk a jogról – a porosz egyetemeket hozza példaként</a:t>
            </a:r>
          </a:p>
          <a:p>
            <a:r>
              <a:rPr lang="hu-HU" dirty="0" err="1" smtClean="0"/>
              <a:t>Christopher</a:t>
            </a:r>
            <a:r>
              <a:rPr lang="hu-HU" dirty="0" smtClean="0"/>
              <a:t> </a:t>
            </a:r>
            <a:r>
              <a:rPr lang="hu-HU" dirty="0" err="1" smtClean="0"/>
              <a:t>Colombus</a:t>
            </a:r>
            <a:r>
              <a:rPr lang="hu-HU" dirty="0" smtClean="0"/>
              <a:t> </a:t>
            </a:r>
            <a:r>
              <a:rPr lang="hu-HU" dirty="0" err="1" smtClean="0"/>
              <a:t>Langdell</a:t>
            </a:r>
            <a:r>
              <a:rPr lang="hu-HU" dirty="0" smtClean="0"/>
              <a:t> – a jogász laboratóriuma a könyvtár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05925" y="1246188"/>
            <a:ext cx="2571750" cy="4714875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28280" y="5046472"/>
            <a:ext cx="1341120" cy="1591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6624965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A jog fogalma nem adható meg a </a:t>
            </a:r>
            <a:r>
              <a:rPr lang="hu-HU" i="1" dirty="0" smtClean="0"/>
              <a:t>genus </a:t>
            </a:r>
            <a:r>
              <a:rPr lang="hu-HU" i="1" dirty="0" err="1" smtClean="0"/>
              <a:t>proximum</a:t>
            </a:r>
            <a:r>
              <a:rPr lang="hu-HU" i="1" dirty="0" smtClean="0"/>
              <a:t> et </a:t>
            </a:r>
            <a:r>
              <a:rPr lang="hu-HU" i="1" dirty="0" err="1" smtClean="0"/>
              <a:t>differentia</a:t>
            </a:r>
            <a:r>
              <a:rPr lang="hu-HU" i="1" dirty="0" smtClean="0"/>
              <a:t> </a:t>
            </a:r>
            <a:r>
              <a:rPr lang="hu-HU" i="1" dirty="0" err="1" smtClean="0"/>
              <a:t>specifica</a:t>
            </a:r>
            <a:r>
              <a:rPr lang="hu-HU" i="1" dirty="0" smtClean="0"/>
              <a:t> </a:t>
            </a:r>
            <a:r>
              <a:rPr lang="hu-HU" dirty="0" smtClean="0"/>
              <a:t>módszerével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1971" y="1690688"/>
            <a:ext cx="11346287" cy="503208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hu-HU" dirty="0" smtClean="0"/>
              <a:t>Miért? </a:t>
            </a:r>
          </a:p>
          <a:p>
            <a:r>
              <a:rPr lang="hu-HU" b="1" dirty="0" smtClean="0"/>
              <a:t>A jog plurális, sokrétű, sokszínű</a:t>
            </a:r>
            <a:r>
              <a:rPr lang="hu-HU" dirty="0" smtClean="0"/>
              <a:t> jelenség </a:t>
            </a:r>
          </a:p>
          <a:p>
            <a:pPr lvl="1"/>
            <a:r>
              <a:rPr lang="hu-HU" dirty="0" smtClean="0"/>
              <a:t>Mire fókuszáljunk? </a:t>
            </a:r>
          </a:p>
          <a:p>
            <a:pPr lvl="2"/>
            <a:r>
              <a:rPr lang="hu-HU" dirty="0" smtClean="0"/>
              <a:t>jogszabályok és/vagy </a:t>
            </a:r>
          </a:p>
          <a:p>
            <a:pPr lvl="2"/>
            <a:r>
              <a:rPr lang="hu-HU" dirty="0" smtClean="0"/>
              <a:t>a jogi eljárásban résztvevők cselekedetei és/vagy </a:t>
            </a:r>
          </a:p>
          <a:p>
            <a:pPr lvl="2"/>
            <a:r>
              <a:rPr lang="hu-HU" dirty="0" smtClean="0"/>
              <a:t>intézmények és/vagy </a:t>
            </a:r>
          </a:p>
          <a:p>
            <a:pPr lvl="2"/>
            <a:r>
              <a:rPr lang="hu-HU" dirty="0" smtClean="0"/>
              <a:t>a „működés” stb.);</a:t>
            </a:r>
          </a:p>
          <a:p>
            <a:pPr lvl="1"/>
            <a:r>
              <a:rPr lang="hu-HU" dirty="0" smtClean="0"/>
              <a:t>de még ha elfogadjuk hogy a jelenlegi írott szabályokat vizsgáljuk, akkor is vegyük figyelembe, mennyire különbözik egy adó-szabály, egy büntető-szabály, egy magánjogi szabály, és egy technikai szabály</a:t>
            </a:r>
          </a:p>
          <a:p>
            <a:pPr lvl="1"/>
            <a:r>
              <a:rPr lang="hu-HU" dirty="0" smtClean="0"/>
              <a:t>A jog „cserepeiből” nem rakható ki váza, csak sokféle mozaik.  </a:t>
            </a:r>
          </a:p>
          <a:p>
            <a:r>
              <a:rPr lang="hu-HU" b="1" dirty="0" smtClean="0"/>
              <a:t>Bármilyen magasabb nem-fogalmat veszünk</a:t>
            </a:r>
            <a:r>
              <a:rPr lang="hu-HU" dirty="0" smtClean="0"/>
              <a:t>, az ugyanolyan határozatlan lesz: „szabály”, „emberi cselekvés”, „intézmény”, „folyamat”, „parancs”, stb., </a:t>
            </a:r>
            <a:r>
              <a:rPr lang="hu-HU" dirty="0" err="1" smtClean="0"/>
              <a:t>stb</a:t>
            </a:r>
            <a:r>
              <a:rPr lang="hu-HU" dirty="0" smtClean="0"/>
              <a:t>.) </a:t>
            </a:r>
          </a:p>
          <a:p>
            <a:r>
              <a:rPr lang="hu-HU" dirty="0" smtClean="0"/>
              <a:t>De nemcsak a tárgy sokfélesége, hanem a </a:t>
            </a:r>
            <a:r>
              <a:rPr lang="hu-HU" b="1" dirty="0" smtClean="0"/>
              <a:t>perspektívák sokfélesége </a:t>
            </a:r>
            <a:r>
              <a:rPr lang="hu-HU" dirty="0" smtClean="0"/>
              <a:t>is ezt okozza. </a:t>
            </a:r>
          </a:p>
          <a:p>
            <a:r>
              <a:rPr lang="hu-HU" dirty="0" smtClean="0"/>
              <a:t>Egyetlen lehetőség maradt: elismerni, hogy </a:t>
            </a:r>
            <a:r>
              <a:rPr lang="hu-HU" b="1" dirty="0" smtClean="0"/>
              <a:t>mindegyik definíció </a:t>
            </a:r>
            <a:r>
              <a:rPr lang="hu-HU" dirty="0" smtClean="0"/>
              <a:t>(mozaik) bír valamilyen létjogosultsággal, mindegyik igaz a maga szemszögéből.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1379173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Tartalom helye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68559" y="1690688"/>
            <a:ext cx="6294610" cy="4023359"/>
          </a:xfrm>
        </p:spPr>
      </p:pic>
      <p:sp>
        <p:nvSpPr>
          <p:cNvPr id="7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hu-HU" dirty="0" smtClean="0"/>
              <a:t>Mese a hat vak emberről és az elefántról</a:t>
            </a:r>
            <a:endParaRPr lang="hu-HU" dirty="0"/>
          </a:p>
        </p:txBody>
      </p:sp>
      <p:sp>
        <p:nvSpPr>
          <p:cNvPr id="8" name="Szövegdoboz 7"/>
          <p:cNvSpPr txBox="1"/>
          <p:nvPr/>
        </p:nvSpPr>
        <p:spPr>
          <a:xfrm>
            <a:off x="838200" y="1593668"/>
            <a:ext cx="41656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Nem tudjuk átfogni az egész elefántot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De vajon szükségünk van-e rá?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A gyakorlatban bizonyosan nem – a lámpásnak sem kell bevilágítani az egész erdőt, csak azt a részét ahová megyünk.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dirty="0" smtClean="0"/>
              <a:t>A következőkben bemutatott definíciók csak </a:t>
            </a:r>
            <a:r>
              <a:rPr lang="hu-HU" sz="2400" i="1" dirty="0" smtClean="0"/>
              <a:t>lehetőségek </a:t>
            </a:r>
            <a:r>
              <a:rPr lang="hu-HU" sz="2400" dirty="0" smtClean="0"/>
              <a:t>analitikai összetevők, azaz egymással is keverhetőek!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sz="2000" dirty="0"/>
          </a:p>
        </p:txBody>
      </p:sp>
    </p:spTree>
    <p:extLst>
      <p:ext uri="{BB962C8B-B14F-4D97-AF65-F5344CB8AC3E}">
        <p14:creationId xmlns:p14="http://schemas.microsoft.com/office/powerpoint/2010/main" xmlns="" val="31864018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04799" y="365125"/>
            <a:ext cx="7048095" cy="981075"/>
          </a:xfrm>
        </p:spPr>
        <p:txBody>
          <a:bodyPr>
            <a:noAutofit/>
          </a:bodyPr>
          <a:lstStyle/>
          <a:p>
            <a:r>
              <a:rPr lang="hu-HU" sz="3200" dirty="0" smtClean="0"/>
              <a:t>A jog fogalmának lehetséges változatai (1) </a:t>
            </a:r>
            <a:br>
              <a:rPr lang="hu-HU" sz="3200" dirty="0" smtClean="0"/>
            </a:br>
            <a:r>
              <a:rPr lang="hu-HU" sz="3200" dirty="0" smtClean="0"/>
              <a:t>A jog, mint ontológiai létező	</a:t>
            </a:r>
            <a:endParaRPr lang="hu-HU" sz="3200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04799" y="1525588"/>
            <a:ext cx="7048095" cy="5218112"/>
          </a:xfrm>
        </p:spPr>
        <p:txBody>
          <a:bodyPr>
            <a:noAutofit/>
          </a:bodyPr>
          <a:lstStyle/>
          <a:p>
            <a:r>
              <a:rPr lang="hu-HU" sz="1600" dirty="0" smtClean="0"/>
              <a:t>Ontológia: lételmélet</a:t>
            </a:r>
          </a:p>
          <a:p>
            <a:r>
              <a:rPr lang="hu-HU" sz="1600" dirty="0" smtClean="0"/>
              <a:t>Két világ vesz körül bennünket: az érzékelhető (</a:t>
            </a:r>
            <a:r>
              <a:rPr lang="hu-HU" sz="1600" dirty="0" err="1" smtClean="0"/>
              <a:t>sensibilis</a:t>
            </a:r>
            <a:r>
              <a:rPr lang="hu-HU" sz="1600" dirty="0" smtClean="0"/>
              <a:t>) és a szellemi (ésszel felfogható) intelligibilis világ (kézfogás és barátság, szex és szerelem, test és lélek, tett és gondolat, tintával összefestett papír és értelmes szöveg, stb.) </a:t>
            </a:r>
          </a:p>
          <a:p>
            <a:r>
              <a:rPr lang="hu-HU" sz="1600" dirty="0" smtClean="0"/>
              <a:t>Az előbbi determinált, és kauzális (ok-okozati) összefüggések irányítják, az utóbbit nem, mert</a:t>
            </a:r>
          </a:p>
          <a:p>
            <a:r>
              <a:rPr lang="hu-HU" sz="1600" dirty="0" smtClean="0"/>
              <a:t>Bár az ember is része a kauzális világnak, (van teste, stb.) de ettől a világtól eltérően képes „önmagának törvényt szabni”, célokat kitűzni, szabadon dönteni </a:t>
            </a:r>
          </a:p>
          <a:p>
            <a:r>
              <a:rPr lang="hu-HU" sz="1600" dirty="0" smtClean="0"/>
              <a:t>Az egyik a „van” (</a:t>
            </a:r>
            <a:r>
              <a:rPr lang="hu-HU" sz="1600" dirty="0" err="1" smtClean="0"/>
              <a:t>sein</a:t>
            </a:r>
            <a:r>
              <a:rPr lang="hu-HU" sz="1600" dirty="0" smtClean="0"/>
              <a:t>), a másik a „kell”, vagy „legyen” (</a:t>
            </a:r>
            <a:r>
              <a:rPr lang="hu-HU" sz="1600" dirty="0" err="1" smtClean="0"/>
              <a:t>sollen</a:t>
            </a:r>
            <a:r>
              <a:rPr lang="hu-HU" sz="1600" dirty="0" smtClean="0"/>
              <a:t>) világa (Kant) </a:t>
            </a:r>
          </a:p>
          <a:p>
            <a:r>
              <a:rPr lang="hu-HU" sz="1600" dirty="0" smtClean="0"/>
              <a:t>A jog a „kell” világához tartozó (nem fizikai, hanem szellemi) létező (</a:t>
            </a:r>
            <a:r>
              <a:rPr lang="hu-HU" sz="1600" dirty="0" err="1" smtClean="0"/>
              <a:t>Kelsen</a:t>
            </a:r>
            <a:r>
              <a:rPr lang="hu-HU" sz="1600" dirty="0" smtClean="0"/>
              <a:t>) </a:t>
            </a:r>
          </a:p>
          <a:p>
            <a:r>
              <a:rPr lang="hu-HU" sz="1600" dirty="0" smtClean="0"/>
              <a:t>Ezen belül is lehetséges </a:t>
            </a:r>
            <a:r>
              <a:rPr lang="hu-HU" sz="1600" dirty="0" err="1" smtClean="0"/>
              <a:t>objektivista</a:t>
            </a:r>
            <a:r>
              <a:rPr lang="hu-HU" sz="1600" dirty="0" smtClean="0"/>
              <a:t> és </a:t>
            </a:r>
            <a:r>
              <a:rPr lang="hu-HU" sz="1600" dirty="0" err="1" smtClean="0"/>
              <a:t>szubjektvista</a:t>
            </a:r>
            <a:r>
              <a:rPr lang="hu-HU" sz="1600" dirty="0" smtClean="0"/>
              <a:t> látásmód. </a:t>
            </a:r>
          </a:p>
          <a:p>
            <a:r>
              <a:rPr lang="hu-HU" sz="1600" dirty="0" err="1" smtClean="0"/>
              <a:t>Objektivista</a:t>
            </a:r>
            <a:r>
              <a:rPr lang="hu-HU" sz="1600" dirty="0" smtClean="0"/>
              <a:t>: a jog tőlünk függetlenül létezik, (pl. a szokásjog révén) </a:t>
            </a:r>
          </a:p>
          <a:p>
            <a:r>
              <a:rPr lang="hu-HU" sz="1600" dirty="0" smtClean="0"/>
              <a:t>Szubjektivista: csak a tudatunkban létezik (pl. csak a bíró pszichéjében, </a:t>
            </a:r>
            <a:r>
              <a:rPr lang="hu-HU" sz="1600" dirty="0" err="1" smtClean="0"/>
              <a:t>Jerome</a:t>
            </a:r>
            <a:r>
              <a:rPr lang="hu-HU" sz="1600" dirty="0" smtClean="0"/>
              <a:t> Frank, vagy csak a „kötelességérzetben” </a:t>
            </a:r>
            <a:r>
              <a:rPr lang="hu-HU" sz="1600" dirty="0" err="1" smtClean="0"/>
              <a:t>Alf</a:t>
            </a:r>
            <a:r>
              <a:rPr lang="hu-HU" sz="1600" dirty="0" smtClean="0"/>
              <a:t> Ross) </a:t>
            </a:r>
          </a:p>
          <a:p>
            <a:r>
              <a:rPr lang="hu-HU" sz="1600" dirty="0" smtClean="0"/>
              <a:t>A szubjektivista felfogáson belül is két lehetőség van, </a:t>
            </a:r>
            <a:r>
              <a:rPr lang="hu-HU" sz="1600" dirty="0" err="1" smtClean="0"/>
              <a:t>konceptualista</a:t>
            </a:r>
            <a:r>
              <a:rPr lang="hu-HU" sz="1600" dirty="0" smtClean="0"/>
              <a:t> és voluntarista</a:t>
            </a:r>
            <a:endParaRPr lang="hu-HU" sz="1600" dirty="0"/>
          </a:p>
          <a:p>
            <a:pPr lvl="1"/>
            <a:r>
              <a:rPr lang="hu-HU" sz="1400" dirty="0" err="1" smtClean="0"/>
              <a:t>Konceptualista</a:t>
            </a:r>
            <a:r>
              <a:rPr lang="hu-HU" sz="1400" dirty="0" smtClean="0"/>
              <a:t> = a jog nyelvi fogalmak összessége</a:t>
            </a:r>
          </a:p>
          <a:p>
            <a:pPr lvl="1"/>
            <a:r>
              <a:rPr lang="hu-HU" sz="1400" dirty="0" smtClean="0"/>
              <a:t>Voluntarista = a jog parancs, az emberi akaratból származik</a:t>
            </a:r>
            <a:endParaRPr lang="hu-HU" sz="14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05950" y="3618411"/>
            <a:ext cx="1837078" cy="2481943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905950" y="1027906"/>
            <a:ext cx="1768385" cy="2357846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2894" y="365125"/>
            <a:ext cx="2352809" cy="3236812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52894" y="3883069"/>
            <a:ext cx="2343150" cy="1952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956562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jog fogalmának lehetséges változatai (2) </a:t>
            </a:r>
            <a:br>
              <a:rPr lang="hu-HU" dirty="0" smtClean="0"/>
            </a:br>
            <a:r>
              <a:rPr lang="hu-HU" dirty="0" smtClean="0"/>
              <a:t>A jog, mint kényszer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7404463" cy="4351338"/>
          </a:xfrm>
        </p:spPr>
        <p:txBody>
          <a:bodyPr>
            <a:normAutofit fontScale="70000" lnSpcReduction="20000"/>
          </a:bodyPr>
          <a:lstStyle/>
          <a:p>
            <a:r>
              <a:rPr lang="hu-HU" dirty="0" smtClean="0"/>
              <a:t>A jog az elnyomást, az erősebb érdekét szolgáló képződmény (</a:t>
            </a:r>
            <a:r>
              <a:rPr lang="hu-HU" dirty="0" err="1" smtClean="0"/>
              <a:t>Traszümakhosz</a:t>
            </a:r>
            <a:r>
              <a:rPr lang="hu-HU" dirty="0" smtClean="0"/>
              <a:t>, Marx) </a:t>
            </a:r>
          </a:p>
          <a:p>
            <a:r>
              <a:rPr lang="hu-HU" dirty="0" smtClean="0"/>
              <a:t>Erőszakkal elfojtja az elnyomottak ellenállását</a:t>
            </a:r>
          </a:p>
          <a:p>
            <a:r>
              <a:rPr lang="hu-HU" dirty="0" smtClean="0"/>
              <a:t>A jog csak eszköz</a:t>
            </a:r>
          </a:p>
          <a:p>
            <a:r>
              <a:rPr lang="hu-HU" dirty="0" smtClean="0"/>
              <a:t>Ennek az elméletnek az egyik ága, amely azt mondja, hogy a jog parancs (Austin) </a:t>
            </a:r>
          </a:p>
          <a:p>
            <a:r>
              <a:rPr lang="hu-HU" dirty="0" smtClean="0"/>
              <a:t>Ezt az elméletet sokat kritizálták, de vannak előnyei: pl. az erkölcsi normáktól épp az állami kényszeralkalmazással lehet igen jól elválasztani a </a:t>
            </a:r>
            <a:r>
              <a:rPr lang="hu-HU" dirty="0" err="1" smtClean="0"/>
              <a:t>jogiakat</a:t>
            </a:r>
            <a:r>
              <a:rPr lang="hu-HU" dirty="0" smtClean="0"/>
              <a:t>. </a:t>
            </a:r>
          </a:p>
          <a:p>
            <a:r>
              <a:rPr lang="hu-HU" dirty="0" err="1" smtClean="0"/>
              <a:t>Weber</a:t>
            </a:r>
            <a:r>
              <a:rPr lang="hu-HU" dirty="0" smtClean="0"/>
              <a:t>: az állam rendelkezik a fizikai kényszer alkalmazásának monopóliumával (egyedül ő alkalmazhat fizikai kényszert legitim módon)</a:t>
            </a:r>
          </a:p>
          <a:p>
            <a:r>
              <a:rPr lang="hu-HU" dirty="0" smtClean="0"/>
              <a:t>Az erőszak olyan mint a tűz, pusztíthat is, de szükségünk van rá. Ahogy a tüzet elzárjuk a kályhába, úgy zárjuk az erőszakot az államba (Karl </a:t>
            </a:r>
            <a:r>
              <a:rPr lang="hu-HU" dirty="0" err="1" smtClean="0"/>
              <a:t>Olivecrona</a:t>
            </a:r>
            <a:r>
              <a:rPr lang="hu-HU" dirty="0" smtClean="0"/>
              <a:t>) 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50812" y="1773125"/>
            <a:ext cx="2502988" cy="3561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844664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jog fogalmának lehetséges változatai (3) </a:t>
            </a:r>
            <a:br>
              <a:rPr lang="hu-HU" dirty="0" smtClean="0"/>
            </a:br>
            <a:r>
              <a:rPr lang="hu-HU" dirty="0" smtClean="0"/>
              <a:t>A jog, mint szabály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7247709" cy="4705804"/>
          </a:xfrm>
        </p:spPr>
        <p:txBody>
          <a:bodyPr>
            <a:normAutofit fontScale="70000" lnSpcReduction="20000"/>
          </a:bodyPr>
          <a:lstStyle/>
          <a:p>
            <a:r>
              <a:rPr lang="hu-HU" dirty="0"/>
              <a:t>R</a:t>
            </a:r>
            <a:r>
              <a:rPr lang="hu-HU" dirty="0" smtClean="0"/>
              <a:t>egula = egyenes léc, mérce, amelyhez mérni lehet a többi tárgyat. (</a:t>
            </a:r>
            <a:r>
              <a:rPr lang="hu-HU" dirty="0" err="1" smtClean="0"/>
              <a:t>rego</a:t>
            </a:r>
            <a:r>
              <a:rPr lang="hu-HU" dirty="0" smtClean="0"/>
              <a:t> = vezet, irányít) </a:t>
            </a:r>
          </a:p>
          <a:p>
            <a:r>
              <a:rPr lang="hu-HU" dirty="0" smtClean="0"/>
              <a:t>A jog = mérce a cselekedeteink megítéléséhez. </a:t>
            </a:r>
          </a:p>
          <a:p>
            <a:r>
              <a:rPr lang="hu-HU" dirty="0" smtClean="0"/>
              <a:t>Ha a jog = szabály, akkor a többi szabálytól kell elkülönítenünk. Lehetséges variációk. </a:t>
            </a:r>
          </a:p>
          <a:p>
            <a:r>
              <a:rPr lang="hu-HU" dirty="0" smtClean="0"/>
              <a:t>Elkülönítés a címzettek alapján. A jog a </a:t>
            </a:r>
            <a:r>
              <a:rPr lang="hu-HU" i="1" dirty="0" smtClean="0"/>
              <a:t>jogalkalmazóknak</a:t>
            </a:r>
            <a:r>
              <a:rPr lang="hu-HU" dirty="0" smtClean="0"/>
              <a:t> szól. </a:t>
            </a:r>
          </a:p>
          <a:p>
            <a:r>
              <a:rPr lang="hu-HU" dirty="0" smtClean="0"/>
              <a:t>Elkülönítés a forma és tartalom alapján</a:t>
            </a:r>
          </a:p>
          <a:p>
            <a:pPr lvl="1"/>
            <a:r>
              <a:rPr lang="hu-HU" dirty="0" smtClean="0"/>
              <a:t>Forma: kötelezés, tilalom, megengedés</a:t>
            </a:r>
          </a:p>
          <a:p>
            <a:pPr lvl="1"/>
            <a:r>
              <a:rPr lang="hu-HU" dirty="0" smtClean="0"/>
              <a:t>Tartalom: kötelező, tilos, megengedett – összevonható egyetlen </a:t>
            </a:r>
            <a:r>
              <a:rPr lang="hu-HU" dirty="0" err="1" smtClean="0"/>
              <a:t>deontikus</a:t>
            </a:r>
            <a:r>
              <a:rPr lang="hu-HU" dirty="0" smtClean="0"/>
              <a:t> </a:t>
            </a:r>
            <a:r>
              <a:rPr lang="hu-HU" dirty="0" err="1" smtClean="0"/>
              <a:t>funktorba</a:t>
            </a:r>
            <a:r>
              <a:rPr lang="hu-HU" dirty="0" smtClean="0"/>
              <a:t> – legyen tételezésbe. (</a:t>
            </a:r>
            <a:r>
              <a:rPr lang="hu-HU" dirty="0" err="1" smtClean="0"/>
              <a:t>Sollsatz</a:t>
            </a:r>
            <a:r>
              <a:rPr lang="hu-HU" dirty="0" smtClean="0"/>
              <a:t>) </a:t>
            </a:r>
          </a:p>
          <a:p>
            <a:r>
              <a:rPr lang="hu-HU" dirty="0" smtClean="0"/>
              <a:t>Elkülönítés a szabályok szintje alapján: elsődleges és másodlagos szabályok. (Hart) </a:t>
            </a:r>
          </a:p>
          <a:p>
            <a:pPr lvl="1"/>
            <a:r>
              <a:rPr lang="hu-HU" dirty="0" smtClean="0"/>
              <a:t>Elsődleges: magatartási szabály</a:t>
            </a:r>
          </a:p>
          <a:p>
            <a:pPr lvl="1"/>
            <a:r>
              <a:rPr lang="hu-HU" dirty="0" smtClean="0"/>
              <a:t>Másodlagos: elismerési, változtatási és ítélkezési szabályok (</a:t>
            </a:r>
            <a:r>
              <a:rPr lang="hu-HU" dirty="0" err="1" smtClean="0"/>
              <a:t>Kelsen</a:t>
            </a:r>
            <a:r>
              <a:rPr lang="hu-HU" dirty="0" smtClean="0"/>
              <a:t>: felhatalmazó szabályok) </a:t>
            </a:r>
          </a:p>
          <a:p>
            <a:pPr lvl="1"/>
            <a:r>
              <a:rPr lang="hu-HU" dirty="0" smtClean="0"/>
              <a:t>A jog = cselekvési indok (</a:t>
            </a:r>
            <a:r>
              <a:rPr lang="hu-HU" dirty="0" err="1" smtClean="0"/>
              <a:t>autoritatív</a:t>
            </a:r>
            <a:r>
              <a:rPr lang="hu-HU" dirty="0" smtClean="0"/>
              <a:t> és </a:t>
            </a:r>
            <a:r>
              <a:rPr lang="hu-HU" dirty="0" err="1" smtClean="0"/>
              <a:t>pre-emptív</a:t>
            </a:r>
            <a:r>
              <a:rPr lang="hu-HU" dirty="0" smtClean="0"/>
              <a:t> cselekvési indok) (</a:t>
            </a:r>
            <a:r>
              <a:rPr lang="hu-HU" dirty="0" err="1" smtClean="0"/>
              <a:t>Raz</a:t>
            </a:r>
            <a:r>
              <a:rPr lang="hu-HU" dirty="0" smtClean="0"/>
              <a:t>)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84649" y="1321662"/>
            <a:ext cx="2710220" cy="276721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84649" y="4349931"/>
            <a:ext cx="2710220" cy="2032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599723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jog fogalmának lehetséges változatai (4) </a:t>
            </a:r>
            <a:br>
              <a:rPr lang="hu-HU" dirty="0" smtClean="0"/>
            </a:br>
            <a:r>
              <a:rPr lang="hu-HU" dirty="0" smtClean="0"/>
              <a:t>A jog, mint társadalmi tény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7456714" cy="4351338"/>
          </a:xfrm>
        </p:spPr>
        <p:txBody>
          <a:bodyPr>
            <a:normAutofit fontScale="92500" lnSpcReduction="20000"/>
          </a:bodyPr>
          <a:lstStyle/>
          <a:p>
            <a:r>
              <a:rPr lang="hu-HU" dirty="0" smtClean="0"/>
              <a:t>Mi az ami a valóságban megfogható, megragadható – emberi cselekedetek</a:t>
            </a:r>
          </a:p>
          <a:p>
            <a:r>
              <a:rPr lang="hu-HU" dirty="0" smtClean="0"/>
              <a:t>Szabály = szabályossággal. (A szabályossághoz nem kapcsolódik a kötelezettség, az elvártság mozzanata) </a:t>
            </a:r>
          </a:p>
          <a:p>
            <a:r>
              <a:rPr lang="hu-HU" dirty="0" smtClean="0"/>
              <a:t>Külső nézőpont: a jog = nemcsak az állami jog, hanem a társadalmi gyakorlat (az élő jog elmélete – szabadjogi iskola, Ehrlich) – mindaz, amit az emberek az üzleti és mindennapi életben tesznek</a:t>
            </a:r>
          </a:p>
          <a:p>
            <a:r>
              <a:rPr lang="hu-HU" dirty="0" smtClean="0"/>
              <a:t>Belső nézőpont a jog = a jogalkalmazók gyakorlata, amit a bíróságok tesznek. („Arra vonatkozó jóslat, hogy mit fognak tenni a bíróságok” – Holmes)  </a:t>
            </a:r>
          </a:p>
          <a:p>
            <a:pPr lvl="1"/>
            <a:r>
              <a:rPr lang="hu-HU" dirty="0" smtClean="0"/>
              <a:t>ez a rossz ember nézőpontja, aki a büntetés, vagy a büntetés elmaradásának valószínűségében gondolkodik. </a:t>
            </a:r>
          </a:p>
          <a:p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47741" y="1241379"/>
            <a:ext cx="2506059" cy="2233341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50024" y="3733663"/>
            <a:ext cx="1495425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670596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jog fogalmának lehetséges változatai (5) </a:t>
            </a:r>
            <a:br>
              <a:rPr lang="hu-HU" dirty="0" smtClean="0"/>
            </a:br>
            <a:r>
              <a:rPr lang="hu-HU" dirty="0" smtClean="0"/>
              <a:t>A jog, mint erkölcsi tény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4"/>
            <a:ext cx="7797800" cy="4410075"/>
          </a:xfrm>
        </p:spPr>
        <p:txBody>
          <a:bodyPr>
            <a:normAutofit fontScale="85000" lnSpcReduction="20000"/>
          </a:bodyPr>
          <a:lstStyle/>
          <a:p>
            <a:r>
              <a:rPr lang="hu-HU" dirty="0" smtClean="0"/>
              <a:t>A kemény jogpozitivisták azt mondják, hogy bármi a jog tartalmává tehető. </a:t>
            </a:r>
          </a:p>
          <a:p>
            <a:r>
              <a:rPr lang="hu-HU" dirty="0" smtClean="0"/>
              <a:t>Ezt sokan vitatják: nem tehető minden a jog tartalmává, mert az ilyen jog elveszíti a jogi jellegét. </a:t>
            </a:r>
          </a:p>
          <a:p>
            <a:r>
              <a:rPr lang="hu-HU" dirty="0" err="1" smtClean="0"/>
              <a:t>Lon</a:t>
            </a:r>
            <a:r>
              <a:rPr lang="hu-HU" dirty="0" smtClean="0"/>
              <a:t> </a:t>
            </a:r>
            <a:r>
              <a:rPr lang="hu-HU" dirty="0" err="1" smtClean="0"/>
              <a:t>Fuller</a:t>
            </a:r>
            <a:r>
              <a:rPr lang="hu-HU" dirty="0" smtClean="0"/>
              <a:t>: a jog belső erkölcsisége nem tekinthető jognak az a jog, amelyben 1. ha nincsenek felállított szabályok, 2. ha a szabályok hozzáférhetetlenek, 3. ha a szabályok visszaható hatályúak, 4. ha a szabályok nem érthetőek, 5. ha ellentmondóak, 6. ha teljesíthetetlenek a címzett által, 7. ha túlságosan változékonyak, s 8. ha ellentmondás mutatkozik a szabály, s annak alkalmazása között. </a:t>
            </a:r>
          </a:p>
          <a:p>
            <a:r>
              <a:rPr lang="hu-HU" dirty="0" smtClean="0"/>
              <a:t>Ma intézményesülten az alapjogok eszméje és konstrukciója őrzi ezt a gondolatot. (Ez az a belső, erkölcsi mag, ami nem változtatható önkényesen.) 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94529" y="1393507"/>
            <a:ext cx="2561882" cy="2486161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91675" y="3879667"/>
            <a:ext cx="1762125" cy="260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837676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A jog értelme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Jog és állambölcselet II. Jogbölcselet</a:t>
            </a:r>
          </a:p>
          <a:p>
            <a:r>
              <a:rPr lang="hu-HU" dirty="0"/>
              <a:t>3</a:t>
            </a:r>
            <a:r>
              <a:rPr lang="hu-HU" dirty="0" smtClean="0"/>
              <a:t>. előadás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4111357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Platón: </a:t>
            </a:r>
            <a:r>
              <a:rPr lang="hu-HU" dirty="0" err="1" smtClean="0"/>
              <a:t>Kritón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hu-HU" dirty="0" smtClean="0"/>
              <a:t>Miért nem szökik meg Szókratész a méregpohár elől? </a:t>
            </a:r>
          </a:p>
          <a:p>
            <a:r>
              <a:rPr lang="hu-HU" dirty="0" smtClean="0"/>
              <a:t>Ezt mondják neki a megszemélyesített törvények: „Szókratész, hatalmas bizonyságunk van ám arra, hogy tetszettünk neked mi és a város (…) És most nem restelled magad az akkori szavaid előtt, és nem is törődsz velünk, a törvényekkel, hanem megkísérelsz elpusztítani bennünket, és úgy cselekszel, ahogy a leghitványabb rabszolga cselekednék: meg akarsz szökni a szerződésünk és megegyezéseink ellenére, pedig megígérted hogy életedet hozzájuk igazítod.” </a:t>
            </a:r>
          </a:p>
          <a:p>
            <a:r>
              <a:rPr lang="hu-HU" dirty="0" smtClean="0"/>
              <a:t>Mert csak </a:t>
            </a:r>
            <a:r>
              <a:rPr lang="hu-HU" i="1" dirty="0" smtClean="0"/>
              <a:t>akkor volt értelme az életének</a:t>
            </a:r>
            <a:r>
              <a:rPr lang="hu-HU" dirty="0" smtClean="0"/>
              <a:t>, ha nem szökik meg a méregpohár, és a törvények elől, és ezzel elismeri a törvények uralmát, fontosságát. Ha addig védték, most, hogy elveszik az életét is tartania kell magát hozzájuk. </a:t>
            </a:r>
          </a:p>
          <a:p>
            <a:r>
              <a:rPr lang="hu-HU" dirty="0" smtClean="0"/>
              <a:t>És ez azt is bizonyítja, hogy a jognak van valami értelme, célja, funkciója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0575134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 smtClean="0"/>
              <a:t>Mit jelent az, hogy valaminek „van értelme?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7251700" cy="4351338"/>
          </a:xfrm>
        </p:spPr>
        <p:txBody>
          <a:bodyPr>
            <a:normAutofit fontScale="92500" lnSpcReduction="10000"/>
          </a:bodyPr>
          <a:lstStyle/>
          <a:p>
            <a:r>
              <a:rPr lang="hu-HU" dirty="0" smtClean="0"/>
              <a:t>Az ember keresi a dolgok értelmét. </a:t>
            </a:r>
          </a:p>
          <a:p>
            <a:r>
              <a:rPr lang="hu-HU" dirty="0" smtClean="0"/>
              <a:t>A természetnek nincsen „értelme”, csak az emberi dolgoknak. </a:t>
            </a:r>
          </a:p>
          <a:p>
            <a:r>
              <a:rPr lang="hu-HU" dirty="0" smtClean="0"/>
              <a:t>A társadalmi, emberi dolgoknak és cselekvéseknek többféle értelme lehet: </a:t>
            </a:r>
          </a:p>
          <a:p>
            <a:pPr lvl="1"/>
            <a:r>
              <a:rPr lang="hu-HU" dirty="0" smtClean="0"/>
              <a:t>teljesen külső szempontból belelátott (</a:t>
            </a:r>
            <a:r>
              <a:rPr lang="hu-HU" dirty="0" err="1"/>
              <a:t>v</a:t>
            </a:r>
            <a:r>
              <a:rPr lang="hu-HU" dirty="0" err="1" smtClean="0"/>
              <a:t>.ö</a:t>
            </a:r>
            <a:r>
              <a:rPr lang="hu-HU" dirty="0" smtClean="0"/>
              <a:t>. kulturális antropológia) </a:t>
            </a:r>
          </a:p>
          <a:p>
            <a:pPr lvl="1"/>
            <a:r>
              <a:rPr lang="hu-HU" dirty="0" smtClean="0"/>
              <a:t>a cselekvő által saját maga által mondott, begondolt, szándékolt értelem (Max </a:t>
            </a:r>
            <a:r>
              <a:rPr lang="hu-HU" dirty="0" err="1" smtClean="0"/>
              <a:t>Weber</a:t>
            </a:r>
            <a:r>
              <a:rPr lang="hu-HU" dirty="0" smtClean="0"/>
              <a:t> – megértő szociológia) </a:t>
            </a:r>
          </a:p>
          <a:p>
            <a:pPr lvl="1"/>
            <a:r>
              <a:rPr lang="hu-HU" dirty="0" smtClean="0"/>
              <a:t>vagy a „társadalmi értelem”, amit a közösség tulajdonít a cselekvésnek – ezek a normák, amelyek ezt a külső értelmet megtestesítik.  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34363" y="1690688"/>
            <a:ext cx="3795712" cy="379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81310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5972" y="122690"/>
            <a:ext cx="10515600" cy="1325563"/>
          </a:xfrm>
        </p:spPr>
        <p:txBody>
          <a:bodyPr/>
          <a:lstStyle/>
          <a:p>
            <a:r>
              <a:rPr lang="hu-HU" dirty="0" smtClean="0"/>
              <a:t>A gyakorlati ismeret</a:t>
            </a:r>
            <a:endParaRPr lang="hu-HU" dirty="0"/>
          </a:p>
        </p:txBody>
      </p:sp>
      <p:sp>
        <p:nvSpPr>
          <p:cNvPr id="4" name="Tartalom helye 3"/>
          <p:cNvSpPr>
            <a:spLocks noGrp="1"/>
          </p:cNvSpPr>
          <p:nvPr>
            <p:ph idx="1"/>
          </p:nvPr>
        </p:nvSpPr>
        <p:spPr>
          <a:xfrm>
            <a:off x="431800" y="1448253"/>
            <a:ext cx="7841343" cy="4914447"/>
          </a:xfrm>
        </p:spPr>
        <p:txBody>
          <a:bodyPr>
            <a:normAutofit fontScale="70000" lnSpcReduction="20000"/>
          </a:bodyPr>
          <a:lstStyle/>
          <a:p>
            <a:r>
              <a:rPr lang="hu-HU" dirty="0" smtClean="0"/>
              <a:t>Gyakorlat – a konkrét cselekvések terepe. (erkölcsi – mindennapi cselekvések (ajándék vásárlása a kedvesünknek, sörözés a barátokkal), politikai cselekvések (választás, tüntetés) „mesteremberi” cselekvések (étel főzése, kisbútor összerakása) </a:t>
            </a:r>
          </a:p>
          <a:p>
            <a:r>
              <a:rPr lang="hu-HU" dirty="0" smtClean="0"/>
              <a:t>A joggyakorlat – konkrét problémák megoldása, a jogi szabályok egyedi esetekre történő „ráhúzása” (beadvány és keresetlevél megírása, cég alapítása, szerződés fogalmazása, perbeszéd elmondása, tárgyalás az ügyfelekkel) </a:t>
            </a:r>
          </a:p>
          <a:p>
            <a:r>
              <a:rPr lang="hu-HU" dirty="0" smtClean="0"/>
              <a:t>Ha a jogászi szakma olyan, mint egy szakácsé, akkor mi szükség az elméletre – csak receptek kellenek. (Leírás az összetevőkről, és a folyamatról) </a:t>
            </a:r>
          </a:p>
          <a:p>
            <a:r>
              <a:rPr lang="hu-HU" dirty="0" smtClean="0"/>
              <a:t>De a szakácsok sem csak recepteket tanulnak. (Élelmiszer-ismeretek, fogyasztóvédelmi ismeretek, </a:t>
            </a:r>
            <a:r>
              <a:rPr lang="hu-HU" dirty="0" err="1" smtClean="0"/>
              <a:t>ételkészítítési</a:t>
            </a:r>
            <a:r>
              <a:rPr lang="hu-HU" dirty="0" smtClean="0"/>
              <a:t> alapismeretek, ételkészítési folyamatok, gazdálkodási alapismeretek, szakmai idegen-nyelv)</a:t>
            </a:r>
          </a:p>
          <a:p>
            <a:r>
              <a:rPr lang="hu-HU" dirty="0" smtClean="0"/>
              <a:t>Miért? Hogy tudjanak </a:t>
            </a:r>
            <a:r>
              <a:rPr lang="hu-HU" b="1" dirty="0" smtClean="0"/>
              <a:t>még nem ismert ételeket főzni</a:t>
            </a:r>
            <a:r>
              <a:rPr lang="hu-HU" dirty="0" smtClean="0"/>
              <a:t>, tudják, hogy milyen alapanyaggal mit lehet, és mit nem lehet megcsinálni, hogyan kell vele bánni, mikor romlott egy étel, milyen konyhai folyamat hogyan zajlik, meddig tart, milyen eszközökkel kell dolgozni, stb., </a:t>
            </a:r>
            <a:r>
              <a:rPr lang="hu-HU" dirty="0" err="1" smtClean="0"/>
              <a:t>stb</a:t>
            </a:r>
            <a:r>
              <a:rPr lang="hu-HU" dirty="0" smtClean="0"/>
              <a:t>.</a:t>
            </a:r>
          </a:p>
          <a:p>
            <a:r>
              <a:rPr lang="hu-HU" dirty="0" smtClean="0"/>
              <a:t>Kérdés: bonyolultabb-e a jogászkodás, mint az ételkészítés? </a:t>
            </a:r>
          </a:p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85415" y="1628285"/>
            <a:ext cx="3129930" cy="417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0080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Mit értünk az alatt, hogy a jognak van „értelme”?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51375"/>
          </a:xfrm>
        </p:spPr>
        <p:txBody>
          <a:bodyPr>
            <a:normAutofit fontScale="92500"/>
          </a:bodyPr>
          <a:lstStyle/>
          <a:p>
            <a:r>
              <a:rPr lang="hu-HU" b="1" dirty="0" smtClean="0"/>
              <a:t>Vagy</a:t>
            </a:r>
            <a:r>
              <a:rPr lang="hu-HU" dirty="0" smtClean="0"/>
              <a:t> azt, hogy a jog belülről rendezett, ésszerűen tagolódó jelenség, (az értelme </a:t>
            </a:r>
            <a:r>
              <a:rPr lang="hu-HU" i="1" dirty="0" smtClean="0"/>
              <a:t>a struktúrájában </a:t>
            </a:r>
            <a:r>
              <a:rPr lang="hu-HU" dirty="0" smtClean="0"/>
              <a:t>van, és lényegtelen a cél, amire használjuk, ahogy egy bicska is használható ezerféle célra) – </a:t>
            </a:r>
            <a:r>
              <a:rPr lang="hu-HU" dirty="0" err="1" smtClean="0"/>
              <a:t>Kelsen</a:t>
            </a:r>
            <a:r>
              <a:rPr lang="hu-HU" dirty="0" smtClean="0"/>
              <a:t>, strukturalista magyarázat</a:t>
            </a:r>
          </a:p>
          <a:p>
            <a:r>
              <a:rPr lang="hu-HU" b="1" dirty="0" smtClean="0"/>
              <a:t>Vagy</a:t>
            </a:r>
            <a:r>
              <a:rPr lang="hu-HU" dirty="0" smtClean="0"/>
              <a:t> azt hogy a jognak igenis van egy </a:t>
            </a:r>
            <a:r>
              <a:rPr lang="hu-HU" i="1" dirty="0" smtClean="0"/>
              <a:t>funkciója</a:t>
            </a:r>
            <a:r>
              <a:rPr lang="hu-HU" dirty="0" smtClean="0"/>
              <a:t>, funkcionalista magyarázat. </a:t>
            </a:r>
          </a:p>
          <a:p>
            <a:r>
              <a:rPr lang="hu-HU" dirty="0" smtClean="0"/>
              <a:t>Ez kétféle lehet </a:t>
            </a:r>
          </a:p>
          <a:p>
            <a:pPr lvl="1"/>
            <a:r>
              <a:rPr lang="hu-HU" dirty="0" smtClean="0"/>
              <a:t>Egy </a:t>
            </a:r>
            <a:r>
              <a:rPr lang="hu-HU" i="1" dirty="0" smtClean="0"/>
              <a:t>érték</a:t>
            </a:r>
            <a:r>
              <a:rPr lang="hu-HU" dirty="0" smtClean="0"/>
              <a:t> (eszme) megvalósítása – igazságosság, isteni akarat, </a:t>
            </a:r>
          </a:p>
          <a:p>
            <a:pPr lvl="1"/>
            <a:r>
              <a:rPr lang="hu-HU" dirty="0" smtClean="0"/>
              <a:t>Vagy egy </a:t>
            </a:r>
            <a:r>
              <a:rPr lang="hu-HU" i="1" dirty="0" smtClean="0"/>
              <a:t>funkció</a:t>
            </a:r>
            <a:r>
              <a:rPr lang="hu-HU" dirty="0" smtClean="0"/>
              <a:t> megvalósítása – pl. az emberek jobbítása, vagy a béke megteremtése </a:t>
            </a:r>
          </a:p>
          <a:p>
            <a:r>
              <a:rPr lang="hu-HU" dirty="0" smtClean="0"/>
              <a:t>Sokféle emberi alkotás van, amelynek nincsen közvetlen gyakorlati célja: pl. a zenének, vagy az irodalomnak. A jog nem ilyen, a jognak van társadalmi funkciója.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1612450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Milyen tulajdonságaink vannak nekünk embereknek, amely miatt szükségünk van a jogra?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4"/>
            <a:ext cx="10820400" cy="4702175"/>
          </a:xfrm>
        </p:spPr>
        <p:txBody>
          <a:bodyPr>
            <a:normAutofit lnSpcReduction="10000"/>
          </a:bodyPr>
          <a:lstStyle/>
          <a:p>
            <a:r>
              <a:rPr lang="hu-HU" i="1" dirty="0" smtClean="0"/>
              <a:t>Értelmesek vagyunk</a:t>
            </a:r>
            <a:r>
              <a:rPr lang="hu-HU" dirty="0" smtClean="0"/>
              <a:t>, értelemmel rendelkezünk. Képesek vagyunk a racionális cselekvésre. (Pl. a tévedéseinket belátni, mások tanácsára elállni a rossztól, stb.) </a:t>
            </a:r>
          </a:p>
          <a:p>
            <a:r>
              <a:rPr lang="hu-HU" i="1" dirty="0" smtClean="0"/>
              <a:t>Társas lények vagyunk</a:t>
            </a:r>
            <a:r>
              <a:rPr lang="hu-HU" dirty="0" smtClean="0"/>
              <a:t>, kisebb és nagyobb közösségben érezzük jól magunkat. Emiatt kénytelenek vagyunk egymáshoz igazodni.</a:t>
            </a:r>
          </a:p>
          <a:p>
            <a:r>
              <a:rPr lang="hu-HU" i="1" dirty="0" smtClean="0"/>
              <a:t>Erkölcsi lények vagyunk</a:t>
            </a:r>
            <a:r>
              <a:rPr lang="hu-HU" dirty="0" smtClean="0"/>
              <a:t>: van erkölcsünk, képesek vagyunk a helyeset a helytelentől elválasztani. </a:t>
            </a:r>
          </a:p>
          <a:p>
            <a:r>
              <a:rPr lang="hu-HU" i="1" dirty="0" smtClean="0"/>
              <a:t>Esendőek vagyunk</a:t>
            </a:r>
            <a:r>
              <a:rPr lang="hu-HU" dirty="0" smtClean="0"/>
              <a:t>: sebezhetőek vagyunk, (korlátozottan) önzőek vagyunk, (kicsit) gonoszak is vagyunk, (vagy lehetünk), korlátozott az akaraterőnk (Hart)  </a:t>
            </a:r>
          </a:p>
          <a:p>
            <a:r>
              <a:rPr lang="hu-HU" dirty="0" smtClean="0"/>
              <a:t>Az erőforrások, természeti javak pedig korlátosan állnak rendelkezésünkre. </a:t>
            </a:r>
          </a:p>
          <a:p>
            <a:endParaRPr lang="hu-HU" dirty="0" smtClean="0"/>
          </a:p>
        </p:txBody>
      </p:sp>
    </p:spTree>
    <p:extLst>
      <p:ext uri="{BB962C8B-B14F-4D97-AF65-F5344CB8AC3E}">
        <p14:creationId xmlns:p14="http://schemas.microsoft.com/office/powerpoint/2010/main" xmlns="" val="2957944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Univerzális és partikuláris szükségletek – univerzális és partikuláris jog	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6142149" cy="4794116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A szükségleteink egyszerre univerzálisak (mindenkinek kell ennie, laknia valahol), de partikulárisak is, (hogy mit eszünk, és hol lakunk nagyban függ a kortól és helytől) </a:t>
            </a:r>
          </a:p>
          <a:p>
            <a:r>
              <a:rPr lang="hu-HU" dirty="0" smtClean="0"/>
              <a:t>A jog ugyanígy egyszerre univerzális, (valamilyen jog-szerű dolog minden kultúrában van), de a konkrét jogrendszerünk nagyban függ a helytől (országtól) és az időtől. </a:t>
            </a:r>
          </a:p>
          <a:p>
            <a:r>
              <a:rPr lang="hu-HU" dirty="0" smtClean="0"/>
              <a:t>Még egyszer: a jog értelme lehet egy </a:t>
            </a:r>
            <a:r>
              <a:rPr lang="hu-HU" i="1" dirty="0" smtClean="0"/>
              <a:t>eszmény</a:t>
            </a:r>
            <a:r>
              <a:rPr lang="hu-HU" dirty="0" smtClean="0"/>
              <a:t>, és egy megvalósítandó </a:t>
            </a:r>
            <a:r>
              <a:rPr lang="hu-HU" i="1" dirty="0" smtClean="0"/>
              <a:t>funkció</a:t>
            </a:r>
            <a:r>
              <a:rPr lang="hu-HU" dirty="0" smtClean="0"/>
              <a:t>.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81616" y="1690688"/>
            <a:ext cx="4386484" cy="3860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012772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57577" y="309094"/>
            <a:ext cx="10515600" cy="682580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 jog eszményei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7577" y="1403797"/>
            <a:ext cx="7907629" cy="4790941"/>
          </a:xfrm>
        </p:spPr>
        <p:txBody>
          <a:bodyPr>
            <a:normAutofit fontScale="92500" lnSpcReduction="20000"/>
          </a:bodyPr>
          <a:lstStyle/>
          <a:p>
            <a:r>
              <a:rPr lang="hu-HU" dirty="0" smtClean="0"/>
              <a:t>A jognak lehetnek belső és külső eszményei.</a:t>
            </a:r>
          </a:p>
          <a:p>
            <a:r>
              <a:rPr lang="hu-HU" dirty="0" err="1" smtClean="0"/>
              <a:t>Természetjogtanok</a:t>
            </a:r>
            <a:r>
              <a:rPr lang="hu-HU" dirty="0" smtClean="0"/>
              <a:t>: mind azon a feltevésen nyugszanak, hogy a jognak van egy ideális változata, létezik egy „jog feletti jog”</a:t>
            </a:r>
          </a:p>
          <a:p>
            <a:r>
              <a:rPr lang="hu-HU" dirty="0" smtClean="0"/>
              <a:t>Ennek ellentéte (különösen a kodifikációk után): a jog alkotott, tételezett, és bármit lehet tételezni, a természetjog nem létezik. </a:t>
            </a:r>
          </a:p>
          <a:p>
            <a:r>
              <a:rPr lang="hu-HU" dirty="0" err="1" smtClean="0"/>
              <a:t>Stammler</a:t>
            </a:r>
            <a:r>
              <a:rPr lang="hu-HU" dirty="0" smtClean="0"/>
              <a:t>: a helyes jog eszménye. A kettő közötti megoldás: a jognak a szociális eszmét kell magvalósítania. Nincsen természetjog, de a pozitív jog lehet a jogeszméhez jól vagy rosszul igazodó </a:t>
            </a:r>
          </a:p>
          <a:p>
            <a:r>
              <a:rPr lang="hu-HU" dirty="0" smtClean="0"/>
              <a:t>A modern alkotmányosság eszméje (egyszerre tartalmaz külső és belső eszményeket) ugyanezt mondja. Külső: alapjogok, Belső: jogállamiság követelménye.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63020" y="1403797"/>
            <a:ext cx="3192966" cy="4523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898399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helyes jog keresésének lehetőségei 1. 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Etikai naturalizmus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8204200" cy="4351338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A helyes jog keresésénél az ember biofizikai létéből (jólétéből) indul ki. Alvariációi: </a:t>
            </a:r>
          </a:p>
          <a:p>
            <a:r>
              <a:rPr lang="hu-HU" i="1" dirty="0" err="1" smtClean="0"/>
              <a:t>Utilitarianizmus</a:t>
            </a:r>
            <a:r>
              <a:rPr lang="hu-HU" dirty="0" smtClean="0"/>
              <a:t>: a legfőbb mérce a </a:t>
            </a:r>
            <a:r>
              <a:rPr lang="hu-HU" i="1" dirty="0" smtClean="0"/>
              <a:t>hasznosság</a:t>
            </a:r>
            <a:r>
              <a:rPr lang="hu-HU" dirty="0" smtClean="0"/>
              <a:t>. A jó jog a lehető legtöbb ember számára hasznos. A „legnagyobb szám legnagyobb boldogsága”. (</a:t>
            </a:r>
            <a:r>
              <a:rPr lang="hu-HU" dirty="0" err="1" smtClean="0"/>
              <a:t>Bentham</a:t>
            </a:r>
            <a:r>
              <a:rPr lang="hu-HU" dirty="0" smtClean="0"/>
              <a:t>) </a:t>
            </a:r>
          </a:p>
          <a:p>
            <a:r>
              <a:rPr lang="hu-HU" i="1" dirty="0" err="1" smtClean="0"/>
              <a:t>Evolucionarizmus</a:t>
            </a:r>
            <a:r>
              <a:rPr lang="hu-HU" dirty="0" smtClean="0"/>
              <a:t>: a jog célja a „fejlődés” szolgálata (Spencer) (Kérdés, vajon mi a fejlődés?) </a:t>
            </a:r>
          </a:p>
          <a:p>
            <a:r>
              <a:rPr lang="hu-HU" i="1" dirty="0" smtClean="0"/>
              <a:t>A jog gazdasági elemzése</a:t>
            </a:r>
            <a:r>
              <a:rPr lang="hu-HU" dirty="0" smtClean="0"/>
              <a:t>: a jog a gazdaság </a:t>
            </a:r>
            <a:r>
              <a:rPr lang="hu-HU" dirty="0" err="1" smtClean="0"/>
              <a:t>infrastrukturája</a:t>
            </a:r>
            <a:r>
              <a:rPr lang="hu-HU" dirty="0" smtClean="0"/>
              <a:t>, és az (egyik) fő célja a gazdaság ösztönzése. (</a:t>
            </a:r>
            <a:r>
              <a:rPr lang="hu-HU" dirty="0" err="1" smtClean="0"/>
              <a:t>Posner</a:t>
            </a:r>
            <a:r>
              <a:rPr lang="hu-HU" dirty="0" smtClean="0"/>
              <a:t>) 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10775" y="277813"/>
            <a:ext cx="1838325" cy="249555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05862" y="2644574"/>
            <a:ext cx="2124075" cy="2152650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677525" y="4373562"/>
            <a:ext cx="1352550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6204589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helyes jog keresésének lehetőségei 2. </a:t>
            </a:r>
            <a:br>
              <a:rPr lang="hu-HU" dirty="0" smtClean="0"/>
            </a:br>
            <a:r>
              <a:rPr lang="hu-HU" dirty="0" err="1" smtClean="0"/>
              <a:t>Természetjogtanok</a:t>
            </a:r>
            <a:r>
              <a:rPr lang="hu-HU" dirty="0" smtClean="0"/>
              <a:t> – etikai objektivizmus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73488" y="1825624"/>
            <a:ext cx="6838682" cy="4806995"/>
          </a:xfrm>
        </p:spPr>
        <p:txBody>
          <a:bodyPr>
            <a:normAutofit/>
          </a:bodyPr>
          <a:lstStyle/>
          <a:p>
            <a:r>
              <a:rPr lang="hu-HU" dirty="0" smtClean="0"/>
              <a:t>A </a:t>
            </a:r>
            <a:r>
              <a:rPr lang="hu-HU" dirty="0" err="1" smtClean="0"/>
              <a:t>természetjogtanok</a:t>
            </a:r>
            <a:r>
              <a:rPr lang="hu-HU" dirty="0" smtClean="0"/>
              <a:t> legfőbb gondolata, hogy a jog egy része nem konvención, megegyezésen, önkényen alapszik, hanem van valami mélyebb (magasabb) kötöttsége is. </a:t>
            </a:r>
          </a:p>
          <a:p>
            <a:r>
              <a:rPr lang="hu-HU" dirty="0" smtClean="0"/>
              <a:t>A jog erkölcsileg megalapozott. </a:t>
            </a:r>
          </a:p>
          <a:p>
            <a:r>
              <a:rPr lang="hu-HU" dirty="0" smtClean="0"/>
              <a:t>Sőt a jognak van egy belső erkölcsisége is. (ld. fentebb) </a:t>
            </a:r>
          </a:p>
          <a:p>
            <a:r>
              <a:rPr lang="hu-HU" dirty="0" smtClean="0"/>
              <a:t>A jog külső és belső értékei: jogszerűség, célszerűség, igazságosság. (</a:t>
            </a:r>
            <a:r>
              <a:rPr lang="hu-HU" dirty="0" err="1" smtClean="0"/>
              <a:t>Radbruch</a:t>
            </a:r>
            <a:r>
              <a:rPr lang="hu-HU" dirty="0" smtClean="0"/>
              <a:t>) 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17727" y="1690688"/>
            <a:ext cx="3889055" cy="4137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674684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 helyes jog keresésének lehetőségei 3. </a:t>
            </a:r>
            <a:br>
              <a:rPr lang="hu-HU" dirty="0" smtClean="0"/>
            </a:br>
            <a:r>
              <a:rPr lang="hu-HU" dirty="0" err="1" smtClean="0"/>
              <a:t>szubsztantív</a:t>
            </a:r>
            <a:r>
              <a:rPr lang="hu-HU" dirty="0" smtClean="0"/>
              <a:t> helyesség – az alkotmányosság eszméje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47730" y="1983346"/>
            <a:ext cx="7791718" cy="4765184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Elvileg bármi a tételes jog részévé tehető</a:t>
            </a:r>
          </a:p>
          <a:p>
            <a:r>
              <a:rPr lang="hu-HU" dirty="0" smtClean="0"/>
              <a:t>Mégis, a legtöbb civilizált országban ennek mégis gátat szabnak</a:t>
            </a:r>
          </a:p>
          <a:p>
            <a:r>
              <a:rPr lang="hu-HU" dirty="0" smtClean="0"/>
              <a:t>Az </a:t>
            </a:r>
            <a:r>
              <a:rPr lang="hu-HU" i="1" dirty="0" smtClean="0"/>
              <a:t>alkotmányosság</a:t>
            </a:r>
            <a:r>
              <a:rPr lang="hu-HU" dirty="0" smtClean="0"/>
              <a:t> bizonyos előírásai jelentik ezt a gátat. Elemei: </a:t>
            </a:r>
          </a:p>
          <a:p>
            <a:pPr lvl="1"/>
            <a:r>
              <a:rPr lang="hu-HU" dirty="0" smtClean="0"/>
              <a:t>Alkotmányos alapértékek (pl. a jogállamiság értéke) </a:t>
            </a:r>
          </a:p>
          <a:p>
            <a:pPr lvl="1"/>
            <a:r>
              <a:rPr lang="hu-HU" dirty="0" smtClean="0"/>
              <a:t>Alapjogok</a:t>
            </a:r>
          </a:p>
          <a:p>
            <a:r>
              <a:rPr lang="hu-HU" dirty="0" smtClean="0"/>
              <a:t>Közvetlenül ritkán alkalmazzák őket, inkább egyes jogintézményeken keresztül érvényesülnek</a:t>
            </a:r>
          </a:p>
          <a:p>
            <a:r>
              <a:rPr lang="hu-HU" dirty="0" smtClean="0"/>
              <a:t>Mégis olykor közvetlenül is előkerülnek: pl. az AB működésében.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89068" y="1436910"/>
            <a:ext cx="3407631" cy="196669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89068" y="3751262"/>
            <a:ext cx="3407631" cy="2267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5078041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6541394" cy="1579585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Az igazságosság fajtái 1. az elosztást szabályozó  igazságosság 	koncepciók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47730" y="2125014"/>
            <a:ext cx="6840470" cy="441548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b="1" dirty="0" smtClean="0"/>
              <a:t>Mindenkinek a magáét!</a:t>
            </a:r>
          </a:p>
          <a:p>
            <a:pPr lvl="1"/>
            <a:r>
              <a:rPr lang="hu-HU" dirty="0" smtClean="0"/>
              <a:t>Osztó igazságosság – a közösségi javak elosztásának módja. Többféle elv állhat a hátterében, pl. mindenkinek ugyanannyit, mindenkinek érdeme szerint, mindenkinek szükségletei szerint, mindenkinek a munkája szerint, mindenkinek a természete szerint. </a:t>
            </a:r>
          </a:p>
          <a:p>
            <a:pPr lvl="1"/>
            <a:r>
              <a:rPr lang="hu-HU" dirty="0" smtClean="0"/>
              <a:t>Egyetemes igazságosság (Aquinói Tamás) – a terhek elosztásának módja. (Mivel tartozunk a közösségnek?) </a:t>
            </a:r>
          </a:p>
          <a:p>
            <a:pPr lvl="1"/>
            <a:r>
              <a:rPr lang="hu-HU" dirty="0" smtClean="0"/>
              <a:t>Törvény szerinti igazságosság</a:t>
            </a:r>
          </a:p>
          <a:p>
            <a:pPr lvl="1"/>
            <a:r>
              <a:rPr lang="hu-HU" dirty="0" smtClean="0"/>
              <a:t>Megtorló igazságosság </a:t>
            </a:r>
          </a:p>
          <a:p>
            <a:pPr lvl="1"/>
            <a:r>
              <a:rPr lang="hu-HU" dirty="0" smtClean="0"/>
              <a:t>Társadalmi igazságosság (a magántulajdon által okozott sérelmeket orvosolni kell, a szociális feszültségeket enyhíteni kell.) </a:t>
            </a:r>
          </a:p>
          <a:p>
            <a:pPr lvl="1"/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83174" y="543595"/>
            <a:ext cx="4200995" cy="59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800292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6731000" cy="414337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b="1" dirty="0" smtClean="0"/>
              <a:t>Ne bántsd a másét! </a:t>
            </a:r>
            <a:endParaRPr lang="hu-HU" b="1" dirty="0"/>
          </a:p>
          <a:p>
            <a:pPr marL="0" indent="0">
              <a:buNone/>
            </a:pPr>
            <a:r>
              <a:rPr lang="hu-HU" dirty="0" smtClean="0"/>
              <a:t>Ez nem egy igazságos rend kialakításáról szól, hanem a megbomlott rend helyreállítása során követendő elvekről. </a:t>
            </a:r>
          </a:p>
          <a:p>
            <a:r>
              <a:rPr lang="hu-HU" dirty="0" smtClean="0"/>
              <a:t>Kiigazító igazságosság - amennyivel többet vesz el valaki a közösből, annyival többet is kell adnia.  </a:t>
            </a:r>
          </a:p>
          <a:p>
            <a:r>
              <a:rPr lang="hu-HU" dirty="0" smtClean="0"/>
              <a:t>Kölcsönös igazságosság - az egyének egymással szembeni viselkedésére írja elő azt a közismert elvet, hogy „ne tedd azt mással, amiről nem akarod, hogy veled tegyék” (</a:t>
            </a:r>
            <a:r>
              <a:rPr lang="hu-HU" dirty="0" err="1" smtClean="0"/>
              <a:t>quod</a:t>
            </a:r>
            <a:r>
              <a:rPr lang="hu-HU" dirty="0" smtClean="0"/>
              <a:t> </a:t>
            </a:r>
            <a:r>
              <a:rPr lang="hu-HU" dirty="0" err="1" smtClean="0"/>
              <a:t>tibi</a:t>
            </a:r>
            <a:r>
              <a:rPr lang="hu-HU" dirty="0" smtClean="0"/>
              <a:t> </a:t>
            </a:r>
            <a:r>
              <a:rPr lang="hu-HU" dirty="0" err="1" smtClean="0"/>
              <a:t>fieri</a:t>
            </a:r>
            <a:r>
              <a:rPr lang="hu-HU" dirty="0" smtClean="0"/>
              <a:t> non vis, </a:t>
            </a:r>
            <a:r>
              <a:rPr lang="hu-HU" dirty="0" err="1" smtClean="0"/>
              <a:t>alteri</a:t>
            </a:r>
            <a:r>
              <a:rPr lang="hu-HU" dirty="0" smtClean="0"/>
              <a:t> ne </a:t>
            </a:r>
            <a:r>
              <a:rPr lang="hu-HU" dirty="0" err="1" smtClean="0"/>
              <a:t>feceris</a:t>
            </a:r>
            <a:r>
              <a:rPr lang="hu-HU" dirty="0" smtClean="0"/>
              <a:t>). </a:t>
            </a:r>
          </a:p>
          <a:p>
            <a:endParaRPr lang="hu-HU" dirty="0"/>
          </a:p>
        </p:txBody>
      </p:sp>
      <p:sp>
        <p:nvSpPr>
          <p:cNvPr id="4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Az igazságosság fajtái 2. A megbomlott rend helyreállítását célzó igazságosságok 	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62900" y="1825625"/>
            <a:ext cx="4002520" cy="3898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1700790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Az igazságosság fajtái 3. Az igazságossághoz való hozzáférést szabályozó elméletek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67818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hu-HU" b="1" dirty="0" smtClean="0"/>
              <a:t>Mindenkinek ugyanúgy! </a:t>
            </a:r>
          </a:p>
          <a:p>
            <a:r>
              <a:rPr lang="hu-HU" dirty="0" smtClean="0"/>
              <a:t>Az igazságossághoz való egyenlő hozzáférés elvét tartalmazza – </a:t>
            </a:r>
            <a:r>
              <a:rPr lang="hu-HU" dirty="0"/>
              <a:t>bármi legyen </a:t>
            </a:r>
            <a:r>
              <a:rPr lang="hu-HU" dirty="0" smtClean="0"/>
              <a:t>tartalmilag is </a:t>
            </a:r>
            <a:r>
              <a:rPr lang="hu-HU" dirty="0"/>
              <a:t>az</a:t>
            </a:r>
            <a:r>
              <a:rPr lang="hu-HU" dirty="0" smtClean="0"/>
              <a:t>.</a:t>
            </a:r>
          </a:p>
          <a:p>
            <a:r>
              <a:rPr lang="hu-HU" dirty="0" smtClean="0"/>
              <a:t>Formális igazságosság: a hasonló eseteket hasonlóan kell elbírálni. („Jogegység” követelménye) </a:t>
            </a:r>
            <a:r>
              <a:rPr lang="hu-HU" sz="1800" dirty="0" smtClean="0"/>
              <a:t>Lehet igazságosnak tekinteni, hogy a tolvaj kezét le kell vágni; de azt is, hogy pénzbírsággal kell őt sújtani (ezek a materiális igazságosság kérdései) – az azonban bizonyosan igazságtalan, ha az egyik tolvaj kezét levágják, miközben a másik megússza bírsággal. </a:t>
            </a:r>
          </a:p>
          <a:p>
            <a:r>
              <a:rPr lang="hu-HU" dirty="0" smtClean="0"/>
              <a:t>Eljárási igazságosság: miként lehet eljutni az igazságos döntésig. (pl. </a:t>
            </a:r>
            <a:r>
              <a:rPr lang="hu-HU" dirty="0" err="1" smtClean="0"/>
              <a:t>audietur</a:t>
            </a:r>
            <a:r>
              <a:rPr lang="hu-HU" dirty="0" smtClean="0"/>
              <a:t> et </a:t>
            </a:r>
            <a:r>
              <a:rPr lang="hu-HU" dirty="0" err="1" smtClean="0"/>
              <a:t>altera</a:t>
            </a:r>
            <a:r>
              <a:rPr lang="hu-HU" dirty="0" smtClean="0"/>
              <a:t> </a:t>
            </a:r>
            <a:r>
              <a:rPr lang="hu-HU" dirty="0" err="1" smtClean="0"/>
              <a:t>pars</a:t>
            </a:r>
            <a:r>
              <a:rPr lang="hu-HU" dirty="0" smtClean="0"/>
              <a:t>, </a:t>
            </a:r>
            <a:r>
              <a:rPr lang="hu-HU" dirty="0" err="1" smtClean="0"/>
              <a:t>nemo</a:t>
            </a:r>
            <a:r>
              <a:rPr lang="hu-HU" dirty="0" smtClean="0"/>
              <a:t> </a:t>
            </a:r>
            <a:r>
              <a:rPr lang="hu-HU" dirty="0" err="1" smtClean="0"/>
              <a:t>iudex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causa </a:t>
            </a:r>
            <a:r>
              <a:rPr lang="hu-HU" dirty="0" err="1" smtClean="0"/>
              <a:t>sua</a:t>
            </a:r>
            <a:r>
              <a:rPr lang="hu-HU" dirty="0" smtClean="0"/>
              <a:t>, stb.- </a:t>
            </a:r>
            <a:r>
              <a:rPr lang="hu-HU" dirty="0" err="1" smtClean="0"/>
              <a:t>Iustitia</a:t>
            </a:r>
            <a:r>
              <a:rPr lang="hu-HU" dirty="0" smtClean="0"/>
              <a:t> bekötött szeme ezt szimbolizálja)  </a:t>
            </a:r>
            <a:endParaRPr lang="hu-HU" sz="2000" dirty="0" smtClean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5014" y="1523785"/>
            <a:ext cx="4055568" cy="4051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5779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tudományos ismeret és a jogtudomány helye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690688"/>
            <a:ext cx="10769600" cy="49768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u-HU" sz="1800" dirty="0" smtClean="0"/>
              <a:t>A </a:t>
            </a:r>
            <a:r>
              <a:rPr lang="hu-HU" sz="1800" b="1" dirty="0" smtClean="0"/>
              <a:t>tudományos ismeret </a:t>
            </a:r>
            <a:r>
              <a:rPr lang="hu-HU" sz="1800" dirty="0" smtClean="0"/>
              <a:t>a felvilágosodás (Descartes) óta </a:t>
            </a:r>
          </a:p>
          <a:p>
            <a:pPr>
              <a:spcBef>
                <a:spcPts val="0"/>
              </a:spcBef>
            </a:pPr>
            <a:r>
              <a:rPr lang="hu-HU" sz="1800" dirty="0" smtClean="0"/>
              <a:t>A megfigyelő személyétől független (objektív) </a:t>
            </a:r>
          </a:p>
          <a:p>
            <a:pPr>
              <a:spcBef>
                <a:spcPts val="0"/>
              </a:spcBef>
            </a:pPr>
            <a:r>
              <a:rPr lang="hu-HU" sz="1800" dirty="0" smtClean="0"/>
              <a:t>Bárki számára leellenőrizhető</a:t>
            </a:r>
          </a:p>
          <a:p>
            <a:pPr>
              <a:spcBef>
                <a:spcPts val="0"/>
              </a:spcBef>
            </a:pPr>
            <a:r>
              <a:rPr lang="hu-HU" sz="1800" dirty="0" smtClean="0"/>
              <a:t>Minden körülmények között ugyanolyan eredményre vezet</a:t>
            </a:r>
          </a:p>
          <a:p>
            <a:pPr>
              <a:spcBef>
                <a:spcPts val="0"/>
              </a:spcBef>
            </a:pPr>
            <a:r>
              <a:rPr lang="hu-HU" sz="1800" dirty="0" smtClean="0"/>
              <a:t>Reprodukálható</a:t>
            </a:r>
          </a:p>
          <a:p>
            <a:pPr marL="0" indent="0">
              <a:buNone/>
            </a:pPr>
            <a:r>
              <a:rPr lang="hu-HU" sz="1800" dirty="0" smtClean="0"/>
              <a:t>Mindezek elsősorban a </a:t>
            </a:r>
            <a:r>
              <a:rPr lang="hu-HU" sz="1800" b="1" dirty="0" smtClean="0"/>
              <a:t>természettudományokra</a:t>
            </a:r>
            <a:r>
              <a:rPr lang="hu-HU" sz="1800" dirty="0" smtClean="0"/>
              <a:t> igazak. A társadalomtudományokban </a:t>
            </a:r>
          </a:p>
          <a:p>
            <a:pPr>
              <a:spcBef>
                <a:spcPts val="0"/>
              </a:spcBef>
            </a:pPr>
            <a:r>
              <a:rPr lang="hu-HU" sz="1800" dirty="0"/>
              <a:t>B</a:t>
            </a:r>
            <a:r>
              <a:rPr lang="hu-HU" sz="1800" dirty="0" smtClean="0"/>
              <a:t>izonyosságok </a:t>
            </a:r>
            <a:r>
              <a:rPr lang="hu-HU" sz="1800" dirty="0"/>
              <a:t>ritkán vannak inkább csak valószínűségek, (mert az emberek szabad akarata másfelé viheti a folyamatokat), </a:t>
            </a:r>
          </a:p>
          <a:p>
            <a:pPr>
              <a:spcBef>
                <a:spcPts val="0"/>
              </a:spcBef>
            </a:pPr>
            <a:r>
              <a:rPr lang="hu-HU" sz="1800" dirty="0"/>
              <a:t>A</a:t>
            </a:r>
            <a:r>
              <a:rPr lang="hu-HU" sz="1800" dirty="0" smtClean="0"/>
              <a:t> </a:t>
            </a:r>
            <a:r>
              <a:rPr lang="hu-HU" sz="1800" dirty="0"/>
              <a:t>társadalomtudomány jelenségei nyelvfüggőek. (Nagyban függ a megfigyelés eredménye attól, hogy milyen fogalmakat használunk a leírásukra.)</a:t>
            </a:r>
          </a:p>
          <a:p>
            <a:pPr>
              <a:spcBef>
                <a:spcPts val="0"/>
              </a:spcBef>
            </a:pPr>
            <a:r>
              <a:rPr lang="hu-HU" sz="1800" dirty="0"/>
              <a:t>A társadalomtudományokban az egyes teóriák nem váltják egymást, hanem egymás mellett élnek. (Arisztotelész etikáját nem lehet „meghaladni”, mint a </a:t>
            </a:r>
            <a:r>
              <a:rPr lang="hu-HU" sz="1800" dirty="0" err="1"/>
              <a:t>flogiszton-elméletet</a:t>
            </a:r>
            <a:r>
              <a:rPr lang="hu-HU" sz="1800" dirty="0"/>
              <a:t>, vagy a nedvkórtant) </a:t>
            </a:r>
          </a:p>
          <a:p>
            <a:pPr marL="0" indent="0">
              <a:buNone/>
            </a:pPr>
            <a:r>
              <a:rPr lang="hu-HU" sz="1800" dirty="0" smtClean="0"/>
              <a:t>A </a:t>
            </a:r>
            <a:r>
              <a:rPr lang="hu-HU" sz="1800" b="1" dirty="0" smtClean="0"/>
              <a:t>jogtudománnyal</a:t>
            </a:r>
            <a:r>
              <a:rPr lang="hu-HU" sz="1800" dirty="0" smtClean="0"/>
              <a:t> további probléma, </a:t>
            </a:r>
          </a:p>
          <a:p>
            <a:pPr>
              <a:spcBef>
                <a:spcPts val="0"/>
              </a:spcBef>
            </a:pPr>
            <a:r>
              <a:rPr lang="hu-HU" sz="1800" dirty="0"/>
              <a:t>hogy az sem biztos, hogy inkább társadalomtudomány, (mint a szociológia, vagy a közgazdaságtan, vagy a politikatudomány), </a:t>
            </a:r>
          </a:p>
          <a:p>
            <a:pPr>
              <a:spcBef>
                <a:spcPts val="0"/>
              </a:spcBef>
            </a:pPr>
            <a:r>
              <a:rPr lang="hu-HU" sz="1800" dirty="0"/>
              <a:t>vagy inkább bölcsészettudomány (mint az irodalomtudomány, a filológia, vagy a történettudomány – amelyek szövegeket elemeznek), esetleg </a:t>
            </a:r>
          </a:p>
          <a:p>
            <a:pPr>
              <a:spcBef>
                <a:spcPts val="0"/>
              </a:spcBef>
            </a:pPr>
            <a:r>
              <a:rPr lang="hu-HU" sz="1800" dirty="0"/>
              <a:t>a teológiára hasonlít, (amely a változtathatatlan tartalmú Szentírás értelmezésével, értelmének kibontásával foglalatoskodik)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53575" y="1161256"/>
            <a:ext cx="1438275" cy="168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378938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6985" y="230397"/>
            <a:ext cx="5413235" cy="679531"/>
          </a:xfrm>
          <a:ln>
            <a:noFill/>
          </a:ln>
        </p:spPr>
        <p:txBody>
          <a:bodyPr>
            <a:normAutofit fontScale="90000"/>
          </a:bodyPr>
          <a:lstStyle/>
          <a:p>
            <a:r>
              <a:rPr lang="hu-HU" dirty="0" smtClean="0"/>
              <a:t>Igazságosság-elméletek</a:t>
            </a:r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190500" y="2308780"/>
            <a:ext cx="1663700" cy="20313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hu-HU" b="1" dirty="0" smtClean="0"/>
              <a:t>Empirikus</a:t>
            </a:r>
            <a:r>
              <a:rPr lang="hu-HU" dirty="0" smtClean="0"/>
              <a:t>: az igazságosság társadalmi jelenség, mint pl. az altruizmus (Hayek) </a:t>
            </a:r>
            <a:endParaRPr lang="hu-HU" dirty="0"/>
          </a:p>
        </p:txBody>
      </p:sp>
      <p:sp>
        <p:nvSpPr>
          <p:cNvPr id="6" name="Szövegdoboz 5"/>
          <p:cNvSpPr txBox="1"/>
          <p:nvPr/>
        </p:nvSpPr>
        <p:spPr>
          <a:xfrm>
            <a:off x="2494231" y="2308780"/>
            <a:ext cx="1663700" cy="2585323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hu-HU" b="1" dirty="0" smtClean="0"/>
              <a:t>Analitikai</a:t>
            </a:r>
            <a:r>
              <a:rPr lang="hu-HU" dirty="0" smtClean="0"/>
              <a:t>: igazságosság fogalmának nyelvi elemzésével annak logikai szerkezetét tárják fel (pl. Arisztotelész) </a:t>
            </a:r>
            <a:endParaRPr lang="hu-HU" dirty="0"/>
          </a:p>
        </p:txBody>
      </p:sp>
      <p:sp>
        <p:nvSpPr>
          <p:cNvPr id="7" name="Szövegdoboz 6"/>
          <p:cNvSpPr txBox="1"/>
          <p:nvPr/>
        </p:nvSpPr>
        <p:spPr>
          <a:xfrm>
            <a:off x="4467013" y="2296621"/>
            <a:ext cx="1663700" cy="34163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hu-HU" b="1" dirty="0" smtClean="0"/>
              <a:t>Normatív</a:t>
            </a:r>
            <a:r>
              <a:rPr lang="hu-HU" dirty="0" smtClean="0"/>
              <a:t>: az igazságosság mely koncepciói, vagy az igazságosságra hivatkozó mely döntések, cselekedetek, normák stb. igazolhatók erkölcsi alapon</a:t>
            </a:r>
            <a:endParaRPr lang="hu-HU" dirty="0"/>
          </a:p>
        </p:txBody>
      </p:sp>
      <p:sp>
        <p:nvSpPr>
          <p:cNvPr id="8" name="Lefelé nyíl 7"/>
          <p:cNvSpPr/>
          <p:nvPr/>
        </p:nvSpPr>
        <p:spPr>
          <a:xfrm rot="1672175">
            <a:off x="907120" y="1167883"/>
            <a:ext cx="302043" cy="1005378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Lefelé nyíl 8"/>
          <p:cNvSpPr/>
          <p:nvPr/>
        </p:nvSpPr>
        <p:spPr>
          <a:xfrm>
            <a:off x="2925466" y="1162050"/>
            <a:ext cx="337228" cy="992135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Lefelé nyíl 9"/>
          <p:cNvSpPr/>
          <p:nvPr/>
        </p:nvSpPr>
        <p:spPr>
          <a:xfrm rot="19460602">
            <a:off x="4813042" y="1068526"/>
            <a:ext cx="338002" cy="100827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Lefelé nyíl 11"/>
          <p:cNvSpPr/>
          <p:nvPr/>
        </p:nvSpPr>
        <p:spPr>
          <a:xfrm rot="13455343">
            <a:off x="6353167" y="1968992"/>
            <a:ext cx="366650" cy="575895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Szövegdoboz 12"/>
          <p:cNvSpPr txBox="1"/>
          <p:nvPr/>
        </p:nvSpPr>
        <p:spPr>
          <a:xfrm>
            <a:off x="6780454" y="1155482"/>
            <a:ext cx="1758387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hu-HU" b="1" dirty="0" smtClean="0"/>
              <a:t>Materiális</a:t>
            </a:r>
            <a:r>
              <a:rPr lang="hu-HU" dirty="0" smtClean="0"/>
              <a:t>: mi az igazságos? 	</a:t>
            </a:r>
            <a:endParaRPr lang="hu-HU" dirty="0"/>
          </a:p>
        </p:txBody>
      </p:sp>
      <p:sp>
        <p:nvSpPr>
          <p:cNvPr id="14" name="Lefelé nyíl 13"/>
          <p:cNvSpPr/>
          <p:nvPr/>
        </p:nvSpPr>
        <p:spPr>
          <a:xfrm rot="15046805">
            <a:off x="8755823" y="668985"/>
            <a:ext cx="318650" cy="479993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Szövegdoboz 14"/>
          <p:cNvSpPr txBox="1"/>
          <p:nvPr/>
        </p:nvSpPr>
        <p:spPr>
          <a:xfrm>
            <a:off x="9379761" y="189886"/>
            <a:ext cx="2693194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hu-HU" b="1" dirty="0" smtClean="0"/>
              <a:t>Természetjogi elméletek: </a:t>
            </a:r>
            <a:r>
              <a:rPr lang="hu-HU" dirty="0" smtClean="0"/>
              <a:t>az emberi természetből vezetik le. (Pl. hogy társas lény) 	</a:t>
            </a:r>
            <a:endParaRPr lang="hu-HU" dirty="0"/>
          </a:p>
        </p:txBody>
      </p:sp>
      <p:sp>
        <p:nvSpPr>
          <p:cNvPr id="16" name="Szövegdoboz 15"/>
          <p:cNvSpPr txBox="1"/>
          <p:nvPr/>
        </p:nvSpPr>
        <p:spPr>
          <a:xfrm>
            <a:off x="9315576" y="1595581"/>
            <a:ext cx="2804944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hu-HU" b="1" dirty="0" smtClean="0"/>
              <a:t>Észjogi elméletek: </a:t>
            </a:r>
            <a:r>
              <a:rPr lang="hu-HU" dirty="0" smtClean="0"/>
              <a:t>az emberi észből vezetik le. (Pl. Kant kategorikus imperatívusza) 	</a:t>
            </a:r>
            <a:endParaRPr lang="hu-HU" dirty="0"/>
          </a:p>
        </p:txBody>
      </p:sp>
      <p:sp>
        <p:nvSpPr>
          <p:cNvPr id="17" name="Lefelé nyíl 16"/>
          <p:cNvSpPr/>
          <p:nvPr/>
        </p:nvSpPr>
        <p:spPr>
          <a:xfrm rot="17388789">
            <a:off x="8765690" y="1849115"/>
            <a:ext cx="303268" cy="486570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Lefelé nyíl 17"/>
          <p:cNvSpPr/>
          <p:nvPr/>
        </p:nvSpPr>
        <p:spPr>
          <a:xfrm rot="18477449">
            <a:off x="6366383" y="3690557"/>
            <a:ext cx="380950" cy="786749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9" name="Szövegdoboz 18"/>
          <p:cNvSpPr txBox="1"/>
          <p:nvPr/>
        </p:nvSpPr>
        <p:spPr>
          <a:xfrm>
            <a:off x="7016681" y="3103415"/>
            <a:ext cx="1758387" cy="286232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hu-HU" b="1" dirty="0" smtClean="0"/>
              <a:t>Procedurális</a:t>
            </a:r>
            <a:r>
              <a:rPr lang="hu-HU" dirty="0" smtClean="0"/>
              <a:t>: miként (milyen eljárással) lehet igazságos törvényeket alkotni vagy a bírói ítéletek igazságosságát biztosítani és igazolni 	</a:t>
            </a:r>
            <a:endParaRPr lang="hu-HU" dirty="0"/>
          </a:p>
        </p:txBody>
      </p:sp>
      <p:sp>
        <p:nvSpPr>
          <p:cNvPr id="20" name="Lefelé nyíl 19"/>
          <p:cNvSpPr/>
          <p:nvPr/>
        </p:nvSpPr>
        <p:spPr>
          <a:xfrm rot="15518229">
            <a:off x="8880640" y="3513521"/>
            <a:ext cx="349469" cy="435284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Szövegdoboz 20"/>
          <p:cNvSpPr txBox="1"/>
          <p:nvPr/>
        </p:nvSpPr>
        <p:spPr>
          <a:xfrm>
            <a:off x="9315576" y="3312062"/>
            <a:ext cx="2768907" cy="92333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hu-HU" b="1" dirty="0" smtClean="0"/>
              <a:t>Az igazságos döntés elméletei: </a:t>
            </a:r>
            <a:r>
              <a:rPr lang="hu-HU" dirty="0" smtClean="0"/>
              <a:t>hogyan lehet jó döntéseket hozni</a:t>
            </a:r>
            <a:endParaRPr lang="hu-HU" dirty="0"/>
          </a:p>
        </p:txBody>
      </p:sp>
      <p:sp>
        <p:nvSpPr>
          <p:cNvPr id="22" name="Szövegdoboz 21"/>
          <p:cNvSpPr txBox="1"/>
          <p:nvPr/>
        </p:nvSpPr>
        <p:spPr>
          <a:xfrm>
            <a:off x="9341904" y="4930368"/>
            <a:ext cx="2768907" cy="17543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hu-HU" b="1" dirty="0" smtClean="0"/>
              <a:t>Az igazságosság argumentációs elméletei: </a:t>
            </a:r>
            <a:r>
              <a:rPr lang="hu-HU" dirty="0" smtClean="0"/>
              <a:t>olyan diskurzust kell kimunkálni, amelyben elérhető megállapodás arról, hogy mi az igazságos</a:t>
            </a:r>
            <a:endParaRPr lang="hu-HU" dirty="0"/>
          </a:p>
        </p:txBody>
      </p:sp>
      <p:sp>
        <p:nvSpPr>
          <p:cNvPr id="23" name="Lefelé nyíl 22"/>
          <p:cNvSpPr/>
          <p:nvPr/>
        </p:nvSpPr>
        <p:spPr>
          <a:xfrm rot="18011552">
            <a:off x="8891178" y="5234815"/>
            <a:ext cx="349469" cy="435284"/>
          </a:xfrm>
          <a:prstGeom prst="down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xmlns="" val="41816212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2268"/>
            <a:ext cx="6705600" cy="1325563"/>
          </a:xfrm>
        </p:spPr>
        <p:txBody>
          <a:bodyPr/>
          <a:lstStyle/>
          <a:p>
            <a:r>
              <a:rPr lang="hu-HU" dirty="0" smtClean="0"/>
              <a:t>A jog egyéb eszményei</a:t>
            </a:r>
            <a:endParaRPr lang="hu-HU" dirty="0"/>
          </a:p>
        </p:txBody>
      </p:sp>
      <p:pic>
        <p:nvPicPr>
          <p:cNvPr id="5" name="Tartalom helye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001137" y="1882888"/>
            <a:ext cx="1809750" cy="2524125"/>
          </a:xfr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09138" y="365125"/>
            <a:ext cx="2566638" cy="2481287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60987" y="3572125"/>
            <a:ext cx="2414789" cy="3018487"/>
          </a:xfrm>
          <a:prstGeom prst="rect">
            <a:avLst/>
          </a:prstGeom>
        </p:spPr>
      </p:pic>
      <p:sp>
        <p:nvSpPr>
          <p:cNvPr id="7" name="Tartalom helye 2"/>
          <p:cNvSpPr txBox="1">
            <a:spLocks/>
          </p:cNvSpPr>
          <p:nvPr/>
        </p:nvSpPr>
        <p:spPr>
          <a:xfrm>
            <a:off x="279801" y="1511198"/>
            <a:ext cx="6781800" cy="50794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hu-HU" b="1" dirty="0" err="1" smtClean="0"/>
              <a:t>Radbruch</a:t>
            </a:r>
            <a:endParaRPr lang="hu-HU" b="1" dirty="0" smtClean="0"/>
          </a:p>
          <a:p>
            <a:r>
              <a:rPr lang="hu-HU" dirty="0" smtClean="0"/>
              <a:t>Az igazságosság mellett </a:t>
            </a:r>
            <a:r>
              <a:rPr lang="hu-HU" dirty="0" err="1" smtClean="0"/>
              <a:t>mág</a:t>
            </a:r>
            <a:r>
              <a:rPr lang="hu-HU" dirty="0" smtClean="0"/>
              <a:t> két eszményt kell követnie a jognak: a célszerűséget és a jogszerűséget</a:t>
            </a:r>
          </a:p>
          <a:p>
            <a:pPr marL="0" indent="0">
              <a:buNone/>
            </a:pPr>
            <a:r>
              <a:rPr lang="hu-HU" b="1" dirty="0" err="1" smtClean="0"/>
              <a:t>Coing</a:t>
            </a:r>
            <a:endParaRPr lang="hu-HU" sz="1800" b="1" dirty="0" smtClean="0"/>
          </a:p>
          <a:p>
            <a:r>
              <a:rPr lang="hu-HU" dirty="0" smtClean="0"/>
              <a:t>A jog a kultúra része, célja az igazságosság mellett a méltóság, a szabadság és az egyenlőség megvalósítása</a:t>
            </a:r>
          </a:p>
          <a:p>
            <a:pPr marL="0" indent="0">
              <a:buNone/>
            </a:pPr>
            <a:r>
              <a:rPr lang="hu-HU" b="1" dirty="0" err="1" smtClean="0"/>
              <a:t>Finnis</a:t>
            </a:r>
            <a:endParaRPr lang="hu-HU" b="1" dirty="0" smtClean="0"/>
          </a:p>
          <a:p>
            <a:r>
              <a:rPr lang="hu-HU" b="1" dirty="0" smtClean="0"/>
              <a:t>A jó alapformái </a:t>
            </a:r>
            <a:r>
              <a:rPr lang="hu-HU" dirty="0" smtClean="0"/>
              <a:t>a </a:t>
            </a:r>
            <a:r>
              <a:rPr lang="hu-HU" i="1" dirty="0" smtClean="0"/>
              <a:t>tudás, </a:t>
            </a:r>
            <a:r>
              <a:rPr lang="hu-HU" dirty="0" smtClean="0"/>
              <a:t>az </a:t>
            </a:r>
            <a:r>
              <a:rPr lang="hu-HU" i="1" dirty="0"/>
              <a:t>élet</a:t>
            </a:r>
            <a:r>
              <a:rPr lang="hu-HU" dirty="0"/>
              <a:t>, a </a:t>
            </a:r>
            <a:r>
              <a:rPr lang="hu-HU" i="1" dirty="0"/>
              <a:t>játék</a:t>
            </a:r>
            <a:r>
              <a:rPr lang="hu-HU" dirty="0"/>
              <a:t>, az </a:t>
            </a:r>
            <a:r>
              <a:rPr lang="hu-HU" i="1" dirty="0"/>
              <a:t>esztétikai élmény</a:t>
            </a:r>
            <a:r>
              <a:rPr lang="hu-HU" dirty="0"/>
              <a:t>, a </a:t>
            </a:r>
            <a:r>
              <a:rPr lang="hu-HU" i="1" dirty="0"/>
              <a:t>barátság</a:t>
            </a:r>
            <a:r>
              <a:rPr lang="hu-HU" dirty="0"/>
              <a:t>, a </a:t>
            </a:r>
            <a:r>
              <a:rPr lang="hu-HU" i="1" dirty="0"/>
              <a:t>gyakorlati ésszerűség</a:t>
            </a:r>
            <a:r>
              <a:rPr lang="hu-HU" dirty="0"/>
              <a:t>, </a:t>
            </a:r>
            <a:r>
              <a:rPr lang="hu-HU" dirty="0" smtClean="0"/>
              <a:t>és </a:t>
            </a:r>
            <a:r>
              <a:rPr lang="hu-HU" dirty="0"/>
              <a:t>a </a:t>
            </a:r>
            <a:r>
              <a:rPr lang="hu-HU" i="1" dirty="0" smtClean="0"/>
              <a:t>vallás </a:t>
            </a:r>
            <a:r>
              <a:rPr lang="hu-HU" dirty="0" smtClean="0"/>
              <a:t>– a jog csak az egyik eszköz ezeknek az erkölcsi értékeknek a megvalósításában</a:t>
            </a:r>
            <a:endParaRPr lang="hu-HU" b="1" dirty="0"/>
          </a:p>
          <a:p>
            <a:pPr marL="0" indent="0">
              <a:buFont typeface="Arial" panose="020B0604020202020204" pitchFamily="34" charset="0"/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2061753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jog funkciói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09667" y="1479098"/>
            <a:ext cx="7072086" cy="4856163"/>
          </a:xfrm>
        </p:spPr>
        <p:txBody>
          <a:bodyPr>
            <a:normAutofit fontScale="85000" lnSpcReduction="20000"/>
          </a:bodyPr>
          <a:lstStyle/>
          <a:p>
            <a:r>
              <a:rPr lang="hu-HU" dirty="0" smtClean="0"/>
              <a:t>Funkcionalizmus: </a:t>
            </a:r>
            <a:r>
              <a:rPr lang="hu-HU" dirty="0"/>
              <a:t>a formai–strukturális jegyek sohasem érthetők meg önmagukban, csupán egy célhoz vezető eszköz </a:t>
            </a:r>
            <a:r>
              <a:rPr lang="hu-HU" dirty="0" smtClean="0"/>
              <a:t>megnyilvánulásaiként. </a:t>
            </a:r>
          </a:p>
          <a:p>
            <a:r>
              <a:rPr lang="hu-HU" dirty="0"/>
              <a:t>A rész (az adott társadalmi intézmény) megjelenési formáját az magyarázza meg, hogy miként járul hozzá a közösség </a:t>
            </a:r>
            <a:r>
              <a:rPr lang="hu-HU" dirty="0" smtClean="0"/>
              <a:t>reprodukciójához</a:t>
            </a:r>
          </a:p>
          <a:p>
            <a:r>
              <a:rPr lang="hu-HU" dirty="0" smtClean="0"/>
              <a:t>A jog funkciói: </a:t>
            </a:r>
          </a:p>
          <a:p>
            <a:pPr lvl="1"/>
            <a:r>
              <a:rPr lang="hu-HU" dirty="0" smtClean="0"/>
              <a:t>A rend biztosítása („valamilyen rend”, nem akármilyen) </a:t>
            </a:r>
          </a:p>
          <a:p>
            <a:pPr lvl="1"/>
            <a:r>
              <a:rPr lang="hu-HU" dirty="0" smtClean="0"/>
              <a:t>Koordináció (morális koordináció és technikai koordináció) </a:t>
            </a:r>
          </a:p>
          <a:p>
            <a:pPr lvl="1"/>
            <a:r>
              <a:rPr lang="hu-HU" dirty="0" smtClean="0"/>
              <a:t>Motiváció (az embereket valamilyen irányba motiválja, mozgassa – célzott motiválás – leggyakrabban a szankción keresztül történik – a jogi szabályok egy döntő részét </a:t>
            </a:r>
            <a:r>
              <a:rPr lang="hu-HU" dirty="0" err="1" smtClean="0"/>
              <a:t>szocializációnk</a:t>
            </a:r>
            <a:r>
              <a:rPr lang="hu-HU" dirty="0" smtClean="0"/>
              <a:t> során sajátítjuk el, de a „</a:t>
            </a:r>
            <a:r>
              <a:rPr lang="hu-HU" dirty="0" err="1" smtClean="0"/>
              <a:t>bad</a:t>
            </a:r>
            <a:r>
              <a:rPr lang="hu-HU" dirty="0" smtClean="0"/>
              <a:t> </a:t>
            </a:r>
            <a:r>
              <a:rPr lang="hu-HU" dirty="0" err="1" smtClean="0"/>
              <a:t>mand</a:t>
            </a:r>
            <a:r>
              <a:rPr lang="hu-HU" dirty="0" smtClean="0"/>
              <a:t>” nem: őt máshogy kell motiválni, ) </a:t>
            </a:r>
          </a:p>
          <a:p>
            <a:pPr lvl="1"/>
            <a:r>
              <a:rPr lang="hu-HU" dirty="0" smtClean="0"/>
              <a:t>Eljárások kimunkálása (bizonyos célok eléréséhez szükséges </a:t>
            </a:r>
            <a:r>
              <a:rPr lang="hu-HU" smtClean="0"/>
              <a:t>lépések sorozata </a:t>
            </a:r>
            <a:r>
              <a:rPr lang="hu-HU" dirty="0" smtClean="0"/>
              <a:t>– a legfejlettebb eljárásokat a jog biztosítja – Horváth Barna 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75443" y="1173048"/>
            <a:ext cx="3472047" cy="4806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37950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 smtClean="0"/>
              <a:t>A jog normativitása – a jog érvényessége – kényszer és szankció a jogban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Jog és állambölcselet II. Jogbölcselet</a:t>
            </a:r>
          </a:p>
          <a:p>
            <a:r>
              <a:rPr lang="hu-HU" dirty="0" smtClean="0"/>
              <a:t>4. előadás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41113579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Norma, normális a hétköznapi nyelvben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1" y="1401310"/>
            <a:ext cx="6085114" cy="5456690"/>
          </a:xfrm>
        </p:spPr>
        <p:txBody>
          <a:bodyPr>
            <a:normAutofit fontScale="92500" lnSpcReduction="10000"/>
          </a:bodyPr>
          <a:lstStyle/>
          <a:p>
            <a:r>
              <a:rPr lang="hu-HU" dirty="0" smtClean="0"/>
              <a:t>A normativitás az egyik középponti, de egyben legrejtélyesebb fogalma a jogelméletnek.</a:t>
            </a:r>
          </a:p>
          <a:p>
            <a:r>
              <a:rPr lang="hu-HU" dirty="0" smtClean="0"/>
              <a:t>Eredeti jelentése: (derékszögű) mérce. </a:t>
            </a:r>
            <a:endParaRPr lang="hu-HU" dirty="0"/>
          </a:p>
          <a:p>
            <a:r>
              <a:rPr lang="hu-HU" dirty="0" smtClean="0"/>
              <a:t>A mai nyelvünkben is sokféle jelentésréteg tapad hozzá. Pl. „normális” – az ami a dolgok rendje szerint, (az átlagos ember szerint?) szokványos, illendő, nem megbotránkoztató, nem kirívó, nem tér el a hétköznapi elvárásoktól. („Viselkedj normálisan kisfiam”.) </a:t>
            </a:r>
          </a:p>
          <a:p>
            <a:r>
              <a:rPr lang="hu-HU" dirty="0" smtClean="0"/>
              <a:t>Mi a forrása a jog kötelező erejének, hogyan működik, hogyan marad fent tartósan, mi keletkezteti? </a:t>
            </a:r>
          </a:p>
          <a:p>
            <a:endParaRPr lang="hu-HU" dirty="0" smtClean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98178" y="2097994"/>
            <a:ext cx="4762500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575134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Norma, normativitás jelentései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7159171" cy="4836432"/>
          </a:xfrm>
        </p:spPr>
        <p:txBody>
          <a:bodyPr>
            <a:normAutofit fontScale="92500" lnSpcReduction="20000"/>
          </a:bodyPr>
          <a:lstStyle/>
          <a:p>
            <a:r>
              <a:rPr lang="hu-HU" dirty="0" smtClean="0"/>
              <a:t>Első jelentése: norma = cselekvési indok. „Miért tetted?” „Mert ezt kellett tennem”</a:t>
            </a:r>
          </a:p>
          <a:p>
            <a:pPr lvl="1"/>
            <a:r>
              <a:rPr lang="hu-HU" dirty="0" smtClean="0"/>
              <a:t>Magatartási minta: „Mert mások is így szoktak tenni”. (pl. hogyan néz ki egy lagzi – szinte mindent úgy csinálunk, „ahogy szokták”, a meghívótól a menyasszonytáncig)</a:t>
            </a:r>
          </a:p>
          <a:p>
            <a:pPr lvl="1"/>
            <a:r>
              <a:rPr lang="hu-HU" dirty="0" smtClean="0"/>
              <a:t>Konvenció: ez már több – a helyesség, az elvártság érzése kapcsolódik hozzá.</a:t>
            </a:r>
          </a:p>
          <a:p>
            <a:pPr lvl="1"/>
            <a:r>
              <a:rPr lang="hu-HU" dirty="0" smtClean="0"/>
              <a:t>Magatartási előírás: </a:t>
            </a:r>
            <a:r>
              <a:rPr lang="hu-HU" i="1" dirty="0" smtClean="0"/>
              <a:t>kötelező erő </a:t>
            </a:r>
            <a:r>
              <a:rPr lang="hu-HU" dirty="0" smtClean="0"/>
              <a:t>képzete kapcsolódik hozzá, (bár nem leírt) – vagy </a:t>
            </a:r>
            <a:r>
              <a:rPr lang="hu-HU" dirty="0" err="1" smtClean="0"/>
              <a:t>autoritatív</a:t>
            </a:r>
            <a:r>
              <a:rPr lang="hu-HU" dirty="0" smtClean="0"/>
              <a:t> (tekintéllyel rendelkező) alkotótól származó egyedi, (parancs) vagy általános (szabály) </a:t>
            </a:r>
          </a:p>
          <a:p>
            <a:r>
              <a:rPr lang="hu-HU" dirty="0" smtClean="0"/>
              <a:t>Magatartási előrejelző: a szociológiai és a normatív dimenzió egyszerre van meg benne – várakozást keletkeztet. </a:t>
            </a:r>
          </a:p>
          <a:p>
            <a:r>
              <a:rPr lang="hu-HU" dirty="0" smtClean="0"/>
              <a:t>Magatartási mérce: minta mások cselekvéseinek az értékeléséhez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97371" y="2697844"/>
            <a:ext cx="3581739" cy="238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37684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normativitás magva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494971"/>
            <a:ext cx="7609114" cy="5167086"/>
          </a:xfrm>
        </p:spPr>
        <p:txBody>
          <a:bodyPr>
            <a:normAutofit fontScale="85000" lnSpcReduction="20000"/>
          </a:bodyPr>
          <a:lstStyle/>
          <a:p>
            <a:r>
              <a:rPr lang="hu-HU" dirty="0" smtClean="0"/>
              <a:t>A jog építőkövei a normák – nem azt mondják meg mi van, hanem azt, hogy minek kell lennie. (</a:t>
            </a:r>
            <a:r>
              <a:rPr lang="hu-HU" dirty="0" err="1" smtClean="0"/>
              <a:t>Sollen</a:t>
            </a:r>
            <a:r>
              <a:rPr lang="hu-HU" dirty="0" smtClean="0"/>
              <a:t> – Kellés) </a:t>
            </a:r>
          </a:p>
          <a:p>
            <a:r>
              <a:rPr lang="hu-HU" dirty="0" smtClean="0"/>
              <a:t>Szűk értelemben ezt a „kellési jelleget” nevezzük normativitásnak. </a:t>
            </a:r>
          </a:p>
          <a:p>
            <a:r>
              <a:rPr lang="hu-HU" dirty="0" smtClean="0"/>
              <a:t>A normák mindig emberi világot feltéteznek: valami </a:t>
            </a:r>
            <a:r>
              <a:rPr lang="hu-HU" b="1" dirty="0" smtClean="0"/>
              <a:t>elvárttá</a:t>
            </a:r>
            <a:r>
              <a:rPr lang="hu-HU" dirty="0" smtClean="0"/>
              <a:t> válik, nem követése </a:t>
            </a:r>
            <a:r>
              <a:rPr lang="hu-HU" b="1" dirty="0" smtClean="0"/>
              <a:t>rosszallást</a:t>
            </a:r>
            <a:r>
              <a:rPr lang="hu-HU" dirty="0" smtClean="0"/>
              <a:t> von maga után. (Ciki nem divatos ruhában járni, rossz értékelést kapunk ha nem teljesítünk egy tanulmányi követelményt, megütközést kelt, ha nem úgy rendezzük meg a lagzit, ahogy azt illendő, vagy szokás.) </a:t>
            </a:r>
          </a:p>
          <a:p>
            <a:r>
              <a:rPr lang="hu-HU" dirty="0" smtClean="0"/>
              <a:t>A jog a „kellések” között, (szülő kérése, tanár utasítása, divat kényszere, viselkedési és illemszabályok, stb.) különleges helyet foglal el – elsőbbségre tör, megelőz, felülír, kiüresít más normákat, azaz „</a:t>
            </a:r>
            <a:r>
              <a:rPr lang="hu-HU" dirty="0" err="1" smtClean="0"/>
              <a:t>pre-emptív</a:t>
            </a:r>
            <a:r>
              <a:rPr lang="hu-HU" dirty="0" smtClean="0"/>
              <a:t>” jellegű</a:t>
            </a:r>
          </a:p>
          <a:p>
            <a:r>
              <a:rPr lang="hu-HU" dirty="0" smtClean="0"/>
              <a:t>A jog kötelező erőt keletkeztet, de nem úgy, ahogy egy rabló parancsa (a fizikai kényszer) mert léte, kötelező ereje </a:t>
            </a:r>
            <a:r>
              <a:rPr lang="hu-HU" b="1" dirty="0" smtClean="0"/>
              <a:t>igazolt. </a:t>
            </a:r>
            <a:endParaRPr lang="hu-HU" b="1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613547" y="2432729"/>
            <a:ext cx="3144857" cy="2429556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4166507" y="2820534"/>
            <a:ext cx="952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8000" dirty="0" smtClean="0">
                <a:solidFill>
                  <a:srgbClr val="FF0000"/>
                </a:solidFill>
              </a:rPr>
              <a:t>?</a:t>
            </a:r>
            <a:endParaRPr lang="hu-HU" sz="8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6050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Kant magyarázata – a </a:t>
            </a:r>
            <a:r>
              <a:rPr lang="hu-HU" dirty="0" err="1" smtClean="0"/>
              <a:t>Sein</a:t>
            </a:r>
            <a:r>
              <a:rPr lang="hu-HU" dirty="0" smtClean="0"/>
              <a:t> és a </a:t>
            </a:r>
            <a:r>
              <a:rPr lang="hu-HU" dirty="0" err="1" smtClean="0"/>
              <a:t>Sollen</a:t>
            </a:r>
            <a:r>
              <a:rPr lang="hu-HU" dirty="0" smtClean="0"/>
              <a:t> világa 	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1" y="1825625"/>
            <a:ext cx="7072086" cy="4778375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A normativitás fogalma Kanttól származik. </a:t>
            </a:r>
          </a:p>
          <a:p>
            <a:r>
              <a:rPr lang="hu-HU" dirty="0" smtClean="0"/>
              <a:t>Az első különbségtétel a természeti világ és az emberi világ ellentéte: a természeti világban a kauzalitás uralkodik, az ember viszont törvényt tud magának és másoknak szabni. </a:t>
            </a:r>
            <a:endParaRPr lang="hu-HU" dirty="0"/>
          </a:p>
          <a:p>
            <a:r>
              <a:rPr lang="hu-HU" dirty="0" smtClean="0"/>
              <a:t>Amikor csak belső kényszer áll fenn (azaz nincsen külső norma), akkor erkölcsi parancsról beszélünk</a:t>
            </a:r>
          </a:p>
          <a:p>
            <a:r>
              <a:rPr lang="hu-HU" dirty="0" smtClean="0"/>
              <a:t>A jog kívülről kényszerít ránk kellést. </a:t>
            </a:r>
            <a:endParaRPr lang="hu-HU" dirty="0"/>
          </a:p>
          <a:p>
            <a:r>
              <a:rPr lang="hu-HU" dirty="0" smtClean="0"/>
              <a:t>A belső – külső megkülönböztetésén alapszik az erkölcs és a jog megkülönböztetése</a:t>
            </a:r>
          </a:p>
          <a:p>
            <a:endParaRPr lang="hu-HU" dirty="0" smtClean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10287" y="2522310"/>
            <a:ext cx="3976914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0847003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03030" y="280344"/>
            <a:ext cx="11959771" cy="587375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Normativitás elméletek I. – a redukcionista elmélet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16806" y="1508617"/>
            <a:ext cx="8678156" cy="5046745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A magatartásra mint </a:t>
            </a:r>
            <a:r>
              <a:rPr lang="hu-HU" i="1" dirty="0" smtClean="0"/>
              <a:t>tényre</a:t>
            </a:r>
            <a:r>
              <a:rPr lang="hu-HU" dirty="0" smtClean="0"/>
              <a:t> tekintenek, és a normákat is igyekeznek tényekre visszavezetni. </a:t>
            </a:r>
          </a:p>
          <a:p>
            <a:pPr lvl="1"/>
            <a:r>
              <a:rPr lang="hu-HU" dirty="0" err="1" smtClean="0"/>
              <a:t>Pl</a:t>
            </a:r>
            <a:r>
              <a:rPr lang="hu-HU" dirty="0" smtClean="0"/>
              <a:t>: Oliver </a:t>
            </a:r>
            <a:r>
              <a:rPr lang="hu-HU" dirty="0" err="1"/>
              <a:t>Wendell</a:t>
            </a:r>
            <a:r>
              <a:rPr lang="hu-HU" dirty="0"/>
              <a:t> </a:t>
            </a:r>
            <a:r>
              <a:rPr lang="hu-HU" dirty="0" smtClean="0"/>
              <a:t>Holmes:  a </a:t>
            </a:r>
            <a:r>
              <a:rPr lang="hu-HU" dirty="0"/>
              <a:t>jog csak arra vonatkozó jóslat, „hogy a bíróságok miként döntenek </a:t>
            </a:r>
            <a:r>
              <a:rPr lang="hu-HU" dirty="0" smtClean="0"/>
              <a:t>majd” </a:t>
            </a:r>
          </a:p>
          <a:p>
            <a:pPr lvl="1"/>
            <a:r>
              <a:rPr lang="hu-HU" dirty="0" smtClean="0"/>
              <a:t>Pl.: a jog a szuverén parancsa, amely szankcióval támogatott akaratnyilvánítás. Szuverén: a legmagasabb hatalom egy területen belül, amelynek szokásszerűen engedelmeskednek, ő maga pedig nem engedelmeskedik szokásszerűen másnak. </a:t>
            </a:r>
          </a:p>
          <a:p>
            <a:r>
              <a:rPr lang="hu-HU" dirty="0" smtClean="0"/>
              <a:t>Így a normák elsősorban a magatartás előrejelzői lesznek</a:t>
            </a:r>
          </a:p>
          <a:p>
            <a:r>
              <a:rPr lang="hu-HU" dirty="0" smtClean="0"/>
              <a:t>Hogy fennáll egy norma akkor annak nagy </a:t>
            </a:r>
            <a:r>
              <a:rPr lang="hu-HU" i="1" dirty="0" smtClean="0"/>
              <a:t>valószínűsége</a:t>
            </a:r>
            <a:r>
              <a:rPr lang="hu-HU" dirty="0" smtClean="0"/>
              <a:t> van, hogy valamit megtesznek </a:t>
            </a:r>
            <a:r>
              <a:rPr lang="hu-HU" dirty="0"/>
              <a:t>az </a:t>
            </a:r>
            <a:r>
              <a:rPr lang="hu-HU" dirty="0" smtClean="0"/>
              <a:t>emberek, illetve ha nem teszik meg, annak van </a:t>
            </a:r>
            <a:r>
              <a:rPr lang="hu-HU" i="1" dirty="0" smtClean="0"/>
              <a:t>valószínűsége</a:t>
            </a:r>
            <a:r>
              <a:rPr lang="hu-HU" dirty="0" smtClean="0"/>
              <a:t>, hogy szankcióval fogják őket sújtani.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306806" y="2361255"/>
            <a:ext cx="2328687" cy="2949670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9518649" y="5310925"/>
            <a:ext cx="1905000" cy="52322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>
                <a:solidFill>
                  <a:srgbClr val="002060"/>
                </a:solidFill>
              </a:rPr>
              <a:t>Oliver </a:t>
            </a:r>
            <a:r>
              <a:rPr lang="hu-HU" sz="1400" dirty="0" err="1">
                <a:solidFill>
                  <a:srgbClr val="002060"/>
                </a:solidFill>
              </a:rPr>
              <a:t>Wendell</a:t>
            </a:r>
            <a:r>
              <a:rPr lang="hu-HU" sz="1400" dirty="0">
                <a:solidFill>
                  <a:srgbClr val="002060"/>
                </a:solidFill>
              </a:rPr>
              <a:t> Holmes </a:t>
            </a:r>
            <a:r>
              <a:rPr lang="hu-HU" sz="1400" dirty="0" err="1">
                <a:solidFill>
                  <a:srgbClr val="002060"/>
                </a:solidFill>
              </a:rPr>
              <a:t>jr</a:t>
            </a:r>
            <a:r>
              <a:rPr lang="hu-HU" sz="1400" dirty="0">
                <a:solidFill>
                  <a:srgbClr val="002060"/>
                </a:solidFill>
              </a:rPr>
              <a:t>. </a:t>
            </a:r>
          </a:p>
        </p:txBody>
      </p:sp>
      <p:sp>
        <p:nvSpPr>
          <p:cNvPr id="6" name="Szövegdoboz 5"/>
          <p:cNvSpPr txBox="1"/>
          <p:nvPr/>
        </p:nvSpPr>
        <p:spPr>
          <a:xfrm>
            <a:off x="9258300" y="959812"/>
            <a:ext cx="2425700" cy="1015663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2000" dirty="0" smtClean="0">
                <a:solidFill>
                  <a:schemeClr val="bg1"/>
                </a:solidFill>
              </a:rPr>
              <a:t>Jóslat, kényszerrel támogatott akaratnyilvánítás</a:t>
            </a:r>
            <a:endParaRPr lang="hu-H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421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redukcionista elmélet kritikája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/>
              <a:t>A redukcionista elméletek „tudományosabbnak” tűnhetnek (hiszen csak a tényekkel operálnak</a:t>
            </a:r>
            <a:r>
              <a:rPr lang="hu-HU" dirty="0" smtClean="0"/>
              <a:t>)</a:t>
            </a:r>
          </a:p>
          <a:p>
            <a:r>
              <a:rPr lang="hu-HU" dirty="0" smtClean="0"/>
              <a:t>De </a:t>
            </a:r>
            <a:r>
              <a:rPr lang="hu-HU" dirty="0"/>
              <a:t>mégsem írják le a jog működését jól, mert teljesen más azt mondani, hogy </a:t>
            </a:r>
          </a:p>
          <a:p>
            <a:pPr marL="0" indent="0">
              <a:buNone/>
            </a:pPr>
            <a:r>
              <a:rPr lang="hu-HU" b="1" i="1" dirty="0"/>
              <a:t>A</a:t>
            </a:r>
            <a:r>
              <a:rPr lang="hu-HU" b="1" dirty="0"/>
              <a:t> köteles </a:t>
            </a:r>
            <a:r>
              <a:rPr lang="hu-HU" b="1" i="1" dirty="0"/>
              <a:t>B</a:t>
            </a:r>
            <a:r>
              <a:rPr lang="hu-HU" b="1" dirty="0"/>
              <a:t>-nek egy ezrest fizetni</a:t>
            </a:r>
            <a:r>
              <a:rPr lang="hu-HU" dirty="0"/>
              <a:t>, </a:t>
            </a:r>
          </a:p>
          <a:p>
            <a:pPr marL="0" indent="0">
              <a:buNone/>
            </a:pPr>
            <a:r>
              <a:rPr lang="hu-HU" dirty="0"/>
              <a:t>mint ha azt mondom </a:t>
            </a:r>
          </a:p>
          <a:p>
            <a:pPr marL="0" indent="0">
              <a:buNone/>
            </a:pPr>
            <a:r>
              <a:rPr lang="hu-HU" b="1" dirty="0"/>
              <a:t>Fennáll bizonyos eshetőség, hogy </a:t>
            </a:r>
            <a:r>
              <a:rPr lang="hu-HU" b="1" i="1" dirty="0"/>
              <a:t>A</a:t>
            </a:r>
            <a:r>
              <a:rPr lang="hu-HU" b="1" dirty="0"/>
              <a:t>, </a:t>
            </a:r>
            <a:r>
              <a:rPr lang="hu-HU" b="1" i="1" dirty="0"/>
              <a:t>B</a:t>
            </a:r>
            <a:r>
              <a:rPr lang="hu-HU" b="1" dirty="0"/>
              <a:t> </a:t>
            </a:r>
            <a:r>
              <a:rPr lang="hu-HU" b="1" dirty="0" smtClean="0"/>
              <a:t>számára egy </a:t>
            </a:r>
            <a:r>
              <a:rPr lang="hu-HU" b="1" dirty="0"/>
              <a:t>ezrest fog fizetni</a:t>
            </a:r>
            <a:r>
              <a:rPr lang="hu-HU" b="1" dirty="0" smtClean="0"/>
              <a:t>.</a:t>
            </a:r>
          </a:p>
          <a:p>
            <a:r>
              <a:rPr lang="hu-HU" dirty="0" smtClean="0"/>
              <a:t>Ezzel a magyarázattal épp a jog lényege vész el: úgy próbálják meg magyarázni a kötelező erőt, hogy azt mondják: ilyen a tények világában nincs is.  </a:t>
            </a:r>
            <a:endParaRPr lang="hu-HU" dirty="0"/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97826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artalom helye 2"/>
          <p:cNvSpPr>
            <a:spLocks noGrp="1"/>
          </p:cNvSpPr>
          <p:nvPr>
            <p:ph idx="1"/>
          </p:nvPr>
        </p:nvSpPr>
        <p:spPr>
          <a:xfrm>
            <a:off x="1341662" y="5010238"/>
            <a:ext cx="9842500" cy="1799318"/>
          </a:xfrm>
        </p:spPr>
        <p:txBody>
          <a:bodyPr/>
          <a:lstStyle/>
          <a:p>
            <a:pPr marL="0" indent="0">
              <a:buNone/>
            </a:pPr>
            <a:r>
              <a:rPr lang="hu-HU" dirty="0" smtClean="0"/>
              <a:t>			</a:t>
            </a:r>
          </a:p>
          <a:p>
            <a:endParaRPr lang="hu-HU" dirty="0"/>
          </a:p>
          <a:p>
            <a:endParaRPr lang="hu-HU" dirty="0"/>
          </a:p>
        </p:txBody>
      </p:sp>
      <p:sp>
        <p:nvSpPr>
          <p:cNvPr id="5" name="Szövegdoboz 4"/>
          <p:cNvSpPr txBox="1"/>
          <p:nvPr/>
        </p:nvSpPr>
        <p:spPr>
          <a:xfrm>
            <a:off x="1703135" y="2312703"/>
            <a:ext cx="3238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/>
              <a:t>Szakjogtudományok (pl. jogtörténet) </a:t>
            </a:r>
            <a:endParaRPr lang="hu-HU" sz="2800" dirty="0"/>
          </a:p>
        </p:txBody>
      </p:sp>
      <p:sp>
        <p:nvSpPr>
          <p:cNvPr id="6" name="Szövegdoboz 5"/>
          <p:cNvSpPr txBox="1"/>
          <p:nvPr/>
        </p:nvSpPr>
        <p:spPr>
          <a:xfrm>
            <a:off x="4479551" y="3279985"/>
            <a:ext cx="35269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800" i="1" dirty="0" smtClean="0"/>
              <a:t>tételes jogtudományok (pl. </a:t>
            </a:r>
            <a:r>
              <a:rPr lang="hu-HU" sz="2800" i="1" dirty="0" err="1" smtClean="0"/>
              <a:t>civilisztika</a:t>
            </a:r>
            <a:r>
              <a:rPr lang="hu-HU" sz="2800" i="1" dirty="0" smtClean="0"/>
              <a:t>) </a:t>
            </a:r>
            <a:endParaRPr lang="hu-HU" sz="2800" dirty="0"/>
          </a:p>
        </p:txBody>
      </p:sp>
      <p:sp>
        <p:nvSpPr>
          <p:cNvPr id="7" name="Szövegdoboz 6"/>
          <p:cNvSpPr txBox="1"/>
          <p:nvPr/>
        </p:nvSpPr>
        <p:spPr>
          <a:xfrm>
            <a:off x="8567714" y="2365672"/>
            <a:ext cx="1850571" cy="52322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hu-HU" sz="2800" i="1" dirty="0" smtClean="0"/>
              <a:t>jogelmélet</a:t>
            </a:r>
            <a:endParaRPr lang="hu-HU" sz="2800" dirty="0"/>
          </a:p>
        </p:txBody>
      </p:sp>
      <p:sp>
        <p:nvSpPr>
          <p:cNvPr id="8" name="Szövegdoboz 7"/>
          <p:cNvSpPr txBox="1"/>
          <p:nvPr/>
        </p:nvSpPr>
        <p:spPr>
          <a:xfrm>
            <a:off x="10307862" y="414607"/>
            <a:ext cx="175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/>
              <a:t>filozófia</a:t>
            </a:r>
            <a:endParaRPr lang="hu-HU" sz="2800" dirty="0"/>
          </a:p>
        </p:txBody>
      </p:sp>
      <p:sp>
        <p:nvSpPr>
          <p:cNvPr id="9" name="Szövegdoboz 8"/>
          <p:cNvSpPr txBox="1"/>
          <p:nvPr/>
        </p:nvSpPr>
        <p:spPr>
          <a:xfrm>
            <a:off x="5392136" y="4886968"/>
            <a:ext cx="1701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b="1" cap="small" dirty="0" smtClean="0"/>
              <a:t>tételes jog</a:t>
            </a:r>
            <a:endParaRPr lang="hu-HU" sz="2800" dirty="0"/>
          </a:p>
        </p:txBody>
      </p:sp>
      <p:sp>
        <p:nvSpPr>
          <p:cNvPr id="10" name="Szövegdoboz 9"/>
          <p:cNvSpPr txBox="1"/>
          <p:nvPr/>
        </p:nvSpPr>
        <p:spPr>
          <a:xfrm>
            <a:off x="5101991" y="5969701"/>
            <a:ext cx="2098675" cy="52322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hu-HU" sz="2800" b="1" cap="small" dirty="0" smtClean="0"/>
              <a:t>joggyakorlat</a:t>
            </a:r>
            <a:endParaRPr lang="hu-HU" sz="2800" dirty="0"/>
          </a:p>
        </p:txBody>
      </p:sp>
      <p:sp>
        <p:nvSpPr>
          <p:cNvPr id="11" name="Szövegdoboz 10"/>
          <p:cNvSpPr txBox="1"/>
          <p:nvPr/>
        </p:nvSpPr>
        <p:spPr>
          <a:xfrm>
            <a:off x="9521369" y="1330560"/>
            <a:ext cx="22226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/>
              <a:t>jogfilozófia</a:t>
            </a:r>
            <a:endParaRPr lang="hu-HU" sz="2800" dirty="0"/>
          </a:p>
        </p:txBody>
      </p:sp>
      <p:sp>
        <p:nvSpPr>
          <p:cNvPr id="12" name="Szövegdoboz 11"/>
          <p:cNvSpPr txBox="1"/>
          <p:nvPr/>
        </p:nvSpPr>
        <p:spPr>
          <a:xfrm>
            <a:off x="843213" y="1383070"/>
            <a:ext cx="27849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 smtClean="0"/>
              <a:t>Szaktudományok (pl. szociológia)</a:t>
            </a:r>
            <a:endParaRPr lang="hu-HU" sz="2800" dirty="0"/>
          </a:p>
        </p:txBody>
      </p:sp>
      <p:sp>
        <p:nvSpPr>
          <p:cNvPr id="13" name="Szövegdoboz 12"/>
          <p:cNvSpPr txBox="1"/>
          <p:nvPr/>
        </p:nvSpPr>
        <p:spPr>
          <a:xfrm>
            <a:off x="224945" y="414607"/>
            <a:ext cx="22261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800" dirty="0"/>
              <a:t>t</a:t>
            </a:r>
            <a:r>
              <a:rPr lang="hu-HU" sz="2800" dirty="0" smtClean="0"/>
              <a:t>udományok </a:t>
            </a:r>
            <a:endParaRPr lang="hu-HU" sz="2800" dirty="0"/>
          </a:p>
        </p:txBody>
      </p:sp>
      <p:sp>
        <p:nvSpPr>
          <p:cNvPr id="14" name="Lefelé nyíl 13"/>
          <p:cNvSpPr/>
          <p:nvPr/>
        </p:nvSpPr>
        <p:spPr>
          <a:xfrm rot="19020143">
            <a:off x="2085545" y="1085776"/>
            <a:ext cx="300266" cy="3097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800"/>
          </a:p>
        </p:txBody>
      </p:sp>
      <p:sp>
        <p:nvSpPr>
          <p:cNvPr id="15" name="Lefelé nyíl 14"/>
          <p:cNvSpPr/>
          <p:nvPr/>
        </p:nvSpPr>
        <p:spPr>
          <a:xfrm rot="19020143">
            <a:off x="3220428" y="1985021"/>
            <a:ext cx="300266" cy="3097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800"/>
          </a:p>
        </p:txBody>
      </p:sp>
      <p:sp>
        <p:nvSpPr>
          <p:cNvPr id="16" name="Lefelé nyíl 15"/>
          <p:cNvSpPr/>
          <p:nvPr/>
        </p:nvSpPr>
        <p:spPr>
          <a:xfrm rot="19020143">
            <a:off x="4329417" y="2907248"/>
            <a:ext cx="300266" cy="3097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800"/>
          </a:p>
        </p:txBody>
      </p:sp>
      <p:sp>
        <p:nvSpPr>
          <p:cNvPr id="17" name="Lefelé nyíl 16"/>
          <p:cNvSpPr/>
          <p:nvPr/>
        </p:nvSpPr>
        <p:spPr>
          <a:xfrm rot="2218879">
            <a:off x="10368272" y="1077407"/>
            <a:ext cx="300266" cy="3097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800"/>
          </a:p>
        </p:txBody>
      </p:sp>
      <p:sp>
        <p:nvSpPr>
          <p:cNvPr id="19" name="Lefelé nyíl 18"/>
          <p:cNvSpPr/>
          <p:nvPr/>
        </p:nvSpPr>
        <p:spPr>
          <a:xfrm rot="2218879">
            <a:off x="9511761" y="1969160"/>
            <a:ext cx="300266" cy="3097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800"/>
          </a:p>
        </p:txBody>
      </p:sp>
      <p:sp>
        <p:nvSpPr>
          <p:cNvPr id="20" name="Lefelé nyíl 19"/>
          <p:cNvSpPr/>
          <p:nvPr/>
        </p:nvSpPr>
        <p:spPr>
          <a:xfrm rot="2218879">
            <a:off x="8047712" y="2907054"/>
            <a:ext cx="300266" cy="3097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800"/>
          </a:p>
        </p:txBody>
      </p:sp>
      <p:sp>
        <p:nvSpPr>
          <p:cNvPr id="21" name="Lefelé nyíl 20"/>
          <p:cNvSpPr/>
          <p:nvPr/>
        </p:nvSpPr>
        <p:spPr>
          <a:xfrm>
            <a:off x="6012612" y="4533018"/>
            <a:ext cx="300266" cy="3097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800"/>
          </a:p>
        </p:txBody>
      </p:sp>
      <p:sp>
        <p:nvSpPr>
          <p:cNvPr id="22" name="Lefelé nyíl 21"/>
          <p:cNvSpPr/>
          <p:nvPr/>
        </p:nvSpPr>
        <p:spPr>
          <a:xfrm>
            <a:off x="6001195" y="5431988"/>
            <a:ext cx="300266" cy="30974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 sz="2800"/>
          </a:p>
        </p:txBody>
      </p:sp>
      <p:cxnSp>
        <p:nvCxnSpPr>
          <p:cNvPr id="24" name="Egyenes összekötő 23"/>
          <p:cNvCxnSpPr/>
          <p:nvPr/>
        </p:nvCxnSpPr>
        <p:spPr>
          <a:xfrm flipV="1">
            <a:off x="693421" y="4349132"/>
            <a:ext cx="11216080" cy="11078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zövegdoboz 24"/>
          <p:cNvSpPr txBox="1"/>
          <p:nvPr/>
        </p:nvSpPr>
        <p:spPr>
          <a:xfrm>
            <a:off x="938942" y="4234092"/>
            <a:ext cx="2162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A tudomány határa</a:t>
            </a:r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xmlns="" val="141175262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06652" y="41339"/>
            <a:ext cx="10096500" cy="787400"/>
          </a:xfrm>
        </p:spPr>
        <p:txBody>
          <a:bodyPr>
            <a:normAutofit fontScale="90000"/>
          </a:bodyPr>
          <a:lstStyle/>
          <a:p>
            <a:r>
              <a:rPr lang="hu-HU" dirty="0"/>
              <a:t>Normativitás elméletek </a:t>
            </a:r>
            <a:r>
              <a:rPr lang="hu-HU" dirty="0" smtClean="0"/>
              <a:t>II. – a </a:t>
            </a:r>
            <a:r>
              <a:rPr lang="hu-HU" dirty="0" err="1" smtClean="0"/>
              <a:t>normativizmus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5814" y="834573"/>
            <a:ext cx="10515600" cy="5737224"/>
          </a:xfrm>
        </p:spPr>
        <p:txBody>
          <a:bodyPr>
            <a:normAutofit/>
          </a:bodyPr>
          <a:lstStyle/>
          <a:p>
            <a:r>
              <a:rPr lang="hu-HU" dirty="0" smtClean="0"/>
              <a:t>A jog egyszerűen egy másik világba, nem a tények világába tartozik, és így nem érthető meg. A jog nem tény, (ahogy egy cselekedet, egy kő, egy golyó, vagy egy atom)</a:t>
            </a:r>
          </a:p>
          <a:p>
            <a:r>
              <a:rPr lang="hu-HU" dirty="0" smtClean="0"/>
              <a:t>Ezért a jogi kötelezettség nem magyarázható tényekkel kielégítően. </a:t>
            </a:r>
          </a:p>
          <a:p>
            <a:r>
              <a:rPr lang="hu-HU" dirty="0" smtClean="0"/>
              <a:t>Az okozatosság itt nem uralkodik. Itt egy akarati mozzanat is van. A </a:t>
            </a:r>
            <a:r>
              <a:rPr lang="hu-HU" dirty="0" err="1"/>
              <a:t>S</a:t>
            </a:r>
            <a:r>
              <a:rPr lang="hu-HU" dirty="0" err="1" smtClean="0"/>
              <a:t>ollen</a:t>
            </a:r>
            <a:r>
              <a:rPr lang="hu-HU" dirty="0" smtClean="0"/>
              <a:t> világának fő összefüggése a beszámítás. A büntetés nem okozata a bűncselekménynek úgy, ahogy a betegség okozata a baktériumfertőzésnek. </a:t>
            </a:r>
          </a:p>
          <a:p>
            <a:endParaRPr lang="hu-HU" dirty="0" smtClean="0"/>
          </a:p>
          <a:p>
            <a:r>
              <a:rPr lang="hu-HU" dirty="0" smtClean="0"/>
              <a:t>Ha az ember megfertőződik baktériummal AKKOR beteg lesz</a:t>
            </a:r>
          </a:p>
          <a:p>
            <a:endParaRPr lang="hu-HU" dirty="0" smtClean="0"/>
          </a:p>
          <a:p>
            <a:r>
              <a:rPr lang="hu-HU" dirty="0" smtClean="0"/>
              <a:t>Ha valaki bűncselekményt követ el, AKKOR MEG KELL büntetni</a:t>
            </a:r>
          </a:p>
          <a:p>
            <a:endParaRPr lang="hu-HU" dirty="0" smtClean="0"/>
          </a:p>
          <a:p>
            <a:endParaRPr lang="hu-HU" dirty="0"/>
          </a:p>
        </p:txBody>
      </p:sp>
      <p:sp>
        <p:nvSpPr>
          <p:cNvPr id="4" name="Jobbra nyíl 3"/>
          <p:cNvSpPr/>
          <p:nvPr/>
        </p:nvSpPr>
        <p:spPr>
          <a:xfrm>
            <a:off x="6743700" y="4675981"/>
            <a:ext cx="939800" cy="1905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Jobbra nyíl 6"/>
          <p:cNvSpPr/>
          <p:nvPr/>
        </p:nvSpPr>
        <p:spPr>
          <a:xfrm>
            <a:off x="7159947" y="5584031"/>
            <a:ext cx="939800" cy="139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 10"/>
          <p:cNvSpPr/>
          <p:nvPr/>
        </p:nvSpPr>
        <p:spPr>
          <a:xfrm>
            <a:off x="6262295" y="5620543"/>
            <a:ext cx="101600" cy="66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Téglalap 11"/>
          <p:cNvSpPr/>
          <p:nvPr/>
        </p:nvSpPr>
        <p:spPr>
          <a:xfrm>
            <a:off x="6447634" y="5619749"/>
            <a:ext cx="101600" cy="66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Téglalap 12"/>
          <p:cNvSpPr/>
          <p:nvPr/>
        </p:nvSpPr>
        <p:spPr>
          <a:xfrm>
            <a:off x="6616702" y="5617368"/>
            <a:ext cx="101600" cy="66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Téglalap 15"/>
          <p:cNvSpPr/>
          <p:nvPr/>
        </p:nvSpPr>
        <p:spPr>
          <a:xfrm>
            <a:off x="5753302" y="5624506"/>
            <a:ext cx="101600" cy="66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Téglalap 16"/>
          <p:cNvSpPr/>
          <p:nvPr/>
        </p:nvSpPr>
        <p:spPr>
          <a:xfrm>
            <a:off x="5928819" y="5624505"/>
            <a:ext cx="101600" cy="66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8" name="Téglalap 17"/>
          <p:cNvSpPr/>
          <p:nvPr/>
        </p:nvSpPr>
        <p:spPr>
          <a:xfrm>
            <a:off x="6092035" y="5624507"/>
            <a:ext cx="101600" cy="66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5" name="Szövegdoboz 4"/>
          <p:cNvSpPr txBox="1"/>
          <p:nvPr/>
        </p:nvSpPr>
        <p:spPr>
          <a:xfrm>
            <a:off x="6659567" y="4306649"/>
            <a:ext cx="1308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/>
              <a:t>k</a:t>
            </a:r>
            <a:r>
              <a:rPr lang="hu-HU" b="1" dirty="0" smtClean="0"/>
              <a:t>auzalitás</a:t>
            </a:r>
            <a:endParaRPr lang="hu-HU" b="1" dirty="0"/>
          </a:p>
        </p:txBody>
      </p:sp>
      <p:sp>
        <p:nvSpPr>
          <p:cNvPr id="20" name="Téglalap 19"/>
          <p:cNvSpPr/>
          <p:nvPr/>
        </p:nvSpPr>
        <p:spPr>
          <a:xfrm>
            <a:off x="6948192" y="5615777"/>
            <a:ext cx="101600" cy="66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1" name="Téglalap 20"/>
          <p:cNvSpPr/>
          <p:nvPr/>
        </p:nvSpPr>
        <p:spPr>
          <a:xfrm>
            <a:off x="6779918" y="5618157"/>
            <a:ext cx="101600" cy="66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22" name="Szövegdoboz 21"/>
          <p:cNvSpPr txBox="1"/>
          <p:nvPr/>
        </p:nvSpPr>
        <p:spPr>
          <a:xfrm>
            <a:off x="6385247" y="5208865"/>
            <a:ext cx="1308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smtClean="0"/>
              <a:t>beszámítás</a:t>
            </a:r>
            <a:endParaRPr lang="hu-HU" b="1" dirty="0"/>
          </a:p>
        </p:txBody>
      </p:sp>
      <p:sp>
        <p:nvSpPr>
          <p:cNvPr id="23" name="Szövegdoboz 22"/>
          <p:cNvSpPr txBox="1"/>
          <p:nvPr/>
        </p:nvSpPr>
        <p:spPr>
          <a:xfrm>
            <a:off x="10005998" y="4075816"/>
            <a:ext cx="1662570" cy="83099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2400" dirty="0" err="1" smtClean="0">
                <a:solidFill>
                  <a:schemeClr val="bg1"/>
                </a:solidFill>
              </a:rPr>
              <a:t>Sollen</a:t>
            </a:r>
            <a:r>
              <a:rPr lang="hu-HU" sz="2400" dirty="0" smtClean="0">
                <a:solidFill>
                  <a:schemeClr val="bg1"/>
                </a:solidFill>
              </a:rPr>
              <a:t> tételezés</a:t>
            </a:r>
            <a:endParaRPr lang="hu-H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482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11" grpId="0" animBg="1"/>
      <p:bldP spid="12" grpId="0" animBg="1"/>
      <p:bldP spid="13" grpId="0" animBg="1"/>
      <p:bldP spid="16" grpId="0" animBg="1"/>
      <p:bldP spid="17" grpId="0" animBg="1"/>
      <p:bldP spid="18" grpId="0" animBg="1"/>
      <p:bldP spid="5" grpId="0"/>
      <p:bldP spid="20" grpId="0" animBg="1"/>
      <p:bldP spid="21" grpId="0" animBg="1"/>
      <p:bldP spid="22" grpId="0"/>
      <p:bldP spid="23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</a:t>
            </a:r>
            <a:r>
              <a:rPr lang="hu-HU" dirty="0" err="1" smtClean="0"/>
              <a:t>normativista</a:t>
            </a:r>
            <a:r>
              <a:rPr lang="hu-HU" dirty="0" smtClean="0"/>
              <a:t> elméletek kritikája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17286" y="1393371"/>
            <a:ext cx="7735041" cy="5342280"/>
          </a:xfrm>
        </p:spPr>
        <p:txBody>
          <a:bodyPr>
            <a:normAutofit/>
          </a:bodyPr>
          <a:lstStyle/>
          <a:p>
            <a:r>
              <a:rPr lang="hu-HU" dirty="0" smtClean="0"/>
              <a:t>De a </a:t>
            </a:r>
            <a:r>
              <a:rPr lang="hu-HU" dirty="0" err="1" smtClean="0"/>
              <a:t>kelseni</a:t>
            </a:r>
            <a:r>
              <a:rPr lang="hu-HU" dirty="0" smtClean="0"/>
              <a:t> elmélet sem magyarázza meg jól pl. a kötelezettség fogalmát. </a:t>
            </a:r>
          </a:p>
          <a:p>
            <a:r>
              <a:rPr lang="hu-HU" dirty="0" smtClean="0"/>
              <a:t>Ha ugyanis a jog hipotetikus ítélet, akkor a jog elsősorban a jogalkalmazókhoz szól. </a:t>
            </a:r>
          </a:p>
          <a:p>
            <a:r>
              <a:rPr lang="hu-HU" dirty="0" smtClean="0"/>
              <a:t>„Ha TÉNY </a:t>
            </a:r>
            <a:r>
              <a:rPr lang="hu-HU" i="1" dirty="0" smtClean="0"/>
              <a:t>f </a:t>
            </a:r>
            <a:r>
              <a:rPr lang="hu-HU" dirty="0" smtClean="0"/>
              <a:t> bekövetkezik alkalmazd JOGKÖVETKEZMÉNY </a:t>
            </a:r>
            <a:r>
              <a:rPr lang="hu-HU" i="1" dirty="0" smtClean="0"/>
              <a:t>c </a:t>
            </a:r>
            <a:r>
              <a:rPr lang="hu-HU" dirty="0" smtClean="0"/>
              <a:t>–t”</a:t>
            </a:r>
          </a:p>
          <a:p>
            <a:r>
              <a:rPr lang="hu-HU" dirty="0" smtClean="0"/>
              <a:t>Ráadásul a két világ elválasztásához </a:t>
            </a:r>
            <a:r>
              <a:rPr lang="hu-HU" dirty="0" err="1" smtClean="0"/>
              <a:t>posztulálnunk</a:t>
            </a:r>
            <a:r>
              <a:rPr lang="hu-HU" dirty="0" smtClean="0"/>
              <a:t> kell a hipotetikus alapnormát, ami tartalom nélküli tiszta legyen tételezés</a:t>
            </a:r>
          </a:p>
          <a:p>
            <a:r>
              <a:rPr lang="hu-HU" dirty="0" smtClean="0"/>
              <a:t>Ez pedig egyszerűen a hétköznapi tapasztalatainknak mond ellent 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72393" y="2718934"/>
            <a:ext cx="4619607" cy="1865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916630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11538857" cy="682171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Normativitás elméletek III. </a:t>
            </a:r>
            <a:r>
              <a:rPr lang="hu-HU" dirty="0"/>
              <a:t> </a:t>
            </a:r>
            <a:r>
              <a:rPr lang="hu-HU" dirty="0" smtClean="0"/>
              <a:t>- a konvencionalizmus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28600" y="882197"/>
            <a:ext cx="7333343" cy="5794374"/>
          </a:xfrm>
        </p:spPr>
        <p:txBody>
          <a:bodyPr>
            <a:normAutofit fontScale="55000" lnSpcReduction="20000"/>
          </a:bodyPr>
          <a:lstStyle/>
          <a:p>
            <a:r>
              <a:rPr lang="hu-HU" dirty="0" smtClean="0"/>
              <a:t>A jog nemcsak tény, és nemcsak kényszerrend, hanem egy </a:t>
            </a:r>
            <a:r>
              <a:rPr lang="hu-HU" b="1" i="1" dirty="0" smtClean="0"/>
              <a:t>speciális cselekvési indok</a:t>
            </a:r>
          </a:p>
          <a:p>
            <a:r>
              <a:rPr lang="hu-HU" dirty="0" smtClean="0"/>
              <a:t>Ez az indok a résztvevők konvencionális (szokásos) gyakorlatában gyökerezik. (Hart) </a:t>
            </a:r>
          </a:p>
          <a:p>
            <a:r>
              <a:rPr lang="hu-HU" dirty="0" smtClean="0"/>
              <a:t>A jog önmagában, az erkölcstől függetlenül képes kötelezettséget keletkeztetni. </a:t>
            </a:r>
          </a:p>
          <a:p>
            <a:r>
              <a:rPr lang="hu-HU" dirty="0" smtClean="0"/>
              <a:t>Ez a társadalmi gyakorlatból ered – a jog hivatalos személyeinek társadalmi gyakorlatából, akik nyomást gyakorolnak az érvényesítésük érdekében. </a:t>
            </a:r>
          </a:p>
          <a:p>
            <a:r>
              <a:rPr lang="hu-HU" dirty="0" smtClean="0"/>
              <a:t>Azt, hogy közösen elismerik a jog érvényességét és határait az „elismerési szabály” tartalmazza. </a:t>
            </a:r>
            <a:r>
              <a:rPr lang="hu-HU" dirty="0"/>
              <a:t>Ez a jognak belső nézőpontja</a:t>
            </a:r>
            <a:r>
              <a:rPr lang="hu-HU" dirty="0" smtClean="0"/>
              <a:t>.</a:t>
            </a:r>
          </a:p>
          <a:p>
            <a:r>
              <a:rPr lang="hu-HU" dirty="0" smtClean="0"/>
              <a:t>Tehát itt a jog nem tény, és nem </a:t>
            </a:r>
            <a:r>
              <a:rPr lang="hu-HU" dirty="0" err="1"/>
              <a:t>S</a:t>
            </a:r>
            <a:r>
              <a:rPr lang="hu-HU" dirty="0" err="1" smtClean="0"/>
              <a:t>ollen</a:t>
            </a:r>
            <a:r>
              <a:rPr lang="hu-HU" dirty="0" smtClean="0"/>
              <a:t> típusú kényszerrend, hanem </a:t>
            </a:r>
            <a:r>
              <a:rPr lang="hu-HU" dirty="0"/>
              <a:t>a hivatalos személyek egybeeső magatartásán </a:t>
            </a:r>
            <a:r>
              <a:rPr lang="hu-HU" dirty="0" smtClean="0"/>
              <a:t>túlmutató elismerési </a:t>
            </a:r>
            <a:r>
              <a:rPr lang="hu-HU" dirty="0"/>
              <a:t>szabály </a:t>
            </a:r>
            <a:r>
              <a:rPr lang="hu-HU" dirty="0" smtClean="0"/>
              <a:t>elfogadása és </a:t>
            </a:r>
            <a:r>
              <a:rPr lang="hu-HU" dirty="0"/>
              <a:t>e</a:t>
            </a:r>
            <a:r>
              <a:rPr lang="hu-HU" dirty="0" smtClean="0"/>
              <a:t>nnek indok-keletkeztető volta</a:t>
            </a:r>
          </a:p>
          <a:p>
            <a:r>
              <a:rPr lang="hu-HU" dirty="0" smtClean="0"/>
              <a:t>A társadalmi gyakorlaton kívül más is keletkeztethet kötelezettséget: az igazoltság  - a norma kötelező ereje tartalmának igazoltságából fakad – természetjogi elméletek </a:t>
            </a:r>
          </a:p>
          <a:p>
            <a:r>
              <a:rPr lang="hu-HU" dirty="0" smtClean="0"/>
              <a:t>DE! nem szükségszerűen kell a jog feletti joggal magyarázni a kötelező erőt: lehet a politikai közösség értékeivel, amely a </a:t>
            </a:r>
            <a:r>
              <a:rPr lang="hu-HU" b="1" dirty="0" smtClean="0"/>
              <a:t>jog iránti tiszteletből</a:t>
            </a:r>
            <a:r>
              <a:rPr lang="hu-HU" dirty="0" smtClean="0"/>
              <a:t> (a jog autoritásából) fakad. (</a:t>
            </a:r>
            <a:r>
              <a:rPr lang="hu-HU" dirty="0" err="1" smtClean="0"/>
              <a:t>Raz</a:t>
            </a:r>
            <a:r>
              <a:rPr lang="hu-HU" dirty="0" smtClean="0"/>
              <a:t>) </a:t>
            </a:r>
          </a:p>
          <a:p>
            <a:r>
              <a:rPr lang="hu-HU" dirty="0" smtClean="0"/>
              <a:t>Autoritás: nem mindegy ki mond nekünk bizonyos dolgokat – egy bölcs, sokat látott idős ember, vagy egy kisgyerek. (Még ha ugyanazt is mondják). Kire hallgatnánk jobban? </a:t>
            </a:r>
          </a:p>
          <a:p>
            <a:r>
              <a:rPr lang="hu-HU" dirty="0" smtClean="0"/>
              <a:t> Az igazoló elvek (értékek) egy rendszere alakul ki egy adott társadalomban, akiknek a tagjait a politikai morál köti össze. </a:t>
            </a:r>
            <a:endParaRPr lang="hu-HU" dirty="0"/>
          </a:p>
          <a:p>
            <a:r>
              <a:rPr lang="hu-HU" dirty="0" smtClean="0"/>
              <a:t>Ennek a segítségével folyamatosan értelmezik a jogi normákat. (A jog </a:t>
            </a:r>
            <a:r>
              <a:rPr lang="hu-HU" dirty="0" err="1" smtClean="0"/>
              <a:t>interpretív</a:t>
            </a:r>
            <a:r>
              <a:rPr lang="hu-HU" dirty="0" smtClean="0"/>
              <a:t> természetű.) </a:t>
            </a:r>
          </a:p>
          <a:p>
            <a:r>
              <a:rPr lang="hu-HU" dirty="0" smtClean="0"/>
              <a:t>Ehhez nagyon hasonlít Habermas elmélete: a normativitás forrása az erkölcsileg és politikailag heterogén társadalomban a </a:t>
            </a:r>
            <a:r>
              <a:rPr lang="hu-HU" dirty="0"/>
              <a:t>nyilvános és szabad megvitatás lehetősége és </a:t>
            </a:r>
            <a:r>
              <a:rPr lang="hu-HU" dirty="0" smtClean="0"/>
              <a:t>ténye. (Ahogy a politikai hatalomé egy fair választási eljárás: mindkettő egy eljárási jellegű kritérium) </a:t>
            </a:r>
            <a:endParaRPr lang="hu-HU" dirty="0"/>
          </a:p>
          <a:p>
            <a:endParaRPr lang="hu-HU" dirty="0" smtClean="0"/>
          </a:p>
        </p:txBody>
      </p:sp>
      <p:sp>
        <p:nvSpPr>
          <p:cNvPr id="4" name="Szövegdoboz 3"/>
          <p:cNvSpPr txBox="1"/>
          <p:nvPr/>
        </p:nvSpPr>
        <p:spPr>
          <a:xfrm>
            <a:off x="7561943" y="693511"/>
            <a:ext cx="4289878" cy="193899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2400" dirty="0" smtClean="0">
                <a:solidFill>
                  <a:schemeClr val="bg1"/>
                </a:solidFill>
              </a:rPr>
              <a:t>Egybeeső gyakorlat</a:t>
            </a:r>
          </a:p>
          <a:p>
            <a:pPr algn="ctr"/>
            <a:r>
              <a:rPr lang="hu-HU" sz="2400" dirty="0" smtClean="0">
                <a:solidFill>
                  <a:schemeClr val="bg1"/>
                </a:solidFill>
              </a:rPr>
              <a:t>Cselekvési indok</a:t>
            </a:r>
          </a:p>
          <a:p>
            <a:pPr algn="ctr"/>
            <a:r>
              <a:rPr lang="hu-HU" sz="2400" dirty="0" smtClean="0">
                <a:solidFill>
                  <a:schemeClr val="bg1"/>
                </a:solidFill>
              </a:rPr>
              <a:t>Politikai morálból fakad</a:t>
            </a:r>
          </a:p>
          <a:p>
            <a:pPr algn="ctr"/>
            <a:r>
              <a:rPr lang="hu-HU" sz="2400" dirty="0" smtClean="0">
                <a:solidFill>
                  <a:schemeClr val="bg1"/>
                </a:solidFill>
              </a:rPr>
              <a:t>Tiszteletből fakad</a:t>
            </a:r>
          </a:p>
          <a:p>
            <a:pPr algn="ctr"/>
            <a:r>
              <a:rPr lang="hu-HU" sz="2400" dirty="0" smtClean="0">
                <a:solidFill>
                  <a:schemeClr val="bg1"/>
                </a:solidFill>
              </a:rPr>
              <a:t>Szabad megvitatásból fakad</a:t>
            </a:r>
            <a:endParaRPr lang="hu-HU" sz="2400" dirty="0">
              <a:solidFill>
                <a:schemeClr val="bg1"/>
              </a:solidFill>
            </a:endParaRP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30800" y="2789451"/>
            <a:ext cx="4352165" cy="2904671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7817454" y="2986166"/>
            <a:ext cx="1905000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 smtClean="0">
                <a:solidFill>
                  <a:srgbClr val="002060"/>
                </a:solidFill>
              </a:rPr>
              <a:t>Jürgen Habermas</a:t>
            </a:r>
            <a:endParaRPr lang="hu-H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5325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normativitás működése – hogyan szolgáltat cselekvési indokokat?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46315" y="1582057"/>
            <a:ext cx="9147628" cy="5275943"/>
          </a:xfrm>
        </p:spPr>
        <p:txBody>
          <a:bodyPr>
            <a:normAutofit fontScale="92500" lnSpcReduction="10000"/>
          </a:bodyPr>
          <a:lstStyle/>
          <a:p>
            <a:r>
              <a:rPr lang="hu-HU" dirty="0" smtClean="0"/>
              <a:t>Ez a „belső” nézőpont</a:t>
            </a:r>
          </a:p>
          <a:p>
            <a:r>
              <a:rPr lang="hu-HU" dirty="0" smtClean="0"/>
              <a:t>Azért cselekszem így, mert: </a:t>
            </a:r>
          </a:p>
          <a:p>
            <a:pPr lvl="1"/>
            <a:r>
              <a:rPr lang="hu-HU" dirty="0" smtClean="0"/>
              <a:t>Megparancsolták nekem, (imperatív indok) </a:t>
            </a:r>
          </a:p>
          <a:p>
            <a:pPr lvl="1"/>
            <a:r>
              <a:rPr lang="hu-HU" dirty="0" smtClean="0"/>
              <a:t>Mert a normák így rendelkeznek (</a:t>
            </a:r>
            <a:r>
              <a:rPr lang="hu-HU" dirty="0" err="1" smtClean="0"/>
              <a:t>normativista</a:t>
            </a:r>
            <a:r>
              <a:rPr lang="hu-HU" dirty="0" smtClean="0"/>
              <a:t> indok)</a:t>
            </a:r>
          </a:p>
          <a:p>
            <a:pPr lvl="1"/>
            <a:r>
              <a:rPr lang="hu-HU" dirty="0" smtClean="0"/>
              <a:t>Mert mások is ezt teszik (konvencionális indok) </a:t>
            </a:r>
          </a:p>
          <a:p>
            <a:pPr lvl="1"/>
            <a:r>
              <a:rPr lang="hu-HU" dirty="0" smtClean="0"/>
              <a:t>Mert ez a kötelességem (autoritáson alapuló) </a:t>
            </a:r>
          </a:p>
          <a:p>
            <a:pPr lvl="1"/>
            <a:r>
              <a:rPr lang="hu-HU" dirty="0" smtClean="0"/>
              <a:t>Mert így helyes (erkölcsi indok)</a:t>
            </a:r>
          </a:p>
          <a:p>
            <a:r>
              <a:rPr lang="hu-HU" dirty="0" smtClean="0"/>
              <a:t>Más szempontból: </a:t>
            </a:r>
          </a:p>
          <a:p>
            <a:pPr lvl="1"/>
            <a:r>
              <a:rPr lang="hu-HU" dirty="0" smtClean="0"/>
              <a:t>A jó ember nézőpontja (erkölcsi indok) </a:t>
            </a:r>
          </a:p>
          <a:p>
            <a:pPr lvl="1"/>
            <a:r>
              <a:rPr lang="hu-HU" dirty="0" smtClean="0"/>
              <a:t>A rossz ember nézőpontja (</a:t>
            </a:r>
            <a:r>
              <a:rPr lang="hu-HU" dirty="0" err="1" smtClean="0"/>
              <a:t>prudenciális</a:t>
            </a:r>
            <a:r>
              <a:rPr lang="hu-HU" dirty="0" smtClean="0"/>
              <a:t> indok – a jog része a költség – haszon számításnak – valójában nem érzi magára nézve kötelezőnek, de számításba veszi)</a:t>
            </a:r>
          </a:p>
          <a:p>
            <a:pPr lvl="1"/>
            <a:r>
              <a:rPr lang="hu-HU" dirty="0" smtClean="0"/>
              <a:t>Az ügyvéd (a jogász) perspektívája (nem a saját cselekvéseihez használja indokként, hanem tanácsot ad, vagy dönt mások ügyeiben a joggal kapcsolatban)</a:t>
            </a:r>
          </a:p>
          <a:p>
            <a:pPr lvl="1"/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39768" y="1253445"/>
            <a:ext cx="3308350" cy="330835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93943" y="2907620"/>
            <a:ext cx="2447925" cy="3780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2523480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normativitás </a:t>
            </a:r>
            <a:r>
              <a:rPr lang="hu-HU" dirty="0" smtClean="0"/>
              <a:t>működése – a teoretikus, szemlélődő perspektívája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10642600" cy="4531632"/>
          </a:xfrm>
        </p:spPr>
        <p:txBody>
          <a:bodyPr>
            <a:normAutofit/>
          </a:bodyPr>
          <a:lstStyle/>
          <a:p>
            <a:r>
              <a:rPr lang="hu-HU" dirty="0" smtClean="0"/>
              <a:t>Számára a normativitás megmagyarázandó dolog, és nem valami, ami számára is kötelező</a:t>
            </a:r>
          </a:p>
          <a:p>
            <a:pPr lvl="1"/>
            <a:r>
              <a:rPr lang="hu-HU" dirty="0" smtClean="0"/>
              <a:t>Megértő teoretikus: a cselekvő nézőpontját veszi alapul a magyarázathoz, de magára nézve nem érzi kötelezőnek</a:t>
            </a:r>
          </a:p>
          <a:p>
            <a:pPr lvl="1"/>
            <a:r>
              <a:rPr lang="hu-HU" dirty="0" smtClean="0"/>
              <a:t>Szkeptikus teoretikus: kritikusan szemléli, nem fogadja el a „hivatalos” magyarázatokat. Szkeptikus az emberrel kapcsolatban: pl. feltételezi, hogy az eleve rossz, a jog ennek a visszaszorítására kell. </a:t>
            </a:r>
          </a:p>
          <a:p>
            <a:pPr lvl="1"/>
            <a:r>
              <a:rPr lang="hu-HU" dirty="0" smtClean="0"/>
              <a:t>Tudós teoretikus: feltételezetten belső nézőpont: nem helyezkedik belülre, de úgy tesz, mintha – pl. jogesetmegoldás a római joggal. 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72801090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Az érvényesség – a jogi szabályok igazolása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10860314" cy="4923518"/>
          </a:xfrm>
        </p:spPr>
        <p:txBody>
          <a:bodyPr>
            <a:normAutofit/>
          </a:bodyPr>
          <a:lstStyle/>
          <a:p>
            <a:r>
              <a:rPr lang="hu-HU" dirty="0" smtClean="0"/>
              <a:t>A normativitás „tételes jogi” megfelelője az érvényesség. Valaminek akkor van „normatív ereje” ha érvényes. </a:t>
            </a:r>
          </a:p>
          <a:p>
            <a:r>
              <a:rPr lang="hu-HU" dirty="0" smtClean="0"/>
              <a:t>A normativitás kifejezést inkább a tudósok használják, az érvényességet a gyakorlati jogban is gyakran használjuk. </a:t>
            </a:r>
          </a:p>
          <a:p>
            <a:r>
              <a:rPr lang="hu-HU" dirty="0" smtClean="0"/>
              <a:t>Érvényes lehet nemcsak a jogi norma, hanem egy szerződés, egy okmány, egy ígéret, egy igazolás (érvelés), a játékban egy lépés, („nem ér a nevem”) </a:t>
            </a:r>
          </a:p>
          <a:p>
            <a:r>
              <a:rPr lang="hu-HU" dirty="0" smtClean="0"/>
              <a:t>Érvényes valami, ha képes hatni, ha megalapozott, ha megfelelő módon áll fenn. (Ha hármat dobtam a kockával, akkor csak hármat léphetek.)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30174924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jogi érvényesség – a normák és az egyedi aktusok létezésére használt kifejezés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1" y="1690688"/>
            <a:ext cx="6883400" cy="5167312"/>
          </a:xfrm>
        </p:spPr>
        <p:txBody>
          <a:bodyPr>
            <a:normAutofit fontScale="70000" lnSpcReduction="20000"/>
          </a:bodyPr>
          <a:lstStyle/>
          <a:p>
            <a:r>
              <a:rPr lang="hu-HU" dirty="0" smtClean="0"/>
              <a:t>Érvényes egy szerződés, egy útlevél, egy igazoltatás, ha joghatás kiváltására alkalmas, és a megfelelő módon keletkezett. </a:t>
            </a:r>
          </a:p>
          <a:p>
            <a:r>
              <a:rPr lang="hu-HU" dirty="0" smtClean="0"/>
              <a:t>Ha szabályosan keletkezett</a:t>
            </a:r>
          </a:p>
          <a:p>
            <a:r>
              <a:rPr lang="hu-HU" dirty="0" smtClean="0"/>
              <a:t>Akkor itt vagyunk </a:t>
            </a:r>
            <a:r>
              <a:rPr lang="hu-HU" dirty="0" err="1" smtClean="0"/>
              <a:t>Kelsennél</a:t>
            </a:r>
            <a:r>
              <a:rPr lang="hu-HU" dirty="0" smtClean="0"/>
              <a:t>: valami (a jogi szabály is) akkor érvényes, ha más jogi szabályoknak megfelelően keletkezett. </a:t>
            </a:r>
          </a:p>
          <a:p>
            <a:pPr lvl="1"/>
            <a:r>
              <a:rPr lang="hu-HU" dirty="0" smtClean="0"/>
              <a:t>Szerződés, a Ptk. Szabályainak megfelel, nem ütközik más jogszabályokba</a:t>
            </a:r>
          </a:p>
          <a:p>
            <a:pPr lvl="1"/>
            <a:r>
              <a:rPr lang="hu-HU" dirty="0" smtClean="0"/>
              <a:t>Útlevél, a megfelelő szerv a megfelelő formában bocsátotta ki</a:t>
            </a:r>
          </a:p>
          <a:p>
            <a:pPr lvl="1"/>
            <a:r>
              <a:rPr lang="hu-HU" dirty="0" smtClean="0"/>
              <a:t>Igazoltatás, ha a megfelelő törvény alapján a rendőr jogosult volt igazoltatni. </a:t>
            </a:r>
          </a:p>
          <a:p>
            <a:r>
              <a:rPr lang="hu-HU" dirty="0" smtClean="0"/>
              <a:t>Hol ér véget ez az igazolás? (</a:t>
            </a:r>
            <a:r>
              <a:rPr lang="hu-HU" dirty="0" err="1" smtClean="0"/>
              <a:t>Kelsen</a:t>
            </a:r>
            <a:r>
              <a:rPr lang="hu-HU" dirty="0" smtClean="0"/>
              <a:t>: nem tudjuk hol, csak tételezünk egy pontot, amikor véget ér.) </a:t>
            </a:r>
          </a:p>
          <a:p>
            <a:r>
              <a:rPr lang="hu-HU" dirty="0" smtClean="0"/>
              <a:t>A jogi érvényesség = a jogi norma, aktus </a:t>
            </a:r>
            <a:r>
              <a:rPr lang="hu-HU" b="1" dirty="0" smtClean="0"/>
              <a:t>létezik. </a:t>
            </a:r>
            <a:r>
              <a:rPr lang="hu-HU" dirty="0" smtClean="0"/>
              <a:t>A normák világában azt mondjuk amikor valami „létezik”, hogy „érvényes”.</a:t>
            </a:r>
          </a:p>
          <a:p>
            <a:r>
              <a:rPr lang="hu-HU" dirty="0" smtClean="0"/>
              <a:t>Az érvényesség jelentősége az, hogy egyben meghúzza a határt a jogi és a nem jogi szférája között. (</a:t>
            </a:r>
            <a:r>
              <a:rPr lang="hu-HU" dirty="0" err="1" smtClean="0"/>
              <a:t>v.ö</a:t>
            </a:r>
            <a:r>
              <a:rPr lang="hu-HU" dirty="0" smtClean="0"/>
              <a:t>. „ne paráználkodj” jogilag nem érvényes szabály) 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14214" y="2533624"/>
            <a:ext cx="4014699" cy="266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97663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Érvényesség és kötelezettség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6549571" cy="4351338"/>
          </a:xfrm>
        </p:spPr>
        <p:txBody>
          <a:bodyPr>
            <a:normAutofit fontScale="85000" lnSpcReduction="20000"/>
          </a:bodyPr>
          <a:lstStyle/>
          <a:p>
            <a:r>
              <a:rPr lang="hu-HU" dirty="0" smtClean="0"/>
              <a:t>Az érvényesség és a normativitás nem teljesen egybeeső fogalmak. </a:t>
            </a:r>
          </a:p>
          <a:p>
            <a:r>
              <a:rPr lang="hu-HU" dirty="0" smtClean="0"/>
              <a:t>A normativitás az egész jog kötelező erejét jelző fogalom, az érvényesség az egyes jogszabályok, jogi aktusok </a:t>
            </a:r>
            <a:r>
              <a:rPr lang="hu-HU" i="1" dirty="0" smtClean="0"/>
              <a:t>igazoltságának</a:t>
            </a:r>
            <a:r>
              <a:rPr lang="hu-HU" dirty="0" smtClean="0"/>
              <a:t> feltételeit jelzi. </a:t>
            </a:r>
          </a:p>
          <a:p>
            <a:r>
              <a:rPr lang="hu-HU" dirty="0" smtClean="0"/>
              <a:t>A </a:t>
            </a:r>
            <a:r>
              <a:rPr lang="hu-HU" dirty="0"/>
              <a:t>normativitás tudományos, az érvényesség gyakorlati fogalom: </a:t>
            </a:r>
            <a:endParaRPr lang="hu-HU" dirty="0" smtClean="0"/>
          </a:p>
          <a:p>
            <a:r>
              <a:rPr lang="hu-HU" dirty="0" smtClean="0"/>
              <a:t>A különböző nézőpontokból más és más az érvényesség igazolása – jó ember – igazolt a kötelezettség; rossz ember – nem kötelező a szabály rám nézve, de számolnom kell vele; jogász – alkalmaznom kell </a:t>
            </a:r>
          </a:p>
          <a:p>
            <a:r>
              <a:rPr lang="hu-HU" dirty="0" smtClean="0"/>
              <a:t>Az érvényesség kategóriája a jogász számára meghúzza a jog és a nem jog közötti határt</a:t>
            </a:r>
            <a:endParaRPr lang="hu-HU" dirty="0"/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48209" y="1690688"/>
            <a:ext cx="2834751" cy="3776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525422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hu-HU" dirty="0" smtClean="0"/>
              <a:t>Az érvényesség típusai	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9228" y="1419225"/>
            <a:ext cx="8973457" cy="5184776"/>
          </a:xfrm>
        </p:spPr>
        <p:txBody>
          <a:bodyPr>
            <a:normAutofit fontScale="85000" lnSpcReduction="20000"/>
          </a:bodyPr>
          <a:lstStyle/>
          <a:p>
            <a:r>
              <a:rPr lang="hu-HU" dirty="0" smtClean="0"/>
              <a:t>Formális érvényesség: megfelelő szerv, a megfelelő eljárásban hozta meg, és a szabályt kihirdették (törvénypozitivizmus álláspontja) </a:t>
            </a:r>
          </a:p>
          <a:p>
            <a:r>
              <a:rPr lang="hu-HU" dirty="0" smtClean="0"/>
              <a:t>Tartalmi érvényesség: </a:t>
            </a:r>
          </a:p>
          <a:p>
            <a:pPr lvl="1"/>
            <a:r>
              <a:rPr lang="hu-HU" dirty="0"/>
              <a:t>T</a:t>
            </a:r>
            <a:r>
              <a:rPr lang="hu-HU" dirty="0" smtClean="0"/>
              <a:t>echnikai tartalmi érvényesség - figyelni kell a jogszabályok tartalmát is. Konzisztens legyen, koherens legyen, ellentmondás-mentes legyen</a:t>
            </a:r>
          </a:p>
          <a:p>
            <a:pPr lvl="1"/>
            <a:r>
              <a:rPr lang="hu-HU" dirty="0" smtClean="0"/>
              <a:t>Érdemi tartalmi érvényesség: miért a jobb oldalán kell az útnak haladni? Miért kell adót fizetni? Miért kell progresszívan adózni? Elvezet a helyesség, az igazságosság fogalmaihoz. (Amivel múlt órán foglalkoztunk.) Ezeket a kérdéseket is fel kell néha tenni: pl. igazságtételi törvények, kárpótlási törvények, sortűz-perek, nürnbergi perek, stb.</a:t>
            </a:r>
          </a:p>
          <a:p>
            <a:pPr lvl="1"/>
            <a:r>
              <a:rPr lang="hu-HU" dirty="0" smtClean="0"/>
              <a:t>Az érdemi tartalmi érvényesség legláthatóbb, leggyakorlatiasabb megnyilvánulása az alkotmányosság – az AB a jogszabályt megsemmisíti, de valójában a közjogi érvénytelenségét, semmisségét, nem-létezését mondja ki. </a:t>
            </a:r>
          </a:p>
          <a:p>
            <a:r>
              <a:rPr lang="hu-HU" dirty="0" smtClean="0"/>
              <a:t>Szociológiai érvényesség: a norma valóban érvényesül. (Ezt valójában félrevezető érvényességnek hívni, hiszen a tényleges </a:t>
            </a:r>
            <a:r>
              <a:rPr lang="hu-HU" i="1" dirty="0" smtClean="0"/>
              <a:t>érvényesülés </a:t>
            </a:r>
            <a:r>
              <a:rPr lang="hu-HU" dirty="0" smtClean="0"/>
              <a:t>hiányában is érvényes a norma. (De az érzékelhető világban nem „csinál” semmit.) </a:t>
            </a:r>
          </a:p>
          <a:p>
            <a:r>
              <a:rPr lang="hu-HU" dirty="0" smtClean="0"/>
              <a:t>Az érvényesség terjedelme: a hatályosság</a:t>
            </a:r>
          </a:p>
          <a:p>
            <a:pPr lvl="1"/>
            <a:endParaRPr lang="hu-HU" dirty="0" smtClean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07500" y="0"/>
            <a:ext cx="2984500" cy="3303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8302956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Kényszer és szankció a jogban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75771" y="1825625"/>
            <a:ext cx="7631857" cy="4351338"/>
          </a:xfrm>
        </p:spPr>
        <p:txBody>
          <a:bodyPr>
            <a:normAutofit/>
          </a:bodyPr>
          <a:lstStyle/>
          <a:p>
            <a:r>
              <a:rPr lang="hu-HU" sz="2000" dirty="0" smtClean="0"/>
              <a:t>A kérdés az, hogy a kényszer és a szankció hozzátartozik-e a normához, a normativitás fogalmához, vagy sem? </a:t>
            </a:r>
          </a:p>
          <a:p>
            <a:r>
              <a:rPr lang="hu-HU" sz="2000" dirty="0"/>
              <a:t>J</a:t>
            </a:r>
            <a:r>
              <a:rPr lang="hu-HU" sz="2000" dirty="0" smtClean="0"/>
              <a:t>og-e a jog kényszer nélkül? Ez-e a helyzet: </a:t>
            </a:r>
          </a:p>
          <a:p>
            <a:endParaRPr lang="hu-HU" sz="2000" dirty="0" smtClean="0"/>
          </a:p>
          <a:p>
            <a:pPr marL="0" indent="0">
              <a:lnSpc>
                <a:spcPct val="150000"/>
              </a:lnSpc>
              <a:buNone/>
            </a:pPr>
            <a:r>
              <a:rPr lang="hu-HU" sz="2000" b="1" dirty="0"/>
              <a:t>norma ← normativitás ← kötelezettség ← szankció ← </a:t>
            </a:r>
            <a:r>
              <a:rPr lang="hu-HU" sz="2000" b="1" dirty="0" smtClean="0"/>
              <a:t>kényszer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u-HU" sz="2000" dirty="0"/>
              <a:t>v</a:t>
            </a:r>
            <a:r>
              <a:rPr lang="hu-HU" sz="2000" dirty="0" smtClean="0"/>
              <a:t>agy ez?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hu-HU" sz="2000" b="1" dirty="0"/>
              <a:t>norma → normativitás → kötelezettség → szankció → kényszer</a:t>
            </a:r>
            <a:endParaRPr lang="hu-HU" sz="2000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597006" y="2149928"/>
            <a:ext cx="3027264" cy="226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26566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jogelmélet haszna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A joggyakorlat során olyan problémákba ütközünk, amelyeket nem lehet a fennálló szabályokkal </a:t>
            </a:r>
            <a:r>
              <a:rPr lang="hu-HU" i="1" dirty="0" smtClean="0"/>
              <a:t>önmagukban</a:t>
            </a:r>
            <a:r>
              <a:rPr lang="hu-HU" dirty="0" smtClean="0"/>
              <a:t> megoldani. Ezek a </a:t>
            </a:r>
            <a:r>
              <a:rPr lang="hu-HU" b="1" dirty="0" smtClean="0"/>
              <a:t>nehéz esetek</a:t>
            </a:r>
            <a:r>
              <a:rPr lang="hu-HU" dirty="0" smtClean="0"/>
              <a:t>. </a:t>
            </a:r>
          </a:p>
          <a:p>
            <a:r>
              <a:rPr lang="hu-HU" dirty="0" smtClean="0"/>
              <a:t>A nehéz esetek nem azért nehezek, mert nehéz rájuk megtalálni a megoldást, hanem azért mert a fennálló jogban egyszerre több megoldás is lehetséges, vagy nincsen egyáltalán megoldás</a:t>
            </a:r>
          </a:p>
          <a:p>
            <a:r>
              <a:rPr lang="hu-HU" dirty="0" smtClean="0"/>
              <a:t>Ilyenkor a tudományhoz kell fordulnunk (pl. 6/2013. PJE) </a:t>
            </a:r>
          </a:p>
        </p:txBody>
      </p:sp>
    </p:spTree>
    <p:extLst>
      <p:ext uri="{BB962C8B-B14F-4D97-AF65-F5344CB8AC3E}">
        <p14:creationId xmlns:p14="http://schemas.microsoft.com/office/powerpoint/2010/main" xmlns="" val="305870035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Néhány problémafelvetés – a nemzetközi jog és társai	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6317343" cy="4351338"/>
          </a:xfrm>
        </p:spPr>
        <p:txBody>
          <a:bodyPr>
            <a:normAutofit fontScale="92500"/>
          </a:bodyPr>
          <a:lstStyle/>
          <a:p>
            <a:r>
              <a:rPr lang="hu-HU" dirty="0" smtClean="0"/>
              <a:t>Nincsen kikényszerítő világállam, így kérdés, hogy a nemzetközi jog jog-e egyáltalán</a:t>
            </a:r>
          </a:p>
          <a:p>
            <a:r>
              <a:rPr lang="hu-HU" dirty="0" err="1" smtClean="0"/>
              <a:t>Sollen</a:t>
            </a:r>
            <a:r>
              <a:rPr lang="hu-HU" dirty="0" smtClean="0"/>
              <a:t> és </a:t>
            </a:r>
            <a:r>
              <a:rPr lang="hu-HU" dirty="0" err="1" smtClean="0"/>
              <a:t>Müssen</a:t>
            </a:r>
            <a:r>
              <a:rPr lang="hu-HU" dirty="0" smtClean="0"/>
              <a:t> különbsége</a:t>
            </a:r>
          </a:p>
          <a:p>
            <a:r>
              <a:rPr lang="hu-HU" dirty="0" smtClean="0"/>
              <a:t>„A jognak nincsen szüksége szankcióra, de nekünk embereknek van” </a:t>
            </a:r>
          </a:p>
          <a:p>
            <a:r>
              <a:rPr lang="hu-HU" dirty="0" smtClean="0"/>
              <a:t>A jog legtöbb szabálya kényszer és szankció nélkül érvényesül. </a:t>
            </a:r>
          </a:p>
          <a:p>
            <a:r>
              <a:rPr lang="hu-HU" dirty="0" smtClean="0"/>
              <a:t>Az a jog, amelynek nem csak a csekély töredékét kell kényszerrel betartatni, egy idő után megszűnik jog lenni. 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476621" y="2267744"/>
            <a:ext cx="4428722" cy="249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8864490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10221532" cy="2387600"/>
          </a:xfrm>
        </p:spPr>
        <p:txBody>
          <a:bodyPr>
            <a:normAutofit/>
          </a:bodyPr>
          <a:lstStyle/>
          <a:p>
            <a:r>
              <a:rPr lang="hu-HU" dirty="0" smtClean="0"/>
              <a:t>A szabályalapú döntéshozatal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Jog és állambölcselet II. Jogbölcselet</a:t>
            </a:r>
          </a:p>
          <a:p>
            <a:r>
              <a:rPr lang="hu-HU" dirty="0"/>
              <a:t>5</a:t>
            </a:r>
            <a:r>
              <a:rPr lang="hu-HU" dirty="0" smtClean="0"/>
              <a:t>. előadás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41113579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Társadalom jog nélkül létezhet, de szabály nélkül nem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1875"/>
          </a:xfrm>
        </p:spPr>
        <p:txBody>
          <a:bodyPr>
            <a:normAutofit fontScale="92500" lnSpcReduction="20000"/>
          </a:bodyPr>
          <a:lstStyle/>
          <a:p>
            <a:r>
              <a:rPr lang="hu-HU" dirty="0" smtClean="0"/>
              <a:t>Az emberi együttéléshez nincsen szükség feltétlenül </a:t>
            </a:r>
            <a:r>
              <a:rPr lang="hu-HU" b="1" dirty="0" smtClean="0"/>
              <a:t>jogra</a:t>
            </a:r>
            <a:r>
              <a:rPr lang="hu-HU" dirty="0" smtClean="0"/>
              <a:t>. </a:t>
            </a:r>
          </a:p>
          <a:p>
            <a:r>
              <a:rPr lang="hu-HU" dirty="0" smtClean="0"/>
              <a:t>Ha pl. kellően kicsi a közösség, akkor elműködhet jog nélkül is, - itt a kérdés az lesz, mi egy adott helyzetben a helyes cselekvés – így amire mindenképpen szükségünk van, (vagy inkább mindenképpen kialakul) az </a:t>
            </a:r>
            <a:r>
              <a:rPr lang="hu-HU" b="1" dirty="0" smtClean="0"/>
              <a:t>a szabályok.</a:t>
            </a:r>
            <a:endParaRPr lang="hu-HU" dirty="0" smtClean="0"/>
          </a:p>
          <a:p>
            <a:r>
              <a:rPr lang="hu-HU" dirty="0" smtClean="0"/>
              <a:t>Egy nagyon egyszerű közösségben pl. elképzelhető egy olyan egyszerű szabályrendszer is, hogy „</a:t>
            </a:r>
            <a:r>
              <a:rPr lang="hu-HU" b="1" dirty="0" smtClean="0"/>
              <a:t>X szava a döntő, ha vita támad</a:t>
            </a:r>
            <a:r>
              <a:rPr lang="hu-HU" dirty="0" smtClean="0"/>
              <a:t>”. (Ez látszólag egyetlen szabály, mely kijelöl egy vitaeldöntő autoritást.) </a:t>
            </a:r>
          </a:p>
          <a:p>
            <a:r>
              <a:rPr lang="hu-HU" b="1" dirty="0" smtClean="0"/>
              <a:t> </a:t>
            </a:r>
            <a:r>
              <a:rPr lang="hu-HU" dirty="0" smtClean="0"/>
              <a:t>Ha azonban ennek a </a:t>
            </a:r>
            <a:r>
              <a:rPr lang="hu-HU" b="1" dirty="0" smtClean="0"/>
              <a:t>tartósságát</a:t>
            </a:r>
            <a:r>
              <a:rPr lang="hu-HU" dirty="0" smtClean="0"/>
              <a:t> szeretnénk elérni, akkor ennek a szabálynak nem egy személyt kellene kijelölnie, hanem egy intézményt. (Pl. ha az illető meghal, ki lesz helyette aki dönt) – ez intézményesült autoritás. </a:t>
            </a:r>
            <a:r>
              <a:rPr lang="hu-HU" b="1" dirty="0" smtClean="0"/>
              <a:t> </a:t>
            </a:r>
          </a:p>
          <a:p>
            <a:r>
              <a:rPr lang="hu-HU" dirty="0" smtClean="0"/>
              <a:t>Ez máris feltételez konstitutív (hatáskört megállapító) és felhatalmazó szabályokat. (amelyek a szervet döntésre hatalmazzák fel.) </a:t>
            </a:r>
          </a:p>
          <a:p>
            <a:r>
              <a:rPr lang="hu-HU" dirty="0" smtClean="0"/>
              <a:t>A kora középkor és a királyi hatalom valami ilyesmi volt…</a:t>
            </a:r>
          </a:p>
          <a:p>
            <a:endParaRPr lang="hu-HU" b="1" dirty="0"/>
          </a:p>
        </p:txBody>
      </p:sp>
    </p:spTree>
    <p:extLst>
      <p:ext uri="{BB962C8B-B14F-4D97-AF65-F5344CB8AC3E}">
        <p14:creationId xmlns:p14="http://schemas.microsoft.com/office/powerpoint/2010/main" xmlns="" val="346972635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Miért nem maradnak fent ezek a rendszerek?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u-HU" dirty="0" smtClean="0"/>
              <a:t>Az előző jogrendszerben nincsenek </a:t>
            </a:r>
            <a:r>
              <a:rPr lang="hu-HU" dirty="0" err="1" smtClean="0"/>
              <a:t>regulatív</a:t>
            </a:r>
            <a:r>
              <a:rPr lang="hu-HU" dirty="0" smtClean="0"/>
              <a:t> (közvetlenül cselekvéseket </a:t>
            </a:r>
            <a:r>
              <a:rPr lang="hu-HU" dirty="0" err="1" smtClean="0"/>
              <a:t>reguláló</a:t>
            </a:r>
            <a:r>
              <a:rPr lang="hu-HU" dirty="0" smtClean="0"/>
              <a:t>) szabályok. Ez csak kis közösségekben működhet. </a:t>
            </a:r>
          </a:p>
          <a:p>
            <a:r>
              <a:rPr lang="hu-HU" dirty="0" smtClean="0"/>
              <a:t> Ez elég kényelmetlenné, és bizonytalanná teszi a mindennapi életet. </a:t>
            </a:r>
          </a:p>
          <a:p>
            <a:r>
              <a:rPr lang="hu-HU" dirty="0" smtClean="0"/>
              <a:t>Az ember természetes vágya, hogy szeretné egy döntésnél megtudni az indítóokokat, az érveket, az indokolást. </a:t>
            </a:r>
          </a:p>
          <a:p>
            <a:r>
              <a:rPr lang="hu-HU" dirty="0" smtClean="0"/>
              <a:t>Ezekben nyilvánvalóvá válnak a „kádi” cselekvési indokai</a:t>
            </a:r>
          </a:p>
          <a:p>
            <a:r>
              <a:rPr lang="hu-HU" dirty="0" smtClean="0"/>
              <a:t>Ezekben a döntésekben </a:t>
            </a:r>
            <a:r>
              <a:rPr lang="hu-HU" b="1" dirty="0" smtClean="0"/>
              <a:t>felhalmozódnak</a:t>
            </a:r>
            <a:r>
              <a:rPr lang="hu-HU" dirty="0" smtClean="0"/>
              <a:t> a szabályok, amelyeket előbb utóbb elkezdenek előbb más esetekre is alkalmazni, később pedig rendszerezni, és általánosítani. </a:t>
            </a:r>
          </a:p>
          <a:p>
            <a:r>
              <a:rPr lang="hu-HU" dirty="0" smtClean="0"/>
              <a:t>A késő középkori jogfejlődésnek </a:t>
            </a:r>
            <a:r>
              <a:rPr lang="hu-HU" dirty="0"/>
              <a:t>n</a:t>
            </a:r>
            <a:r>
              <a:rPr lang="hu-HU" dirty="0" smtClean="0"/>
              <a:t>agyjából ez az útja. </a:t>
            </a:r>
          </a:p>
        </p:txBody>
      </p:sp>
    </p:spTree>
    <p:extLst>
      <p:ext uri="{BB962C8B-B14F-4D97-AF65-F5344CB8AC3E}">
        <p14:creationId xmlns:p14="http://schemas.microsoft.com/office/powerpoint/2010/main" xmlns="" val="385797580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39800" y="0"/>
            <a:ext cx="10515600" cy="1325563"/>
          </a:xfrm>
        </p:spPr>
        <p:txBody>
          <a:bodyPr/>
          <a:lstStyle/>
          <a:p>
            <a:r>
              <a:rPr lang="hu-HU" dirty="0" smtClean="0"/>
              <a:t>A szabály és a többi normatív jelenség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1668" y="1065513"/>
            <a:ext cx="11313732" cy="2653047"/>
          </a:xfrm>
        </p:spPr>
        <p:txBody>
          <a:bodyPr>
            <a:normAutofit lnSpcReduction="10000"/>
          </a:bodyPr>
          <a:lstStyle/>
          <a:p>
            <a:r>
              <a:rPr lang="hu-HU" b="1" dirty="0" smtClean="0"/>
              <a:t>A szabály nem</a:t>
            </a:r>
            <a:r>
              <a:rPr lang="hu-HU" dirty="0" smtClean="0"/>
              <a:t> szabályosság, (az emberek télen elmennek síelni) </a:t>
            </a:r>
            <a:r>
              <a:rPr lang="hu-HU" b="1" dirty="0" smtClean="0"/>
              <a:t>nem</a:t>
            </a:r>
            <a:r>
              <a:rPr lang="hu-HU" dirty="0" smtClean="0"/>
              <a:t> okozatos (az alma leesik a fáról) vagy statisztikai (a svédek szőkék) összefüggés két jelenség között – ennél több, mert normatív, </a:t>
            </a:r>
            <a:r>
              <a:rPr lang="hu-HU" i="1" dirty="0" smtClean="0"/>
              <a:t>elvárt</a:t>
            </a:r>
            <a:r>
              <a:rPr lang="hu-HU" dirty="0" smtClean="0"/>
              <a:t> és </a:t>
            </a:r>
            <a:r>
              <a:rPr lang="hu-HU" i="1" dirty="0" smtClean="0"/>
              <a:t>általános</a:t>
            </a:r>
          </a:p>
          <a:p>
            <a:r>
              <a:rPr lang="hu-HU" b="1" dirty="0" smtClean="0"/>
              <a:t>Általánosító</a:t>
            </a:r>
            <a:r>
              <a:rPr lang="hu-HU" dirty="0" smtClean="0"/>
              <a:t> </a:t>
            </a:r>
            <a:r>
              <a:rPr lang="hu-HU" dirty="0"/>
              <a:t>nyelvi kifejezés. </a:t>
            </a:r>
          </a:p>
          <a:p>
            <a:pPr marL="457200" lvl="1" indent="0">
              <a:buNone/>
            </a:pPr>
            <a:r>
              <a:rPr lang="hu-HU" b="1" dirty="0"/>
              <a:t>Általános</a:t>
            </a:r>
            <a:r>
              <a:rPr lang="hu-HU" dirty="0"/>
              <a:t>: a cselekvések leírását illetően</a:t>
            </a:r>
          </a:p>
          <a:p>
            <a:pPr marL="457200" lvl="1" indent="0">
              <a:buNone/>
            </a:pPr>
            <a:r>
              <a:rPr lang="hu-HU" b="1" dirty="0"/>
              <a:t>Általános</a:t>
            </a:r>
            <a:r>
              <a:rPr lang="hu-HU" dirty="0"/>
              <a:t>: a felölelt, célzott személyi kört </a:t>
            </a:r>
            <a:r>
              <a:rPr lang="hu-HU" dirty="0" smtClean="0"/>
              <a:t>illetően</a:t>
            </a:r>
          </a:p>
          <a:p>
            <a:pPr marL="0" indent="0">
              <a:buNone/>
            </a:pPr>
            <a:endParaRPr lang="hu-HU" dirty="0"/>
          </a:p>
        </p:txBody>
      </p:sp>
      <p:graphicFrame>
        <p:nvGraphicFramePr>
          <p:cNvPr id="5" name="Tábláza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8554203"/>
              </p:ext>
            </p:extLst>
          </p:nvPr>
        </p:nvGraphicFramePr>
        <p:xfrm>
          <a:off x="2189409" y="3718560"/>
          <a:ext cx="8072191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651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5418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882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6457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Normatív? (Előíró vagy leíró?) 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Elvárt? (Kötelező?)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Általános?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b="1" dirty="0" smtClean="0"/>
                        <a:t>Szokás</a:t>
                      </a:r>
                      <a:endParaRPr lang="hu-H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0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0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1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b="1" dirty="0" smtClean="0"/>
                        <a:t>Előrejelzés</a:t>
                      </a:r>
                      <a:endParaRPr lang="hu-H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0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0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1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b="1" dirty="0" smtClean="0"/>
                        <a:t>Tanács</a:t>
                      </a:r>
                      <a:endParaRPr lang="hu-H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1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0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1</a:t>
                      </a:r>
                      <a:r>
                        <a:rPr lang="hu-HU" baseline="0" dirty="0" smtClean="0"/>
                        <a:t> (0) 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b="1" dirty="0" smtClean="0"/>
                        <a:t>Parancs</a:t>
                      </a:r>
                      <a:endParaRPr lang="hu-H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1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1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0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b="1" dirty="0" smtClean="0"/>
                        <a:t>Érték</a:t>
                      </a:r>
                      <a:endParaRPr lang="hu-H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1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0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1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b="1" dirty="0" smtClean="0"/>
                        <a:t>Szabály</a:t>
                      </a:r>
                      <a:endParaRPr lang="hu-HU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1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1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hu-HU" dirty="0" smtClean="0"/>
                        <a:t>1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3509786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szabály további jellegzetességei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23900" y="1520825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hu-HU" dirty="0" smtClean="0"/>
              <a:t>A szabály </a:t>
            </a:r>
            <a:r>
              <a:rPr lang="hu-HU" b="1" dirty="0" smtClean="0"/>
              <a:t>gyakorlati cselekvési indok</a:t>
            </a:r>
          </a:p>
          <a:p>
            <a:pPr lvl="1"/>
            <a:r>
              <a:rPr lang="hu-HU" dirty="0"/>
              <a:t>Vezérli (a cselekvő nézőpontjából: „emiatt tettem”) </a:t>
            </a:r>
            <a:endParaRPr lang="hu-HU" dirty="0" smtClean="0"/>
          </a:p>
          <a:p>
            <a:pPr lvl="1"/>
            <a:r>
              <a:rPr lang="hu-HU" dirty="0" smtClean="0"/>
              <a:t>Magyarázza (miért tette?) </a:t>
            </a:r>
          </a:p>
          <a:p>
            <a:pPr lvl="1"/>
            <a:r>
              <a:rPr lang="hu-HU" dirty="0" smtClean="0"/>
              <a:t>Értékeli (jól tette?) </a:t>
            </a:r>
          </a:p>
          <a:p>
            <a:pPr marL="0" indent="0">
              <a:buNone/>
            </a:pPr>
            <a:r>
              <a:rPr lang="hu-HU" dirty="0" smtClean="0"/>
              <a:t>A szabály tehát (a többi normatív jelenséggel együtt) </a:t>
            </a:r>
            <a:r>
              <a:rPr lang="hu-HU" b="1" dirty="0" smtClean="0"/>
              <a:t>ha …. akkor …. </a:t>
            </a:r>
            <a:r>
              <a:rPr lang="hu-HU" dirty="0"/>
              <a:t>s</a:t>
            </a:r>
            <a:r>
              <a:rPr lang="hu-HU" dirty="0" smtClean="0"/>
              <a:t>zerkezetű</a:t>
            </a:r>
          </a:p>
          <a:p>
            <a:pPr marL="457200" lvl="1" indent="0">
              <a:buNone/>
            </a:pPr>
            <a:r>
              <a:rPr lang="hu-HU" dirty="0" smtClean="0"/>
              <a:t>Ptk. 5:54</a:t>
            </a:r>
            <a:r>
              <a:rPr lang="hu-HU" dirty="0"/>
              <a:t>. § [Tulajdonszerzés találással]</a:t>
            </a:r>
          </a:p>
          <a:p>
            <a:pPr marL="457200" lvl="1" indent="0">
              <a:buNone/>
            </a:pPr>
            <a:r>
              <a:rPr lang="hu-HU" dirty="0" smtClean="0"/>
              <a:t>(</a:t>
            </a:r>
            <a:r>
              <a:rPr lang="hu-HU" dirty="0"/>
              <a:t>1) </a:t>
            </a:r>
            <a:r>
              <a:rPr lang="hu-HU" b="1" dirty="0"/>
              <a:t>Ha</a:t>
            </a:r>
            <a:r>
              <a:rPr lang="hu-HU" dirty="0"/>
              <a:t> valaki feltehetően más tulajdonában álló, elveszett dolgot talál és azt birtokba veszi, megszerzi annak tulajdonjogát, ha arra igényt tart feltéve, hogy</a:t>
            </a:r>
          </a:p>
          <a:p>
            <a:pPr marL="457200" lvl="1" indent="0">
              <a:buNone/>
            </a:pPr>
            <a:r>
              <a:rPr lang="hu-HU" dirty="0"/>
              <a:t>a) megtett mindent annak érdekében, hogy a dolgot a tulajdonos visszakaphassa; és</a:t>
            </a:r>
          </a:p>
          <a:p>
            <a:pPr marL="457200" lvl="1" indent="0">
              <a:buNone/>
            </a:pPr>
            <a:r>
              <a:rPr lang="hu-HU" dirty="0"/>
              <a:t>b) a dolog tulajdonosa vagy az átvételre jogosult más személy a találástól számított egy éven belül, élő állat esetén három hónapon belül, a dologért nem jelentkezik</a:t>
            </a:r>
            <a:r>
              <a:rPr lang="hu-HU" dirty="0" smtClean="0"/>
              <a:t>.</a:t>
            </a:r>
          </a:p>
          <a:p>
            <a:pPr marL="0" indent="0">
              <a:buNone/>
            </a:pPr>
            <a:r>
              <a:rPr lang="hu-HU" dirty="0"/>
              <a:t>Bár a normatív és a leíró szabály is hipotetikus szerkezetű (ha…akkor…), a leíró szabálynál ez egy </a:t>
            </a:r>
            <a:r>
              <a:rPr lang="hu-HU" b="1" dirty="0"/>
              <a:t>oksági</a:t>
            </a:r>
            <a:r>
              <a:rPr lang="hu-HU" dirty="0"/>
              <a:t> összefüggést mutat, míg az előíró szabálynál a szabály </a:t>
            </a:r>
            <a:r>
              <a:rPr lang="hu-HU" b="1" dirty="0"/>
              <a:t>gyakorlati cselekvési indokká </a:t>
            </a:r>
            <a:r>
              <a:rPr lang="hu-HU" dirty="0"/>
              <a:t>válik (az ember lények számára) </a:t>
            </a:r>
            <a:r>
              <a:rPr lang="hu-HU" dirty="0" smtClean="0"/>
              <a:t>– Ezért a szabályok </a:t>
            </a:r>
            <a:r>
              <a:rPr lang="hu-HU" b="1" dirty="0" smtClean="0"/>
              <a:t>igazolásra</a:t>
            </a:r>
            <a:r>
              <a:rPr lang="hu-HU" dirty="0" smtClean="0"/>
              <a:t> szorulnak.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23141157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88643" y="141392"/>
            <a:ext cx="10515600" cy="1325563"/>
          </a:xfrm>
        </p:spPr>
        <p:txBody>
          <a:bodyPr/>
          <a:lstStyle/>
          <a:p>
            <a:r>
              <a:rPr lang="hu-HU" dirty="0" smtClean="0"/>
              <a:t>A szabály igazolása – két (három) eltérő igazolási technika</a:t>
            </a:r>
            <a:endParaRPr lang="hu-HU" dirty="0"/>
          </a:p>
        </p:txBody>
      </p:sp>
      <p:pic>
        <p:nvPicPr>
          <p:cNvPr id="8" name="Tartalom helye 7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50142" y="1563801"/>
            <a:ext cx="5114925" cy="571500"/>
          </a:xfrm>
          <a:prstGeom prst="rect">
            <a:avLst/>
          </a:prstGeom>
        </p:spPr>
      </p:pic>
      <p:sp>
        <p:nvSpPr>
          <p:cNvPr id="9" name="Szövegdoboz 8"/>
          <p:cNvSpPr txBox="1"/>
          <p:nvPr/>
        </p:nvSpPr>
        <p:spPr>
          <a:xfrm>
            <a:off x="6831805" y="1254967"/>
            <a:ext cx="4183063" cy="1077218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3200" dirty="0" smtClean="0">
                <a:solidFill>
                  <a:schemeClr val="bg1"/>
                </a:solidFill>
              </a:rPr>
              <a:t>A </a:t>
            </a:r>
            <a:r>
              <a:rPr lang="hu-HU" sz="3200" dirty="0">
                <a:solidFill>
                  <a:schemeClr val="bg1"/>
                </a:solidFill>
              </a:rPr>
              <a:t>szabály és annak igazolása</a:t>
            </a:r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3405" y="3738057"/>
            <a:ext cx="6248400" cy="1228725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6786375" y="3185880"/>
            <a:ext cx="4024500" cy="2062103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3200" dirty="0" smtClean="0">
                <a:solidFill>
                  <a:schemeClr val="bg1"/>
                </a:solidFill>
              </a:rPr>
              <a:t>Szabállyal való igazolás – pre-</a:t>
            </a:r>
            <a:r>
              <a:rPr lang="hu-HU" sz="3200" dirty="0" err="1" smtClean="0">
                <a:solidFill>
                  <a:schemeClr val="bg1"/>
                </a:solidFill>
              </a:rPr>
              <a:t>emptivitás</a:t>
            </a:r>
            <a:r>
              <a:rPr lang="hu-HU" sz="3200" dirty="0" smtClean="0">
                <a:solidFill>
                  <a:schemeClr val="bg1"/>
                </a:solidFill>
              </a:rPr>
              <a:t>: átjárhatatlan az igazolás számára</a:t>
            </a:r>
            <a:endParaRPr lang="hu-HU" sz="3200" dirty="0">
              <a:solidFill>
                <a:schemeClr val="bg1"/>
              </a:solidFill>
            </a:endParaRPr>
          </a:p>
        </p:txBody>
      </p:sp>
      <p:sp>
        <p:nvSpPr>
          <p:cNvPr id="12" name="Szövegdoboz 11"/>
          <p:cNvSpPr txBox="1"/>
          <p:nvPr/>
        </p:nvSpPr>
        <p:spPr>
          <a:xfrm>
            <a:off x="707230" y="5510336"/>
            <a:ext cx="103076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/>
              <a:t>„Megtarthatja, mert minden feltétel teljesült”. Ha a tulajdonos egy év után jelentkezik, már nem tehet semmit. </a:t>
            </a:r>
            <a:endParaRPr lang="hu-HU" sz="2400" dirty="0"/>
          </a:p>
        </p:txBody>
      </p:sp>
      <p:sp>
        <p:nvSpPr>
          <p:cNvPr id="13" name="Szövegdoboz 12"/>
          <p:cNvSpPr txBox="1"/>
          <p:nvPr/>
        </p:nvSpPr>
        <p:spPr>
          <a:xfrm>
            <a:off x="503237" y="2678855"/>
            <a:ext cx="103076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 smtClean="0"/>
              <a:t>Miért szerzi meg, miért kell egy évet várni, miért kell „mindent megtenni?”  </a:t>
            </a:r>
            <a:endParaRPr lang="hu-HU" sz="2400" dirty="0"/>
          </a:p>
        </p:txBody>
      </p:sp>
    </p:spTree>
    <p:extLst>
      <p:ext uri="{BB962C8B-B14F-4D97-AF65-F5344CB8AC3E}">
        <p14:creationId xmlns:p14="http://schemas.microsoft.com/office/powerpoint/2010/main" xmlns="" val="39685178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61396" y="167594"/>
            <a:ext cx="8497206" cy="733705"/>
          </a:xfrm>
        </p:spPr>
        <p:txBody>
          <a:bodyPr/>
          <a:lstStyle/>
          <a:p>
            <a:r>
              <a:rPr lang="hu-HU" dirty="0" smtClean="0"/>
              <a:t>További igazolási szintek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9701" y="1266267"/>
            <a:ext cx="10515600" cy="420491"/>
          </a:xfrm>
        </p:spPr>
        <p:txBody>
          <a:bodyPr>
            <a:normAutofit fontScale="92500" lnSpcReduction="10000"/>
          </a:bodyPr>
          <a:lstStyle/>
          <a:p>
            <a:r>
              <a:rPr lang="hu-HU" dirty="0" smtClean="0"/>
              <a:t>A két alaptípus mellett más igazolási szintek (és színterek) is léteznek </a:t>
            </a:r>
            <a:endParaRPr lang="hu-HU" dirty="0"/>
          </a:p>
        </p:txBody>
      </p:sp>
      <p:sp>
        <p:nvSpPr>
          <p:cNvPr id="15" name="Szövegdoboz 14"/>
          <p:cNvSpPr txBox="1"/>
          <p:nvPr/>
        </p:nvSpPr>
        <p:spPr>
          <a:xfrm>
            <a:off x="10519230" y="2513012"/>
            <a:ext cx="93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szabály</a:t>
            </a:r>
            <a:endParaRPr lang="hu-HU" dirty="0"/>
          </a:p>
        </p:txBody>
      </p:sp>
      <p:sp>
        <p:nvSpPr>
          <p:cNvPr id="16" name="Szövegdoboz 15"/>
          <p:cNvSpPr txBox="1"/>
          <p:nvPr/>
        </p:nvSpPr>
        <p:spPr>
          <a:xfrm>
            <a:off x="6921501" y="2800082"/>
            <a:ext cx="3030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Döntés </a:t>
            </a:r>
            <a:r>
              <a:rPr lang="hu-HU" b="1" dirty="0" smtClean="0"/>
              <a:t>a tényekről </a:t>
            </a:r>
            <a:r>
              <a:rPr lang="hu-HU" dirty="0" smtClean="0"/>
              <a:t>(miért ezt a tényállást állítottam fel, miért így mérlegeltem a bizonyítékokat?) </a:t>
            </a:r>
            <a:endParaRPr lang="hu-HU" dirty="0"/>
          </a:p>
        </p:txBody>
      </p:sp>
      <p:sp>
        <p:nvSpPr>
          <p:cNvPr id="17" name="Szövegdoboz 16"/>
          <p:cNvSpPr txBox="1"/>
          <p:nvPr/>
        </p:nvSpPr>
        <p:spPr>
          <a:xfrm>
            <a:off x="10519230" y="3317346"/>
            <a:ext cx="93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igazolás</a:t>
            </a:r>
            <a:endParaRPr lang="hu-HU" dirty="0"/>
          </a:p>
        </p:txBody>
      </p:sp>
      <p:cxnSp>
        <p:nvCxnSpPr>
          <p:cNvPr id="18" name="Egyenes összekötő nyíllal 17"/>
          <p:cNvCxnSpPr>
            <a:stCxn id="15" idx="2"/>
            <a:endCxn id="17" idx="0"/>
          </p:cNvCxnSpPr>
          <p:nvPr/>
        </p:nvCxnSpPr>
        <p:spPr>
          <a:xfrm>
            <a:off x="10989130" y="2882344"/>
            <a:ext cx="0" cy="4350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Egyenes összekötő nyíllal 18"/>
          <p:cNvCxnSpPr>
            <a:stCxn id="17" idx="1"/>
          </p:cNvCxnSpPr>
          <p:nvPr/>
        </p:nvCxnSpPr>
        <p:spPr>
          <a:xfrm flipH="1">
            <a:off x="10047742" y="3502012"/>
            <a:ext cx="47148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zövegdoboz 21"/>
          <p:cNvSpPr txBox="1"/>
          <p:nvPr/>
        </p:nvSpPr>
        <p:spPr>
          <a:xfrm>
            <a:off x="10533289" y="4527282"/>
            <a:ext cx="93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igazolás</a:t>
            </a:r>
            <a:endParaRPr lang="hu-HU" dirty="0"/>
          </a:p>
        </p:txBody>
      </p:sp>
      <p:cxnSp>
        <p:nvCxnSpPr>
          <p:cNvPr id="24" name="Egyenes összekötő nyíllal 23"/>
          <p:cNvCxnSpPr/>
          <p:nvPr/>
        </p:nvCxnSpPr>
        <p:spPr>
          <a:xfrm flipH="1">
            <a:off x="9858602" y="4711948"/>
            <a:ext cx="61595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zövegdoboz 24"/>
          <p:cNvSpPr txBox="1"/>
          <p:nvPr/>
        </p:nvSpPr>
        <p:spPr>
          <a:xfrm>
            <a:off x="6682015" y="4109603"/>
            <a:ext cx="31765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Döntés </a:t>
            </a:r>
            <a:r>
              <a:rPr lang="hu-HU" b="1" dirty="0" smtClean="0"/>
              <a:t>a szabály alá tartozásról </a:t>
            </a:r>
            <a:r>
              <a:rPr lang="hu-HU" dirty="0" smtClean="0"/>
              <a:t>(miért ezt a szabályt választottam, és miért így értelmeztem) kérdéséről</a:t>
            </a:r>
            <a:endParaRPr lang="hu-HU" dirty="0"/>
          </a:p>
        </p:txBody>
      </p:sp>
      <p:grpSp>
        <p:nvGrpSpPr>
          <p:cNvPr id="5" name="Csoportba foglalás 4"/>
          <p:cNvGrpSpPr/>
          <p:nvPr/>
        </p:nvGrpSpPr>
        <p:grpSpPr>
          <a:xfrm>
            <a:off x="1281793" y="2375417"/>
            <a:ext cx="4032251" cy="1387633"/>
            <a:chOff x="1365250" y="2647120"/>
            <a:chExt cx="4032251" cy="1387633"/>
          </a:xfrm>
        </p:grpSpPr>
        <p:sp>
          <p:nvSpPr>
            <p:cNvPr id="4" name="Szövegdoboz 3"/>
            <p:cNvSpPr txBox="1"/>
            <p:nvPr/>
          </p:nvSpPr>
          <p:spPr>
            <a:xfrm>
              <a:off x="2832100" y="2653190"/>
              <a:ext cx="939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dirty="0" smtClean="0"/>
                <a:t>szabály</a:t>
              </a:r>
              <a:endParaRPr lang="hu-HU" dirty="0"/>
            </a:p>
          </p:txBody>
        </p:sp>
        <p:sp>
          <p:nvSpPr>
            <p:cNvPr id="6" name="Szövegdoboz 5"/>
            <p:cNvSpPr txBox="1"/>
            <p:nvPr/>
          </p:nvSpPr>
          <p:spPr>
            <a:xfrm>
              <a:off x="1365250" y="3665421"/>
              <a:ext cx="8509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dirty="0" smtClean="0"/>
                <a:t>döntés</a:t>
              </a:r>
              <a:endParaRPr lang="hu-HU" dirty="0"/>
            </a:p>
          </p:txBody>
        </p:sp>
        <p:sp>
          <p:nvSpPr>
            <p:cNvPr id="8" name="Szövegdoboz 7"/>
            <p:cNvSpPr txBox="1"/>
            <p:nvPr/>
          </p:nvSpPr>
          <p:spPr>
            <a:xfrm>
              <a:off x="2832100" y="3665421"/>
              <a:ext cx="939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dirty="0" smtClean="0"/>
                <a:t>igazolás</a:t>
              </a:r>
              <a:endParaRPr lang="hu-HU" dirty="0"/>
            </a:p>
          </p:txBody>
        </p:sp>
        <p:cxnSp>
          <p:nvCxnSpPr>
            <p:cNvPr id="10" name="Egyenes összekötő nyíllal 9"/>
            <p:cNvCxnSpPr>
              <a:stCxn id="4" idx="2"/>
              <a:endCxn id="8" idx="0"/>
            </p:cNvCxnSpPr>
            <p:nvPr/>
          </p:nvCxnSpPr>
          <p:spPr>
            <a:xfrm>
              <a:off x="3302000" y="3022522"/>
              <a:ext cx="0" cy="6428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Egyenes összekötő nyíllal 12"/>
            <p:cNvCxnSpPr>
              <a:stCxn id="8" idx="1"/>
              <a:endCxn id="6" idx="3"/>
            </p:cNvCxnSpPr>
            <p:nvPr/>
          </p:nvCxnSpPr>
          <p:spPr>
            <a:xfrm flipH="1">
              <a:off x="2216150" y="3850087"/>
              <a:ext cx="61595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Szövegdoboz 26"/>
            <p:cNvSpPr txBox="1"/>
            <p:nvPr/>
          </p:nvSpPr>
          <p:spPr>
            <a:xfrm>
              <a:off x="4457701" y="2647120"/>
              <a:ext cx="939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hu-HU" dirty="0" smtClean="0"/>
                <a:t>igazolás</a:t>
              </a:r>
              <a:endParaRPr lang="hu-HU" dirty="0"/>
            </a:p>
          </p:txBody>
        </p:sp>
        <p:cxnSp>
          <p:nvCxnSpPr>
            <p:cNvPr id="29" name="Egyenes összekötő nyíllal 28"/>
            <p:cNvCxnSpPr>
              <a:stCxn id="27" idx="1"/>
              <a:endCxn id="4" idx="3"/>
            </p:cNvCxnSpPr>
            <p:nvPr/>
          </p:nvCxnSpPr>
          <p:spPr>
            <a:xfrm flipH="1">
              <a:off x="3771900" y="2831786"/>
              <a:ext cx="685801" cy="60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Egyenes összekötő nyíllal 31"/>
            <p:cNvCxnSpPr>
              <a:stCxn id="6" idx="0"/>
              <a:endCxn id="27" idx="2"/>
            </p:cNvCxnSpPr>
            <p:nvPr/>
          </p:nvCxnSpPr>
          <p:spPr>
            <a:xfrm flipV="1">
              <a:off x="1790700" y="3016452"/>
              <a:ext cx="3136901" cy="64896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Szövegdoboz 40"/>
          <p:cNvSpPr txBox="1"/>
          <p:nvPr/>
        </p:nvSpPr>
        <p:spPr>
          <a:xfrm>
            <a:off x="807245" y="4492986"/>
            <a:ext cx="4532310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A szabály céljával való érvelés (igazolás)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42" name="Szövegdoboz 41"/>
          <p:cNvSpPr txBox="1"/>
          <p:nvPr/>
        </p:nvSpPr>
        <p:spPr>
          <a:xfrm>
            <a:off x="6525876" y="1915029"/>
            <a:ext cx="4532310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>
                <a:solidFill>
                  <a:schemeClr val="bg1"/>
                </a:solidFill>
              </a:rPr>
              <a:t>További igazolási szintek a jogi eljárásban</a:t>
            </a:r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43" name="Szövegdoboz 42"/>
          <p:cNvSpPr txBox="1"/>
          <p:nvPr/>
        </p:nvSpPr>
        <p:spPr>
          <a:xfrm>
            <a:off x="6938624" y="5527957"/>
            <a:ext cx="30305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dirty="0" smtClean="0"/>
              <a:t>Döntés </a:t>
            </a:r>
            <a:r>
              <a:rPr lang="hu-HU" b="1" dirty="0" smtClean="0"/>
              <a:t>a jogkövetkezményekről </a:t>
            </a:r>
            <a:r>
              <a:rPr lang="hu-HU" dirty="0" smtClean="0"/>
              <a:t>(miért ezt a jogkövetkezményt alkalmazom?) </a:t>
            </a:r>
            <a:endParaRPr lang="hu-HU" dirty="0"/>
          </a:p>
        </p:txBody>
      </p:sp>
      <p:sp>
        <p:nvSpPr>
          <p:cNvPr id="44" name="Szövegdoboz 43"/>
          <p:cNvSpPr txBox="1"/>
          <p:nvPr/>
        </p:nvSpPr>
        <p:spPr>
          <a:xfrm>
            <a:off x="10527169" y="6054339"/>
            <a:ext cx="93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smtClean="0"/>
              <a:t>igazolás</a:t>
            </a:r>
            <a:endParaRPr lang="hu-HU" dirty="0"/>
          </a:p>
        </p:txBody>
      </p:sp>
      <p:cxnSp>
        <p:nvCxnSpPr>
          <p:cNvPr id="45" name="Egyenes összekötő nyíllal 44"/>
          <p:cNvCxnSpPr>
            <a:stCxn id="44" idx="1"/>
          </p:cNvCxnSpPr>
          <p:nvPr/>
        </p:nvCxnSpPr>
        <p:spPr>
          <a:xfrm flipH="1">
            <a:off x="9911219" y="6239005"/>
            <a:ext cx="61595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Egyenes összekötő nyíllal 50"/>
          <p:cNvCxnSpPr>
            <a:stCxn id="17" idx="2"/>
            <a:endCxn id="22" idx="0"/>
          </p:cNvCxnSpPr>
          <p:nvPr/>
        </p:nvCxnSpPr>
        <p:spPr>
          <a:xfrm>
            <a:off x="10989130" y="3686678"/>
            <a:ext cx="14059" cy="8406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Egyenes összekötő nyíllal 52"/>
          <p:cNvCxnSpPr/>
          <p:nvPr/>
        </p:nvCxnSpPr>
        <p:spPr>
          <a:xfrm flipH="1" flipV="1">
            <a:off x="11126334" y="3686678"/>
            <a:ext cx="14514" cy="8406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Egyenes összekötő nyíllal 53"/>
          <p:cNvCxnSpPr/>
          <p:nvPr/>
        </p:nvCxnSpPr>
        <p:spPr>
          <a:xfrm>
            <a:off x="10974616" y="5107655"/>
            <a:ext cx="14059" cy="8406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Egyenes összekötő nyíllal 54"/>
          <p:cNvCxnSpPr/>
          <p:nvPr/>
        </p:nvCxnSpPr>
        <p:spPr>
          <a:xfrm flipH="1" flipV="1">
            <a:off x="11111820" y="5107655"/>
            <a:ext cx="14514" cy="8406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91186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22" grpId="0"/>
      <p:bldP spid="25" grpId="0"/>
      <p:bldP spid="41" grpId="0" animBg="1"/>
      <p:bldP spid="42" grpId="0" animBg="1"/>
      <p:bldP spid="43" grpId="0"/>
      <p:bldP spid="44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84137"/>
            <a:ext cx="12039600" cy="1325563"/>
          </a:xfrm>
        </p:spPr>
        <p:txBody>
          <a:bodyPr>
            <a:normAutofit fontScale="90000"/>
          </a:bodyPr>
          <a:lstStyle/>
          <a:p>
            <a:r>
              <a:rPr lang="hu-HU" dirty="0" smtClean="0"/>
              <a:t>A szabály, mint algoritmus (a </a:t>
            </a:r>
            <a:r>
              <a:rPr lang="hu-HU" sz="4800" dirty="0" smtClean="0"/>
              <a:t>szabály</a:t>
            </a:r>
            <a:r>
              <a:rPr lang="hu-HU" dirty="0" smtClean="0"/>
              <a:t>, mint szabályosság)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28600" y="1104900"/>
            <a:ext cx="6642100" cy="5249863"/>
          </a:xfrm>
        </p:spPr>
        <p:txBody>
          <a:bodyPr>
            <a:normAutofit/>
          </a:bodyPr>
          <a:lstStyle/>
          <a:p>
            <a:r>
              <a:rPr lang="hu-HU" dirty="0" smtClean="0"/>
              <a:t>Amikor a szabály döntési faként működik, (illetve szeretnénk, ha így működne - pl. elektronikus közigazgatás, nyomtatvány-kitöltők) Jellegzetességei: </a:t>
            </a:r>
          </a:p>
          <a:p>
            <a:pPr lvl="1"/>
            <a:r>
              <a:rPr lang="hu-HU" dirty="0"/>
              <a:t>(a) lépések </a:t>
            </a:r>
            <a:r>
              <a:rPr lang="hu-HU" b="1" dirty="0"/>
              <a:t>véges</a:t>
            </a:r>
            <a:r>
              <a:rPr lang="hu-HU" dirty="0"/>
              <a:t> </a:t>
            </a:r>
            <a:r>
              <a:rPr lang="hu-HU" b="1" dirty="0"/>
              <a:t>számú</a:t>
            </a:r>
            <a:r>
              <a:rPr lang="hu-HU" dirty="0"/>
              <a:t> sorozatát írja elő;</a:t>
            </a:r>
          </a:p>
          <a:p>
            <a:pPr lvl="1"/>
            <a:r>
              <a:rPr lang="hu-HU" dirty="0"/>
              <a:t>(b) e lépések sorozatát úgy adja meg, hogy minden végrehajtott lépés után </a:t>
            </a:r>
            <a:r>
              <a:rPr lang="hu-HU" b="1" dirty="0"/>
              <a:t>egyértelmű</a:t>
            </a:r>
            <a:r>
              <a:rPr lang="hu-HU" dirty="0"/>
              <a:t>, hogy melyik a következő lépés;</a:t>
            </a:r>
          </a:p>
          <a:p>
            <a:pPr lvl="1"/>
            <a:r>
              <a:rPr lang="hu-HU" dirty="0"/>
              <a:t>(c) </a:t>
            </a:r>
            <a:r>
              <a:rPr lang="hu-HU" dirty="0" smtClean="0"/>
              <a:t>a </a:t>
            </a:r>
            <a:r>
              <a:rPr lang="hu-HU" dirty="0"/>
              <a:t>lépések sorozata </a:t>
            </a:r>
            <a:r>
              <a:rPr lang="hu-HU" b="1" dirty="0"/>
              <a:t>determinisztikus</a:t>
            </a:r>
            <a:r>
              <a:rPr lang="hu-HU" dirty="0"/>
              <a:t>, vagyis tetszőleges számú </a:t>
            </a:r>
            <a:r>
              <a:rPr lang="hu-HU" dirty="0" smtClean="0"/>
              <a:t>végrehajtás </a:t>
            </a:r>
            <a:r>
              <a:rPr lang="hu-HU" dirty="0"/>
              <a:t>(„lefuttatás”) esetén is </a:t>
            </a:r>
            <a:r>
              <a:rPr lang="hu-HU" b="1" dirty="0"/>
              <a:t>ugyanazt</a:t>
            </a:r>
            <a:r>
              <a:rPr lang="hu-HU" dirty="0"/>
              <a:t> az eredményt adja;</a:t>
            </a:r>
          </a:p>
          <a:p>
            <a:pPr lvl="1"/>
            <a:r>
              <a:rPr lang="hu-HU" dirty="0"/>
              <a:t>(d) a lépések sorozata </a:t>
            </a:r>
            <a:r>
              <a:rPr lang="hu-HU" b="1" dirty="0"/>
              <a:t>általános</a:t>
            </a:r>
            <a:r>
              <a:rPr lang="hu-HU" dirty="0"/>
              <a:t>, vagyis nemcsak egy konkrét esetre </a:t>
            </a:r>
            <a:r>
              <a:rPr lang="hu-HU" dirty="0" smtClean="0"/>
              <a:t>alkalmazható</a:t>
            </a:r>
            <a:r>
              <a:rPr lang="hu-HU" dirty="0"/>
              <a:t>, hanem minden hasonló feladatra.</a:t>
            </a:r>
          </a:p>
          <a:p>
            <a:pPr lvl="1"/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62800" y="1690688"/>
            <a:ext cx="41910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6298955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2932" y="2169998"/>
            <a:ext cx="4807519" cy="2620944"/>
          </a:xfrm>
          <a:prstGeom prst="rect">
            <a:avLst/>
          </a:prstGeom>
        </p:spPr>
      </p:pic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-1" y="1"/>
            <a:ext cx="12020451" cy="914400"/>
          </a:xfrm>
        </p:spPr>
        <p:txBody>
          <a:bodyPr/>
          <a:lstStyle/>
          <a:p>
            <a:r>
              <a:rPr lang="hu-HU" dirty="0" smtClean="0"/>
              <a:t>A szabályalapú döntés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4000" y="1190624"/>
            <a:ext cx="7721600" cy="5387976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Amikor egy életbeli eseményt jogilag minősítünk, mindenképpen absztrahálnunk, és el kell valamilyen vonástól tekintenünk</a:t>
            </a:r>
          </a:p>
          <a:p>
            <a:r>
              <a:rPr lang="hu-HU" dirty="0" smtClean="0"/>
              <a:t>Ezeket a kockákat legalább </a:t>
            </a:r>
            <a:r>
              <a:rPr lang="hu-HU" b="1" dirty="0" smtClean="0"/>
              <a:t>háromféle</a:t>
            </a:r>
            <a:r>
              <a:rPr lang="hu-HU" dirty="0" smtClean="0"/>
              <a:t> attribútum alapján lehet osztályozni: szín, alak, nagyság – ilyenkor a kockát egy magasabb osztály egyik eseteként kezeljük</a:t>
            </a:r>
          </a:p>
          <a:p>
            <a:r>
              <a:rPr lang="hu-HU" dirty="0" smtClean="0"/>
              <a:t>Az életbeli események, cselekmények, nyilatkozatok besorolása nem ilyen egyszerű („elbirtokolható dolog-e egy levéltári dokumentum?”) </a:t>
            </a:r>
          </a:p>
          <a:p>
            <a:r>
              <a:rPr lang="hu-HU" dirty="0" smtClean="0"/>
              <a:t>Amikor alásorolunk, az </a:t>
            </a:r>
            <a:r>
              <a:rPr lang="hu-HU" dirty="0" err="1" smtClean="0"/>
              <a:t>ítélőerőnket</a:t>
            </a:r>
            <a:r>
              <a:rPr lang="hu-HU" dirty="0" smtClean="0"/>
              <a:t> „működtetjük”</a:t>
            </a:r>
          </a:p>
          <a:p>
            <a:r>
              <a:rPr lang="hu-HU" dirty="0" smtClean="0"/>
              <a:t>Az általános alá sorolás mindig igazolást igényel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627631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jogelmélet haszna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901825"/>
            <a:ext cx="8013700" cy="4765675"/>
          </a:xfrm>
        </p:spPr>
        <p:txBody>
          <a:bodyPr>
            <a:normAutofit fontScale="77500" lnSpcReduction="20000"/>
          </a:bodyPr>
          <a:lstStyle/>
          <a:p>
            <a:r>
              <a:rPr lang="hu-HU" u="sng" dirty="0" smtClean="0"/>
              <a:t>Gyakorlati haszon: </a:t>
            </a:r>
            <a:r>
              <a:rPr lang="hu-HU" dirty="0" smtClean="0"/>
              <a:t>a tételes jog rendszerezése, a mögöttes kategóriák kibontása. (Példa: jogágak kategóriái; bűnösség tana, jogviszony-elmélet, a joghézag elmélete, az értelmezés módszerei) </a:t>
            </a:r>
          </a:p>
          <a:p>
            <a:r>
              <a:rPr lang="hu-HU" u="sng" dirty="0" smtClean="0"/>
              <a:t>Tudományos teljesítmény:</a:t>
            </a:r>
            <a:r>
              <a:rPr lang="hu-HU" dirty="0" smtClean="0"/>
              <a:t> Sokáig az egyetlen társadalomtudomány volt. </a:t>
            </a:r>
            <a:r>
              <a:rPr lang="hu-HU" dirty="0" err="1" smtClean="0"/>
              <a:t>Gaius</a:t>
            </a:r>
            <a:r>
              <a:rPr lang="hu-HU" dirty="0" smtClean="0"/>
              <a:t> tankönyve a társadalom tanulmányozásának módszere is. </a:t>
            </a:r>
            <a:r>
              <a:rPr lang="hu-HU" dirty="0" err="1" smtClean="0"/>
              <a:t>Roscoe</a:t>
            </a:r>
            <a:r>
              <a:rPr lang="hu-HU" dirty="0" smtClean="0"/>
              <a:t> </a:t>
            </a:r>
            <a:r>
              <a:rPr lang="hu-HU" dirty="0" err="1" smtClean="0"/>
              <a:t>Pound</a:t>
            </a:r>
            <a:r>
              <a:rPr lang="hu-HU" dirty="0" smtClean="0"/>
              <a:t>: a jog társadalmi </a:t>
            </a:r>
            <a:r>
              <a:rPr lang="hu-HU" dirty="0" err="1" smtClean="0"/>
              <a:t>mérnökösködés</a:t>
            </a:r>
            <a:endParaRPr lang="hu-HU" dirty="0" smtClean="0"/>
          </a:p>
          <a:p>
            <a:r>
              <a:rPr lang="hu-HU" u="sng" dirty="0" smtClean="0"/>
              <a:t>Pedagógiai hasznon:</a:t>
            </a:r>
            <a:r>
              <a:rPr lang="hu-HU" dirty="0" smtClean="0"/>
              <a:t> A modern jogtudomány (a </a:t>
            </a:r>
            <a:r>
              <a:rPr lang="hu-HU" dirty="0" err="1" smtClean="0"/>
              <a:t>glosszárorok</a:t>
            </a:r>
            <a:r>
              <a:rPr lang="hu-HU" dirty="0" smtClean="0"/>
              <a:t> jogmagyarázata) az egyetemeken született, és elsődleges célja az volt, hogy egy tanítható, rendszerbe foglalt ismeretet adjon</a:t>
            </a:r>
          </a:p>
          <a:p>
            <a:r>
              <a:rPr lang="hu-HU" u="sng" dirty="0" smtClean="0"/>
              <a:t>Filozófiai hozzájárulás: </a:t>
            </a:r>
            <a:r>
              <a:rPr lang="hu-HU" dirty="0" smtClean="0"/>
              <a:t>retorika – a jogi beszéd a beszéd egyik alaptípusa, hermeneutika – az értelmezés tudománya a jogban bír igazán téttel. Gyakorlati filozófia – hogyan érthetjük meg az emberek hétköznapi cselekedeteit. </a:t>
            </a:r>
          </a:p>
          <a:p>
            <a:r>
              <a:rPr lang="hu-HU" u="sng" dirty="0"/>
              <a:t>Erkölcsi hozadék</a:t>
            </a:r>
            <a:r>
              <a:rPr lang="hu-HU" u="sng" dirty="0" smtClean="0"/>
              <a:t>: </a:t>
            </a:r>
            <a:r>
              <a:rPr lang="hu-HU" dirty="0" smtClean="0"/>
              <a:t>A </a:t>
            </a:r>
            <a:r>
              <a:rPr lang="hu-HU" dirty="0"/>
              <a:t>„Mit tegyek?” gyakorlati kérdésére a jog úgy válaszol, hogy megmondja: mit jogszerű tenni, az erkölcs pedig azzal, hogy mit helyes tenni.  </a:t>
            </a:r>
            <a:r>
              <a:rPr lang="hu-HU" dirty="0" smtClean="0"/>
              <a:t> 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851900" y="2133600"/>
            <a:ext cx="3048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812126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Szabályalapú és esetközpontú döntéshozatal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524000"/>
            <a:ext cx="6680200" cy="4870677"/>
          </a:xfrm>
        </p:spPr>
        <p:txBody>
          <a:bodyPr>
            <a:normAutofit fontScale="92500" lnSpcReduction="20000"/>
          </a:bodyPr>
          <a:lstStyle/>
          <a:p>
            <a:r>
              <a:rPr lang="hu-HU" dirty="0" smtClean="0"/>
              <a:t>A szabály és az igazolása alapján eltérő döntések lehetségesek</a:t>
            </a:r>
          </a:p>
          <a:p>
            <a:r>
              <a:rPr lang="hu-HU" dirty="0" smtClean="0"/>
              <a:t>A </a:t>
            </a:r>
            <a:r>
              <a:rPr lang="hu-HU" dirty="0"/>
              <a:t>szabály alapján (D</a:t>
            </a:r>
            <a:r>
              <a:rPr lang="hu-HU" baseline="-25000" dirty="0"/>
              <a:t>1</a:t>
            </a:r>
            <a:r>
              <a:rPr lang="hu-HU" dirty="0"/>
              <a:t>)</a:t>
            </a:r>
            <a:r>
              <a:rPr lang="hu-HU" b="1" baseline="-25000" dirty="0"/>
              <a:t> </a:t>
            </a:r>
            <a:r>
              <a:rPr lang="hu-HU" dirty="0"/>
              <a:t>érvénytelennek kell nyilvánítani egy 17 éves által kötött szerződést; míg az igazolása alapján (D</a:t>
            </a:r>
            <a:r>
              <a:rPr lang="hu-HU" baseline="-25000" dirty="0"/>
              <a:t>2</a:t>
            </a:r>
            <a:r>
              <a:rPr lang="hu-HU" dirty="0"/>
              <a:t>)</a:t>
            </a:r>
            <a:r>
              <a:rPr lang="hu-HU" b="1" baseline="-25000" dirty="0"/>
              <a:t> </a:t>
            </a:r>
            <a:r>
              <a:rPr lang="hu-HU" dirty="0"/>
              <a:t>– ha a fiatal belátási képessége megállapítható – érvényesnek kellene azt tekinteni. </a:t>
            </a:r>
          </a:p>
          <a:p>
            <a:r>
              <a:rPr lang="hu-HU" dirty="0" smtClean="0"/>
              <a:t>Az első a </a:t>
            </a:r>
            <a:r>
              <a:rPr lang="hu-HU" b="1" dirty="0" smtClean="0"/>
              <a:t>szabályközpontú</a:t>
            </a:r>
            <a:r>
              <a:rPr lang="hu-HU" dirty="0" smtClean="0"/>
              <a:t>, a második az </a:t>
            </a:r>
            <a:r>
              <a:rPr lang="hu-HU" b="1" dirty="0" smtClean="0"/>
              <a:t>esetközpontú</a:t>
            </a:r>
            <a:r>
              <a:rPr lang="hu-HU" dirty="0" smtClean="0"/>
              <a:t> döntéshozatal</a:t>
            </a:r>
          </a:p>
          <a:p>
            <a:r>
              <a:rPr lang="hu-HU" dirty="0" smtClean="0"/>
              <a:t>Az első a kontinentális jogrendszerekre, míg a második a precedensjogra jellemző</a:t>
            </a:r>
          </a:p>
          <a:p>
            <a:r>
              <a:rPr lang="hu-HU" dirty="0" smtClean="0"/>
              <a:t>Egyik sincsen tiszta formájában, helyette csak mérsékelt típusok vannak, a kettő valamilyen keverékei.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18400" y="2010229"/>
            <a:ext cx="4539884" cy="251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5197778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Mérsékelt esetközpontúság (reáltípus)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/>
              <a:t>S</a:t>
            </a:r>
            <a:r>
              <a:rPr lang="hu-HU" dirty="0" smtClean="0"/>
              <a:t>zabályokra </a:t>
            </a:r>
            <a:r>
              <a:rPr lang="hu-HU" dirty="0"/>
              <a:t>is érzékeny esetközpontú </a:t>
            </a:r>
            <a:r>
              <a:rPr lang="hu-HU" dirty="0" smtClean="0"/>
              <a:t>döntéshozatal </a:t>
            </a:r>
            <a:r>
              <a:rPr lang="hu-HU" dirty="0"/>
              <a:t>(</a:t>
            </a:r>
            <a:r>
              <a:rPr lang="hu-HU" dirty="0" smtClean="0"/>
              <a:t>partikularizmus)</a:t>
            </a:r>
          </a:p>
          <a:p>
            <a:r>
              <a:rPr lang="hu-HU" dirty="0" smtClean="0"/>
              <a:t>Lehetetlen minden körülményt figyelembe venni, egy idő után a figyelembe veendő kérdéseknek kialakul egy köre</a:t>
            </a:r>
          </a:p>
          <a:p>
            <a:r>
              <a:rPr lang="hu-HU" dirty="0" smtClean="0"/>
              <a:t>A szabályok kiszámíthatóságot eredményeznek</a:t>
            </a:r>
          </a:p>
          <a:p>
            <a:r>
              <a:rPr lang="hu-HU" dirty="0"/>
              <a:t>A</a:t>
            </a:r>
            <a:r>
              <a:rPr lang="hu-HU" dirty="0" smtClean="0"/>
              <a:t>z </a:t>
            </a:r>
            <a:r>
              <a:rPr lang="hu-HU" dirty="0"/>
              <a:t>esetközpontú rendszer is kitermel szabályokat az idők </a:t>
            </a:r>
            <a:r>
              <a:rPr lang="hu-HU" dirty="0" smtClean="0"/>
              <a:t>során</a:t>
            </a:r>
          </a:p>
          <a:p>
            <a:r>
              <a:rPr lang="hu-HU" i="1" dirty="0" smtClean="0"/>
              <a:t>Precedensrendszer:</a:t>
            </a:r>
            <a:r>
              <a:rPr lang="hu-HU" dirty="0" smtClean="0"/>
              <a:t> </a:t>
            </a:r>
            <a:r>
              <a:rPr lang="hu-HU" dirty="0"/>
              <a:t>A precedensek eseti döntések, amelyek azonban a </a:t>
            </a:r>
            <a:r>
              <a:rPr lang="hu-HU" i="1" dirty="0" err="1"/>
              <a:t>stare</a:t>
            </a:r>
            <a:r>
              <a:rPr lang="hu-HU" i="1" dirty="0"/>
              <a:t> </a:t>
            </a:r>
            <a:r>
              <a:rPr lang="hu-HU" i="1" dirty="0" err="1"/>
              <a:t>decisis</a:t>
            </a:r>
            <a:r>
              <a:rPr lang="hu-HU" dirty="0"/>
              <a:t> elve nyomán kötelező erejű döntési mintaként állnak a hasonló esetben később eljáró bíróság </a:t>
            </a:r>
            <a:r>
              <a:rPr lang="hu-HU" dirty="0" smtClean="0"/>
              <a:t>előtt</a:t>
            </a:r>
          </a:p>
          <a:p>
            <a:r>
              <a:rPr lang="hu-HU" dirty="0" smtClean="0"/>
              <a:t>Azonban a szabály nem kap egyértelmű, hivatalos nyelvi formát, és nem foglalják a szabályokat egy dokumentumba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70610215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Mérsékelt szabályközpontúság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85750" y="1428750"/>
            <a:ext cx="11410950" cy="5238750"/>
          </a:xfrm>
        </p:spPr>
        <p:txBody>
          <a:bodyPr>
            <a:normAutofit fontScale="85000" lnSpcReduction="10000"/>
          </a:bodyPr>
          <a:lstStyle/>
          <a:p>
            <a:r>
              <a:rPr lang="hu-HU" dirty="0" smtClean="0"/>
              <a:t>El akarja kerülni, hogy a </a:t>
            </a:r>
            <a:r>
              <a:rPr lang="hu-HU" i="1" dirty="0" smtClean="0"/>
              <a:t>„</a:t>
            </a:r>
            <a:r>
              <a:rPr lang="hu-HU" i="1" dirty="0" err="1" smtClean="0"/>
              <a:t>Summum</a:t>
            </a:r>
            <a:r>
              <a:rPr lang="hu-HU" i="1" dirty="0" smtClean="0"/>
              <a:t> </a:t>
            </a:r>
            <a:r>
              <a:rPr lang="hu-HU" i="1" dirty="0" err="1"/>
              <a:t>ius</a:t>
            </a:r>
            <a:r>
              <a:rPr lang="hu-HU" i="1" dirty="0"/>
              <a:t>, summa </a:t>
            </a:r>
            <a:r>
              <a:rPr lang="hu-HU" i="1" dirty="0" err="1"/>
              <a:t>iniuria</a:t>
            </a:r>
            <a:r>
              <a:rPr lang="hu-HU" i="1" dirty="0"/>
              <a:t>”</a:t>
            </a:r>
            <a:r>
              <a:rPr lang="hu-HU" dirty="0"/>
              <a:t> </a:t>
            </a:r>
            <a:r>
              <a:rPr lang="hu-HU" dirty="0" smtClean="0"/>
              <a:t>legyen. </a:t>
            </a:r>
          </a:p>
          <a:p>
            <a:r>
              <a:rPr lang="hu-HU" dirty="0" err="1"/>
              <a:t>P</a:t>
            </a:r>
            <a:r>
              <a:rPr lang="hu-HU" dirty="0" err="1" smtClean="0"/>
              <a:t>rezumptív</a:t>
            </a:r>
            <a:r>
              <a:rPr lang="hu-HU" dirty="0" smtClean="0"/>
              <a:t> </a:t>
            </a:r>
            <a:r>
              <a:rPr lang="hu-HU" dirty="0"/>
              <a:t>(vagy súlyozott) szabályalapú </a:t>
            </a:r>
            <a:r>
              <a:rPr lang="hu-HU" dirty="0" smtClean="0"/>
              <a:t>döntéshozatal – vélelem áll fenn arra nézve, hogy az eset a szabály alá tartozik. Ezt a vélelmet kifejezetten </a:t>
            </a:r>
            <a:r>
              <a:rPr lang="hu-HU" b="1" dirty="0" smtClean="0"/>
              <a:t>meg kell dönteni</a:t>
            </a:r>
            <a:r>
              <a:rPr lang="hu-HU" dirty="0" smtClean="0"/>
              <a:t>, ha a szabály ellenében akarunk dönteni. Ennek </a:t>
            </a:r>
            <a:r>
              <a:rPr lang="hu-HU" b="1" dirty="0" smtClean="0"/>
              <a:t>többféle módszere </a:t>
            </a:r>
            <a:r>
              <a:rPr lang="hu-HU" dirty="0" smtClean="0"/>
              <a:t>lehetséges.  </a:t>
            </a:r>
          </a:p>
          <a:p>
            <a:r>
              <a:rPr lang="hu-HU" dirty="0" err="1" smtClean="0"/>
              <a:t>Pl.ratio</a:t>
            </a:r>
            <a:r>
              <a:rPr lang="hu-HU" dirty="0" smtClean="0"/>
              <a:t> </a:t>
            </a:r>
            <a:r>
              <a:rPr lang="hu-HU" dirty="0" err="1" smtClean="0"/>
              <a:t>legis</a:t>
            </a:r>
            <a:r>
              <a:rPr lang="hu-HU" dirty="0" smtClean="0"/>
              <a:t> és a </a:t>
            </a:r>
            <a:r>
              <a:rPr lang="hu-HU" dirty="0" err="1" smtClean="0"/>
              <a:t>littera</a:t>
            </a:r>
            <a:r>
              <a:rPr lang="hu-HU" dirty="0" smtClean="0"/>
              <a:t> </a:t>
            </a:r>
            <a:r>
              <a:rPr lang="hu-HU" dirty="0" err="1" smtClean="0"/>
              <a:t>legis</a:t>
            </a:r>
            <a:r>
              <a:rPr lang="hu-HU" dirty="0" smtClean="0"/>
              <a:t> ellentéte; a bírói gyakorlatban „nyelvtani” vagy „szó szerinti értelmezés” helyett a „teleologikus értelmezés” alkalmazása, analógia alkalmazása</a:t>
            </a:r>
          </a:p>
          <a:p>
            <a:pPr lvl="1"/>
            <a:r>
              <a:rPr lang="hu-HU" dirty="0" smtClean="0"/>
              <a:t>ÍH 34/2012</a:t>
            </a:r>
            <a:r>
              <a:rPr lang="hu-HU" dirty="0"/>
              <a:t>. (Debreceni Ítélőtábla </a:t>
            </a:r>
            <a:r>
              <a:rPr lang="hu-HU" dirty="0" smtClean="0"/>
              <a:t>Pf.20574/2011/5.) Az </a:t>
            </a:r>
            <a:r>
              <a:rPr lang="hu-HU" dirty="0"/>
              <a:t>ítélőtábla a jogi norma teleologikus értelmezésének tulajdonít meghatározó jelentőséget, </a:t>
            </a:r>
            <a:r>
              <a:rPr lang="hu-HU" b="1" dirty="0"/>
              <a:t>amely az adott szabályozás célját veszi alapul</a:t>
            </a:r>
            <a:r>
              <a:rPr lang="hu-HU" dirty="0"/>
              <a:t>, s annak </a:t>
            </a:r>
            <a:r>
              <a:rPr lang="hu-HU" b="1" dirty="0"/>
              <a:t>funkciója</a:t>
            </a:r>
            <a:r>
              <a:rPr lang="hu-HU" dirty="0"/>
              <a:t> felől társít jelentést a norma szövegéhez. A perbeli esetben kiindulási pont az lehet, miszerint a személyes szabadság alkotmányos alapjogát törvény korlátozhatja, ugyanakkor a személyes szabadság jogszerű elvonása is okozhat alaptalan sérelmet. Az egyes korlátozó rendelkezések csak akkor fogadhatók el jogszerűnek, ha az általuk elérni kívánt és alkotmányosan elismert célhoz képest a korlátozás szükségszerű és arányos. A Be. III. címében szabályozott kártalanítás (visszatérítés) intézménye az állam büntető hatalmának gyakorlása során előforduló tévedések orvoslását szolgálja, célja az alaptalanul elszenvedett kényszerintézkedéssel okozott hátrányok kompenzációja.</a:t>
            </a:r>
            <a:endParaRPr lang="hu-HU" i="1" dirty="0"/>
          </a:p>
          <a:p>
            <a:r>
              <a:rPr lang="hu-HU" dirty="0" smtClean="0"/>
              <a:t>Kontinentális jogfejlődésre jellemző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147876041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Érvek a szabályalapú döntéshozatal mellett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(1) </a:t>
            </a:r>
            <a:r>
              <a:rPr lang="hu-HU" i="1" dirty="0"/>
              <a:t>Az egyenlőség </a:t>
            </a:r>
            <a:r>
              <a:rPr lang="hu-HU" i="1" dirty="0" smtClean="0"/>
              <a:t>érve </a:t>
            </a:r>
            <a:r>
              <a:rPr lang="hu-HU" dirty="0" smtClean="0"/>
              <a:t>(Ha </a:t>
            </a:r>
            <a:r>
              <a:rPr lang="hu-HU" dirty="0"/>
              <a:t>nem lehet eltérni a szabálytól, nem lehet eltérni az egyenlő kezelésmódtól </a:t>
            </a:r>
            <a:r>
              <a:rPr lang="hu-HU" dirty="0" smtClean="0"/>
              <a:t>sem)</a:t>
            </a:r>
            <a:endParaRPr lang="hu-HU" dirty="0"/>
          </a:p>
          <a:p>
            <a:r>
              <a:rPr lang="hu-HU" dirty="0"/>
              <a:t>(2) </a:t>
            </a:r>
            <a:r>
              <a:rPr lang="hu-HU" i="1" dirty="0"/>
              <a:t>A kiszámíthatóság </a:t>
            </a:r>
            <a:r>
              <a:rPr lang="hu-HU" i="1" dirty="0" smtClean="0"/>
              <a:t>érve</a:t>
            </a:r>
            <a:r>
              <a:rPr lang="hu-HU" dirty="0"/>
              <a:t> </a:t>
            </a:r>
            <a:r>
              <a:rPr lang="hu-HU" dirty="0" smtClean="0"/>
              <a:t>(Leegyszerűsíti a döntéshozatalt) </a:t>
            </a:r>
          </a:p>
          <a:p>
            <a:r>
              <a:rPr lang="hu-HU" dirty="0"/>
              <a:t>(3) </a:t>
            </a:r>
            <a:r>
              <a:rPr lang="hu-HU" i="1" dirty="0"/>
              <a:t>A kockázatminimalizálás </a:t>
            </a:r>
            <a:r>
              <a:rPr lang="hu-HU" i="1" dirty="0" smtClean="0"/>
              <a:t>érve</a:t>
            </a:r>
            <a:r>
              <a:rPr lang="hu-HU" dirty="0" smtClean="0"/>
              <a:t> (Sikerkereső </a:t>
            </a:r>
            <a:r>
              <a:rPr lang="hu-HU" dirty="0" err="1" smtClean="0"/>
              <a:t>vs</a:t>
            </a:r>
            <a:r>
              <a:rPr lang="hu-HU" dirty="0" smtClean="0"/>
              <a:t> kudarckerülő magatartás – a szabályalapú döntés kudarckerülő módszer</a:t>
            </a:r>
          </a:p>
          <a:p>
            <a:r>
              <a:rPr lang="hu-HU" dirty="0"/>
              <a:t>(4) </a:t>
            </a:r>
            <a:r>
              <a:rPr lang="hu-HU" i="1" dirty="0"/>
              <a:t>A szakértelem érve</a:t>
            </a:r>
            <a:r>
              <a:rPr lang="hu-HU" dirty="0"/>
              <a:t>. </a:t>
            </a:r>
            <a:r>
              <a:rPr lang="hu-HU" dirty="0" smtClean="0"/>
              <a:t>(A szabályt alkotó és azt alkalmazó elválasztása a kívánatos) </a:t>
            </a:r>
          </a:p>
          <a:p>
            <a:r>
              <a:rPr lang="hu-HU" dirty="0"/>
              <a:t>(5) </a:t>
            </a:r>
            <a:r>
              <a:rPr lang="hu-HU" i="1" dirty="0"/>
              <a:t>Az</a:t>
            </a:r>
            <a:r>
              <a:rPr lang="hu-HU" dirty="0"/>
              <a:t> </a:t>
            </a:r>
            <a:r>
              <a:rPr lang="hu-HU" i="1" dirty="0"/>
              <a:t>autoritás érve.</a:t>
            </a:r>
            <a:r>
              <a:rPr lang="hu-HU" dirty="0"/>
              <a:t> </a:t>
            </a:r>
            <a:r>
              <a:rPr lang="hu-HU" dirty="0" smtClean="0"/>
              <a:t>(A hatalommegosztás miatt nem szabad jogot alkotnia a bírónak) 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121512017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 szabályalapú döntéshozatal korlátai (alapelvek, diszkréció, méltányosság) 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Jog és állambölcselet II. Jogbölcselet</a:t>
            </a:r>
          </a:p>
          <a:p>
            <a:r>
              <a:rPr lang="hu-HU" dirty="0"/>
              <a:t>6. előadás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411135792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79400" y="215900"/>
            <a:ext cx="10515600" cy="1325563"/>
          </a:xfrm>
        </p:spPr>
        <p:txBody>
          <a:bodyPr/>
          <a:lstStyle/>
          <a:p>
            <a:r>
              <a:rPr lang="hu-HU" dirty="0"/>
              <a:t>Szabályszkepticizmus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4"/>
            <a:ext cx="7962900" cy="4841875"/>
          </a:xfrm>
        </p:spPr>
        <p:txBody>
          <a:bodyPr>
            <a:normAutofit lnSpcReduction="10000"/>
          </a:bodyPr>
          <a:lstStyle/>
          <a:p>
            <a:r>
              <a:rPr lang="hu-HU" dirty="0"/>
              <a:t>Amerikai realizmus (Holmes, </a:t>
            </a:r>
            <a:r>
              <a:rPr lang="hu-HU" dirty="0" err="1"/>
              <a:t>Llewellyn</a:t>
            </a:r>
            <a:r>
              <a:rPr lang="hu-HU" dirty="0"/>
              <a:t>, Frank) – a bíró nem csak mechanikus, formális logikai műveleteket végez. </a:t>
            </a:r>
          </a:p>
          <a:p>
            <a:r>
              <a:rPr lang="hu-HU" dirty="0"/>
              <a:t>A jog alkalmazása nem szillogizmus </a:t>
            </a:r>
          </a:p>
          <a:p>
            <a:r>
              <a:rPr lang="hu-HU" dirty="0"/>
              <a:t>Sőt! A jog élete a tapasztalat, nem a logika</a:t>
            </a:r>
          </a:p>
          <a:p>
            <a:r>
              <a:rPr lang="hu-HU" dirty="0"/>
              <a:t>Szkepticizmus változatai a radikalizmusuk szerint</a:t>
            </a:r>
          </a:p>
          <a:p>
            <a:pPr lvl="1"/>
            <a:r>
              <a:rPr lang="hu-HU" dirty="0"/>
              <a:t>a szabályok emlegetése annak az igazságnak az elfedését szolgáló mítosz, hogy a jog csupán a bíróságok döntéseiből és az azokra vonatkozó előrejelzésekből áll </a:t>
            </a:r>
          </a:p>
          <a:p>
            <a:pPr lvl="1"/>
            <a:r>
              <a:rPr lang="hu-HU" dirty="0"/>
              <a:t>csak a magatartási </a:t>
            </a:r>
            <a:r>
              <a:rPr lang="hu-HU" dirty="0" err="1"/>
              <a:t>regulatív</a:t>
            </a:r>
            <a:r>
              <a:rPr lang="hu-HU" dirty="0"/>
              <a:t> szabályokra vonatkozik</a:t>
            </a:r>
          </a:p>
          <a:p>
            <a:pPr lvl="1"/>
            <a:r>
              <a:rPr lang="hu-HU" dirty="0"/>
              <a:t>nem a döntéssel, hanem a szkepszis </a:t>
            </a:r>
            <a:r>
              <a:rPr lang="hu-HU" i="1" dirty="0"/>
              <a:t>magukkal a szabályokkal</a:t>
            </a:r>
            <a:r>
              <a:rPr lang="hu-HU" dirty="0"/>
              <a:t> </a:t>
            </a:r>
            <a:r>
              <a:rPr lang="hu-HU" i="1" dirty="0"/>
              <a:t>kapcsolatban</a:t>
            </a:r>
            <a:r>
              <a:rPr lang="hu-HU" dirty="0"/>
              <a:t> is megfogalmazható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41641" y="1358847"/>
            <a:ext cx="2508777" cy="3505253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9518650" y="4756548"/>
            <a:ext cx="1905000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>
                <a:solidFill>
                  <a:srgbClr val="002060"/>
                </a:solidFill>
              </a:rPr>
              <a:t>Karl </a:t>
            </a:r>
            <a:r>
              <a:rPr lang="hu-HU" sz="1400" dirty="0" err="1">
                <a:solidFill>
                  <a:srgbClr val="002060"/>
                </a:solidFill>
              </a:rPr>
              <a:t>Llewelyn</a:t>
            </a:r>
            <a:endParaRPr lang="hu-H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972635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hu-HU" dirty="0"/>
              <a:t>A szabályok merevsége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384301"/>
            <a:ext cx="6083300" cy="5334000"/>
          </a:xfrm>
        </p:spPr>
        <p:txBody>
          <a:bodyPr>
            <a:normAutofit lnSpcReduction="10000"/>
          </a:bodyPr>
          <a:lstStyle/>
          <a:p>
            <a:r>
              <a:rPr lang="hu-HU" dirty="0"/>
              <a:t>A szabály – szemantikai függvény? </a:t>
            </a:r>
          </a:p>
          <a:p>
            <a:r>
              <a:rPr lang="hu-HU" dirty="0"/>
              <a:t>„Ha … akkor …..” Ha a gépjármű 50 km/h-nál gyorsabban halad, akkor meg kell büntetni. </a:t>
            </a:r>
          </a:p>
          <a:p>
            <a:r>
              <a:rPr lang="hu-HU" dirty="0"/>
              <a:t>Ezeket a szabályokat gépek is tudják alkalmazni. </a:t>
            </a:r>
          </a:p>
          <a:p>
            <a:r>
              <a:rPr lang="hu-HU" dirty="0"/>
              <a:t>Nincsen mérlegelés és nincsen értelmezési helyzet. (Pl. mi a jármű, mi a közút, stb.) </a:t>
            </a:r>
          </a:p>
          <a:p>
            <a:r>
              <a:rPr lang="hu-HU" dirty="0"/>
              <a:t>Ilyen szabályokkal könnyen megalkotható az ítélkező automata. </a:t>
            </a:r>
          </a:p>
          <a:p>
            <a:r>
              <a:rPr lang="hu-HU" dirty="0"/>
              <a:t>De a jognak csak a töredéke áll ilyen szabályokból. </a:t>
            </a:r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77100" y="2178050"/>
            <a:ext cx="4619625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642087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A szabályok meghatározatlansága, és vitathatósága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96900" y="2168525"/>
            <a:ext cx="7353300" cy="4351338"/>
          </a:xfrm>
        </p:spPr>
        <p:txBody>
          <a:bodyPr>
            <a:normAutofit fontScale="77500" lnSpcReduction="20000"/>
          </a:bodyPr>
          <a:lstStyle/>
          <a:p>
            <a:r>
              <a:rPr lang="hu-HU" dirty="0"/>
              <a:t>A jog nyitott szövedéke</a:t>
            </a:r>
          </a:p>
          <a:p>
            <a:pPr lvl="1"/>
            <a:r>
              <a:rPr lang="hu-HU" dirty="0"/>
              <a:t>Szándékoltan határozatlan rendelkezések</a:t>
            </a:r>
          </a:p>
          <a:p>
            <a:pPr lvl="1"/>
            <a:r>
              <a:rPr lang="hu-HU" dirty="0"/>
              <a:t>Nem szándékoltan nyitott szavak: az adott esetben nyílnak ki. (Pl. dolog fogalma) – nyelvi nyitottság</a:t>
            </a:r>
          </a:p>
          <a:p>
            <a:pPr lvl="1"/>
            <a:r>
              <a:rPr lang="hu-HU" dirty="0"/>
              <a:t>Nem szándékoltan nyitott szavak: a szabály céljának meghatározatlansága miatt nyílnak ki. (Pl. mi a „kutyát bevinni tilos”, „fűre lépni tilos”, „fagylalttal a buszra szállni tilos” szabály </a:t>
            </a:r>
            <a:r>
              <a:rPr lang="hu-HU" i="1" dirty="0"/>
              <a:t>célja</a:t>
            </a:r>
            <a:r>
              <a:rPr lang="hu-HU" dirty="0"/>
              <a:t>) </a:t>
            </a:r>
          </a:p>
          <a:p>
            <a:r>
              <a:rPr lang="hu-HU" dirty="0"/>
              <a:t>A jog </a:t>
            </a:r>
            <a:r>
              <a:rPr lang="hu-HU" dirty="0" err="1"/>
              <a:t>interpretív</a:t>
            </a:r>
            <a:r>
              <a:rPr lang="hu-HU" dirty="0"/>
              <a:t> természete – nem létezik másképp, csak az értelmezésével, azaz egy hozzáképzelt jogesettel együtt. </a:t>
            </a:r>
          </a:p>
          <a:p>
            <a:r>
              <a:rPr lang="hu-HU" dirty="0"/>
              <a:t>Nemcsak a szabály tartalmának megállapítása lehet vitatható, hanem </a:t>
            </a:r>
          </a:p>
          <a:p>
            <a:r>
              <a:rPr lang="hu-HU" dirty="0"/>
              <a:t>Az adott esetre való </a:t>
            </a:r>
            <a:r>
              <a:rPr lang="hu-HU" b="1" dirty="0"/>
              <a:t>alkalmazhatósága</a:t>
            </a:r>
            <a:r>
              <a:rPr lang="hu-HU" dirty="0"/>
              <a:t> is: vonatkozik-e, s ha igen, mit mond ez a szabály erre az esetre</a:t>
            </a:r>
          </a:p>
          <a:p>
            <a:r>
              <a:rPr lang="hu-HU" dirty="0"/>
              <a:t>Ez a helyes jog problémájáig vezet el. </a:t>
            </a:r>
          </a:p>
          <a:p>
            <a:endParaRPr lang="hu-HU" dirty="0"/>
          </a:p>
          <a:p>
            <a:endParaRPr lang="hu-HU" dirty="0"/>
          </a:p>
          <a:p>
            <a:pPr lvl="1"/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74200" y="128588"/>
            <a:ext cx="2406650" cy="2406650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250238" y="2535238"/>
            <a:ext cx="2068512" cy="2242965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474200" y="4925840"/>
            <a:ext cx="2543175" cy="1800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398040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 A szabályok pontosítása: szabály és kivétel/feltétel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6883400" cy="4351338"/>
          </a:xfrm>
        </p:spPr>
        <p:txBody>
          <a:bodyPr/>
          <a:lstStyle/>
          <a:p>
            <a:r>
              <a:rPr lang="hu-HU" dirty="0"/>
              <a:t>A szabályokat többféleképpen </a:t>
            </a:r>
            <a:r>
              <a:rPr lang="hu-HU" dirty="0" err="1"/>
              <a:t>pontosíthatjuk</a:t>
            </a:r>
            <a:r>
              <a:rPr lang="hu-HU" dirty="0"/>
              <a:t>. </a:t>
            </a:r>
          </a:p>
          <a:p>
            <a:r>
              <a:rPr lang="hu-HU" dirty="0"/>
              <a:t>A legegyszerűbb módszer az, hogy egyre jobban részletezzük őket. </a:t>
            </a:r>
          </a:p>
          <a:p>
            <a:r>
              <a:rPr lang="hu-HU" dirty="0"/>
              <a:t>Kivételeket állapítunk meg (kivéve, ha…)</a:t>
            </a:r>
          </a:p>
          <a:p>
            <a:r>
              <a:rPr lang="hu-HU" dirty="0"/>
              <a:t>További feltételeket szabunk </a:t>
            </a:r>
          </a:p>
          <a:p>
            <a:r>
              <a:rPr lang="hu-HU" dirty="0"/>
              <a:t>Definitív rendelkezéseket alkalmazunk. (E törvény alkalmazásában dolog…)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21600" y="1825625"/>
            <a:ext cx="4187454" cy="3798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0625154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szabályok pontosítása: a </a:t>
            </a:r>
            <a:r>
              <a:rPr lang="hu-HU" dirty="0" err="1"/>
              <a:t>generálklauzúla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4"/>
            <a:ext cx="7378700" cy="4765675"/>
          </a:xfrm>
        </p:spPr>
        <p:txBody>
          <a:bodyPr>
            <a:normAutofit fontScale="92500" lnSpcReduction="20000"/>
          </a:bodyPr>
          <a:lstStyle/>
          <a:p>
            <a:r>
              <a:rPr lang="hu-HU" dirty="0"/>
              <a:t>Az általános rendelkezések, (pl. </a:t>
            </a:r>
            <a:r>
              <a:rPr lang="hu-HU" dirty="0" err="1"/>
              <a:t>jóhiszem</a:t>
            </a:r>
            <a:r>
              <a:rPr lang="hu-HU" dirty="0"/>
              <a:t> és tisztesség) látszólag általánosabbá teszik a szabályt, valójában azonban pontosítják</a:t>
            </a:r>
          </a:p>
          <a:p>
            <a:r>
              <a:rPr lang="hu-HU" dirty="0"/>
              <a:t>Hiszen a szigorúan megfogalmazott szabályok alól kieső, azonban nyilvánvalóan ezek alá tartozó eseteket „felfogják” </a:t>
            </a:r>
          </a:p>
          <a:p>
            <a:r>
              <a:rPr lang="hu-HU" i="1" dirty="0"/>
              <a:t>„</a:t>
            </a:r>
            <a:r>
              <a:rPr lang="hu-HU" i="1" dirty="0" err="1"/>
              <a:t>Treu</a:t>
            </a:r>
            <a:r>
              <a:rPr lang="hu-HU" i="1" dirty="0"/>
              <a:t> und </a:t>
            </a:r>
            <a:r>
              <a:rPr lang="hu-HU" i="1" dirty="0" err="1"/>
              <a:t>Glauben</a:t>
            </a:r>
            <a:r>
              <a:rPr lang="hu-HU" dirty="0"/>
              <a:t>” (jóhiszeműség és tisztesség elve)</a:t>
            </a:r>
          </a:p>
          <a:p>
            <a:pPr marL="914400" lvl="2" indent="0">
              <a:buNone/>
            </a:pPr>
            <a:r>
              <a:rPr lang="hu-HU" dirty="0"/>
              <a:t>1:3. § [A jóhiszeműség és tisztesség elve]</a:t>
            </a:r>
          </a:p>
          <a:p>
            <a:pPr marL="914400" lvl="2" indent="0">
              <a:buNone/>
            </a:pPr>
            <a:r>
              <a:rPr lang="hu-HU" dirty="0"/>
              <a:t>(1) A jogok gyakorlása és a kötelezettségek teljesítése során a felek a jóhiszeműség és tisztesség követelményének megfelelően kötelesek eljárni.</a:t>
            </a:r>
          </a:p>
          <a:p>
            <a:pPr marL="914400" lvl="2" indent="0">
              <a:buNone/>
            </a:pPr>
            <a:r>
              <a:rPr lang="hu-HU" dirty="0"/>
              <a:t>(2) A jóhiszeműség és tisztesség követelményét sérti az is, akinek joggyakorlása szemben áll olyan korábbi magatartásával, amelyben a másik fél okkal bízhatott.</a:t>
            </a:r>
          </a:p>
          <a:p>
            <a:r>
              <a:rPr lang="hu-HU" dirty="0"/>
              <a:t>A </a:t>
            </a:r>
            <a:r>
              <a:rPr lang="hu-HU" dirty="0" err="1"/>
              <a:t>generálklauzúla</a:t>
            </a:r>
            <a:r>
              <a:rPr lang="hu-HU" dirty="0"/>
              <a:t> nem is szabály? Hanem ún. elv? 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21909" y="2135188"/>
            <a:ext cx="3331941" cy="328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31603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 joghoz való kognitív viszony 1. </a:t>
            </a:r>
            <a:br>
              <a:rPr lang="hu-HU" dirty="0" smtClean="0"/>
            </a:br>
            <a:r>
              <a:rPr lang="hu-HU" dirty="0" smtClean="0"/>
              <a:t>Reflektált és reflektálatlan viszony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22825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Hányféleképpen „jogászkodhatunk”? </a:t>
            </a:r>
          </a:p>
          <a:p>
            <a:endParaRPr lang="hu-HU" dirty="0" smtClean="0"/>
          </a:p>
          <a:p>
            <a:endParaRPr lang="hu-HU" dirty="0"/>
          </a:p>
          <a:p>
            <a:endParaRPr lang="hu-HU" dirty="0" smtClean="0"/>
          </a:p>
          <a:p>
            <a:endParaRPr lang="hu-HU" dirty="0"/>
          </a:p>
          <a:p>
            <a:endParaRPr lang="hu-HU" dirty="0" smtClean="0"/>
          </a:p>
          <a:p>
            <a:endParaRPr lang="hu-HU" dirty="0"/>
          </a:p>
          <a:p>
            <a:endParaRPr lang="hu-HU" dirty="0" smtClean="0"/>
          </a:p>
          <a:p>
            <a:endParaRPr lang="hu-HU" dirty="0" smtClean="0"/>
          </a:p>
          <a:p>
            <a:r>
              <a:rPr lang="hu-HU" dirty="0" smtClean="0"/>
              <a:t>A reflektált tudás mindig értékesebb</a:t>
            </a:r>
            <a:endParaRPr lang="hu-HU" dirty="0"/>
          </a:p>
        </p:txBody>
      </p:sp>
      <p:graphicFrame>
        <p:nvGraphicFramePr>
          <p:cNvPr id="4" name="Tábláza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54883016"/>
              </p:ext>
            </p:extLst>
          </p:nvPr>
        </p:nvGraphicFramePr>
        <p:xfrm>
          <a:off x="838200" y="2542116"/>
          <a:ext cx="10553700" cy="4028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179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179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179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Reflektálás</a:t>
                      </a:r>
                      <a:r>
                        <a:rPr lang="hu-HU" baseline="0" dirty="0" smtClean="0"/>
                        <a:t> a jogra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Reflektálatlan használata a jognak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Laikus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Tudatosan</a:t>
                      </a:r>
                      <a:r>
                        <a:rPr lang="hu-HU" baseline="0" dirty="0" smtClean="0"/>
                        <a:t> követi a jogot, tudja a jogszabályokat, e szerint cselekszik – lehet, hogy épp a megkerülésükben profi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Adottságnak veszi,</a:t>
                      </a:r>
                      <a:r>
                        <a:rPr lang="hu-HU" baseline="0" dirty="0" smtClean="0"/>
                        <a:t> nem tudja a jogszabályokat, másokat követ, „ezt így kell csinálni”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Jogalkotó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Figyelembe</a:t>
                      </a:r>
                      <a:r>
                        <a:rPr lang="hu-HU" baseline="0" dirty="0" smtClean="0"/>
                        <a:t> veszi a jog belső összefüggéseit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Nem</a:t>
                      </a:r>
                      <a:r>
                        <a:rPr lang="hu-HU" baseline="0" dirty="0" smtClean="0"/>
                        <a:t> veszi figyelembe - voluntarizmus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Jogalkalmazó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Megfontolja</a:t>
                      </a:r>
                      <a:r>
                        <a:rPr lang="hu-HU" baseline="0" dirty="0" smtClean="0"/>
                        <a:t> a jog mögöttes céljait, okosan értelmezi a többi jogszabállyal összefüggésben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Követi a mintákat, ahogy a többiek</a:t>
                      </a:r>
                      <a:r>
                        <a:rPr lang="hu-HU" baseline="0" dirty="0" smtClean="0"/>
                        <a:t> csinálják, a „józan észre” hagyatkozik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u-HU" dirty="0" smtClean="0"/>
                        <a:t>(Jog)tudós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Szerepet</a:t>
                      </a:r>
                      <a:r>
                        <a:rPr lang="hu-HU" baseline="0" dirty="0" smtClean="0"/>
                        <a:t> szán a jognak a társadalom életében</a:t>
                      </a:r>
                      <a:endParaRPr lang="hu-H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u-HU" dirty="0" smtClean="0"/>
                        <a:t>Elutasítja</a:t>
                      </a:r>
                      <a:r>
                        <a:rPr lang="hu-HU" baseline="0" dirty="0" smtClean="0"/>
                        <a:t> ezt a szerepet, úgy véli, hogy a jognak nincsen jelentős szerepe a társadalomban</a:t>
                      </a:r>
                      <a:endParaRPr lang="hu-H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83112817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Szabályok és elvek – az elvek típusai	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68300" y="1495425"/>
            <a:ext cx="10515600" cy="4351338"/>
          </a:xfrm>
        </p:spPr>
        <p:txBody>
          <a:bodyPr/>
          <a:lstStyle/>
          <a:p>
            <a:r>
              <a:rPr lang="hu-HU" dirty="0"/>
              <a:t>A jog tele van elvekkel, de különféle absztraktsági fokú elvek vannak. </a:t>
            </a:r>
          </a:p>
          <a:p>
            <a:pPr lvl="1"/>
            <a:r>
              <a:rPr lang="hu-HU" u="sng" dirty="0"/>
              <a:t>A jog eszméi: </a:t>
            </a:r>
            <a:r>
              <a:rPr lang="hu-HU" dirty="0"/>
              <a:t>az igazságosság elve: </a:t>
            </a:r>
            <a:r>
              <a:rPr lang="hu-HU" i="1" dirty="0"/>
              <a:t>honeste </a:t>
            </a:r>
            <a:r>
              <a:rPr lang="hu-HU" i="1" dirty="0" err="1"/>
              <a:t>vivere</a:t>
            </a:r>
            <a:r>
              <a:rPr lang="hu-HU" i="1" dirty="0"/>
              <a:t>, </a:t>
            </a:r>
            <a:r>
              <a:rPr lang="hu-HU" i="1" dirty="0" err="1"/>
              <a:t>suum</a:t>
            </a:r>
            <a:r>
              <a:rPr lang="hu-HU" i="1" dirty="0"/>
              <a:t> </a:t>
            </a:r>
            <a:r>
              <a:rPr lang="hu-HU" i="1" dirty="0" err="1"/>
              <a:t>cuique</a:t>
            </a:r>
            <a:r>
              <a:rPr lang="hu-HU" i="1" dirty="0"/>
              <a:t> </a:t>
            </a:r>
            <a:r>
              <a:rPr lang="hu-HU" i="1" dirty="0" err="1"/>
              <a:t>tribuere</a:t>
            </a:r>
            <a:r>
              <a:rPr lang="hu-HU" i="1" dirty="0"/>
              <a:t>, </a:t>
            </a:r>
            <a:r>
              <a:rPr lang="hu-HU" i="1" dirty="0" err="1"/>
              <a:t>alterum</a:t>
            </a:r>
            <a:r>
              <a:rPr lang="hu-HU" i="1" dirty="0"/>
              <a:t> non </a:t>
            </a:r>
            <a:r>
              <a:rPr lang="hu-HU" i="1" dirty="0" err="1"/>
              <a:t>laedere</a:t>
            </a:r>
            <a:endParaRPr lang="hu-HU" i="1" dirty="0"/>
          </a:p>
          <a:p>
            <a:pPr lvl="1"/>
            <a:r>
              <a:rPr lang="hu-HU" u="sng" dirty="0"/>
              <a:t>A jog alapelvei:</a:t>
            </a:r>
            <a:r>
              <a:rPr lang="hu-HU" dirty="0"/>
              <a:t> nem leírt elvek, de a civilizált jogrendszerek rendelkeznek vele: visszaható hatály tilalma, a szerződési szabadság, tulajdon szentségének eszménye</a:t>
            </a:r>
          </a:p>
          <a:p>
            <a:pPr lvl="1"/>
            <a:r>
              <a:rPr lang="hu-HU" u="sng" dirty="0"/>
              <a:t>Egyes jogágak </a:t>
            </a:r>
            <a:r>
              <a:rPr lang="hu-HU" u="sng" dirty="0" err="1"/>
              <a:t>alapalvei</a:t>
            </a:r>
            <a:r>
              <a:rPr lang="hu-HU" u="sng" dirty="0"/>
              <a:t>:</a:t>
            </a:r>
            <a:r>
              <a:rPr lang="hu-HU" dirty="0"/>
              <a:t> </a:t>
            </a:r>
            <a:r>
              <a:rPr lang="hu-HU" i="1" dirty="0" err="1"/>
              <a:t>pacta</a:t>
            </a:r>
            <a:r>
              <a:rPr lang="hu-HU" i="1" dirty="0"/>
              <a:t> </a:t>
            </a:r>
            <a:r>
              <a:rPr lang="hu-HU" i="1" dirty="0" err="1"/>
              <a:t>sunt</a:t>
            </a:r>
            <a:r>
              <a:rPr lang="hu-HU" i="1" dirty="0"/>
              <a:t> </a:t>
            </a:r>
            <a:r>
              <a:rPr lang="hu-HU" i="1" dirty="0" err="1"/>
              <a:t>servanda</a:t>
            </a:r>
            <a:r>
              <a:rPr lang="hu-HU" i="1" dirty="0"/>
              <a:t>, </a:t>
            </a:r>
            <a:r>
              <a:rPr lang="hu-HU" i="1" dirty="0" err="1"/>
              <a:t>nemo</a:t>
            </a:r>
            <a:r>
              <a:rPr lang="hu-HU" i="1" dirty="0"/>
              <a:t> plus </a:t>
            </a:r>
            <a:r>
              <a:rPr lang="hu-HU" i="1" dirty="0" err="1"/>
              <a:t>iuris</a:t>
            </a:r>
            <a:r>
              <a:rPr lang="hu-HU" i="1" dirty="0"/>
              <a:t>, </a:t>
            </a:r>
            <a:r>
              <a:rPr lang="hu-HU" i="1" dirty="0" err="1"/>
              <a:t>nullum</a:t>
            </a:r>
            <a:r>
              <a:rPr lang="hu-HU" i="1" dirty="0"/>
              <a:t> </a:t>
            </a:r>
            <a:r>
              <a:rPr lang="hu-HU" i="1" dirty="0" err="1"/>
              <a:t>crimen</a:t>
            </a:r>
            <a:r>
              <a:rPr lang="hu-HU" i="1" dirty="0"/>
              <a:t>  – </a:t>
            </a:r>
            <a:r>
              <a:rPr lang="hu-HU" dirty="0"/>
              <a:t>csak egy jogágra jellemzőek</a:t>
            </a:r>
          </a:p>
          <a:p>
            <a:pPr lvl="1"/>
            <a:r>
              <a:rPr lang="hu-HU" u="sng" dirty="0" err="1"/>
              <a:t>Generálklauzúlák</a:t>
            </a:r>
            <a:r>
              <a:rPr lang="hu-HU" u="sng" dirty="0"/>
              <a:t>:</a:t>
            </a:r>
            <a:r>
              <a:rPr lang="hu-HU" dirty="0"/>
              <a:t> egyes szabályokkal „egybeolvasandóak” – gyakran egy jogintézmény, vagy egy kódex egészét hatják át. </a:t>
            </a:r>
          </a:p>
        </p:txBody>
      </p:sp>
    </p:spTree>
    <p:extLst>
      <p:ext uri="{BB962C8B-B14F-4D97-AF65-F5344CB8AC3E}">
        <p14:creationId xmlns:p14="http://schemas.microsoft.com/office/powerpoint/2010/main" xmlns="" val="387660840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szabályok és elvek elmélete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82600" y="1482725"/>
            <a:ext cx="6159500" cy="5108575"/>
          </a:xfrm>
        </p:spPr>
        <p:txBody>
          <a:bodyPr>
            <a:normAutofit/>
          </a:bodyPr>
          <a:lstStyle/>
          <a:p>
            <a:r>
              <a:rPr lang="hu-HU" dirty="0"/>
              <a:t>A jog nemcsak szabályokból áll, hanem tartalmaz olyan elemeket is, amelyek „a törvényeket megelőző </a:t>
            </a:r>
            <a:r>
              <a:rPr lang="hu-HU" i="1" dirty="0"/>
              <a:t>értékrend</a:t>
            </a:r>
            <a:r>
              <a:rPr lang="hu-HU" dirty="0"/>
              <a:t>, vagy kultúra részei” (</a:t>
            </a:r>
            <a:r>
              <a:rPr lang="hu-HU" dirty="0" err="1"/>
              <a:t>Esser</a:t>
            </a:r>
            <a:r>
              <a:rPr lang="hu-HU" dirty="0"/>
              <a:t>); </a:t>
            </a:r>
          </a:p>
          <a:p>
            <a:r>
              <a:rPr lang="hu-HU" dirty="0"/>
              <a:t>Ezek a szabályoktól „logikailag” különböző elvek (</a:t>
            </a:r>
            <a:r>
              <a:rPr lang="hu-HU" dirty="0" err="1"/>
              <a:t>principle</a:t>
            </a:r>
            <a:r>
              <a:rPr lang="hu-HU" dirty="0"/>
              <a:t>) és célkitűzések (policy) (</a:t>
            </a:r>
            <a:r>
              <a:rPr lang="hu-HU" dirty="0" err="1"/>
              <a:t>Dworkin</a:t>
            </a:r>
            <a:r>
              <a:rPr lang="hu-HU" dirty="0"/>
              <a:t>); </a:t>
            </a:r>
          </a:p>
          <a:p>
            <a:r>
              <a:rPr lang="hu-HU" dirty="0"/>
              <a:t>A bináris (kétértékű) szabályokkal ellentétben </a:t>
            </a:r>
            <a:r>
              <a:rPr lang="hu-HU" i="1" dirty="0"/>
              <a:t>fokozatos</a:t>
            </a:r>
            <a:r>
              <a:rPr lang="hu-HU" dirty="0"/>
              <a:t> standardok (Katz) </a:t>
            </a:r>
          </a:p>
          <a:p>
            <a:r>
              <a:rPr lang="hu-HU" dirty="0"/>
              <a:t>Az elvek nem rendelkeznek kanonizált, </a:t>
            </a:r>
            <a:r>
              <a:rPr lang="hu-HU" dirty="0" err="1"/>
              <a:t>autoritatív</a:t>
            </a:r>
            <a:r>
              <a:rPr lang="hu-HU" dirty="0"/>
              <a:t> szöveges formával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071310" y="1256506"/>
            <a:ext cx="3282490" cy="4382294"/>
          </a:xfrm>
          <a:prstGeom prst="rect">
            <a:avLst/>
          </a:prstGeom>
        </p:spPr>
      </p:pic>
      <p:sp>
        <p:nvSpPr>
          <p:cNvPr id="5" name="Szövegdoboz 4"/>
          <p:cNvSpPr txBox="1"/>
          <p:nvPr/>
        </p:nvSpPr>
        <p:spPr>
          <a:xfrm>
            <a:off x="8760055" y="5797948"/>
            <a:ext cx="1905000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>
                <a:solidFill>
                  <a:srgbClr val="002060"/>
                </a:solidFill>
              </a:rPr>
              <a:t>Ronald </a:t>
            </a:r>
            <a:r>
              <a:rPr lang="hu-HU" sz="1400" dirty="0" err="1">
                <a:solidFill>
                  <a:srgbClr val="002060"/>
                </a:solidFill>
              </a:rPr>
              <a:t>Dworkin</a:t>
            </a:r>
            <a:endParaRPr lang="hu-H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922157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elvek sajátosságai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A szabályok </a:t>
            </a:r>
            <a:r>
              <a:rPr lang="hu-HU" i="1" dirty="0"/>
              <a:t>„mindent vagy semmit”</a:t>
            </a:r>
            <a:r>
              <a:rPr lang="hu-HU" dirty="0"/>
              <a:t> természetűek - Az elveknek </a:t>
            </a:r>
            <a:r>
              <a:rPr lang="hu-HU" i="1" dirty="0"/>
              <a:t>súlyuk</a:t>
            </a:r>
            <a:r>
              <a:rPr lang="hu-HU" dirty="0"/>
              <a:t> van: egyformán érvényes elvek ellentmondóak lehetnek, (pl. az emberi méltósághoz való jog ütközhet mások szólásszabadságával) </a:t>
            </a:r>
          </a:p>
          <a:p>
            <a:r>
              <a:rPr lang="hu-HU" dirty="0"/>
              <a:t>A szabályok alkalmazásának köre legalább elméletileg pontosan meghatározható; az elvek alá tartozó esetek azonban elméletileg sem sorolhatók fel kimerítően. </a:t>
            </a:r>
          </a:p>
          <a:p>
            <a:r>
              <a:rPr lang="hu-HU" dirty="0"/>
              <a:t>Az érvényesként elismert szabályok a (szillogizmusként elképzelt) döntés alapjául </a:t>
            </a:r>
            <a:r>
              <a:rPr lang="hu-HU" i="1" dirty="0"/>
              <a:t>(</a:t>
            </a:r>
            <a:r>
              <a:rPr lang="hu-HU" i="1" dirty="0" err="1"/>
              <a:t>premissa</a:t>
            </a:r>
            <a:r>
              <a:rPr lang="hu-HU" i="1" dirty="0"/>
              <a:t> maior)</a:t>
            </a:r>
            <a:r>
              <a:rPr lang="hu-HU" dirty="0"/>
              <a:t> szolgálnak – vagyis beavatkozásuk „kemény és gyors” –, az elvek viszont csak érvként – argumentumként – jelennek meg egy álláspont mellett vagy ellen</a:t>
            </a:r>
          </a:p>
        </p:txBody>
      </p:sp>
    </p:spTree>
    <p:extLst>
      <p:ext uri="{BB962C8B-B14F-4D97-AF65-F5344CB8AC3E}">
        <p14:creationId xmlns:p14="http://schemas.microsoft.com/office/powerpoint/2010/main" xmlns="" val="356608539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elvek típusai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i="1" dirty="0"/>
              <a:t>Általános elv</a:t>
            </a:r>
            <a:r>
              <a:rPr lang="hu-HU" dirty="0"/>
              <a:t> – </a:t>
            </a:r>
            <a:r>
              <a:rPr lang="hu-HU" i="1" dirty="0"/>
              <a:t>kodifikált</a:t>
            </a:r>
            <a:r>
              <a:rPr lang="hu-HU" dirty="0"/>
              <a:t> elvek (Saját felróható magatartására előnyök szerzése végett senki sem hivatkozhat – Ptk. 1:4. §) </a:t>
            </a:r>
          </a:p>
          <a:p>
            <a:r>
              <a:rPr lang="hu-HU" i="1" dirty="0"/>
              <a:t>Jogelv</a:t>
            </a:r>
            <a:r>
              <a:rPr lang="hu-HU" dirty="0"/>
              <a:t> – nem kodifikált: pl. </a:t>
            </a:r>
            <a:r>
              <a:rPr lang="hu-HU" dirty="0" err="1"/>
              <a:t>nemo</a:t>
            </a:r>
            <a:r>
              <a:rPr lang="hu-HU" dirty="0"/>
              <a:t> plus </a:t>
            </a:r>
            <a:r>
              <a:rPr lang="hu-HU" dirty="0" err="1"/>
              <a:t>iuris</a:t>
            </a:r>
            <a:endParaRPr lang="hu-HU" dirty="0"/>
          </a:p>
          <a:p>
            <a:r>
              <a:rPr lang="hu-HU" i="1" dirty="0"/>
              <a:t>Rövidített hivatkozások </a:t>
            </a:r>
            <a:r>
              <a:rPr lang="hu-HU" dirty="0"/>
              <a:t>szabályok csoportjára (pl. a bírósági eljárás nyilvánosságának elve) - (</a:t>
            </a:r>
            <a:r>
              <a:rPr lang="hu-HU" dirty="0" err="1"/>
              <a:t>Raz</a:t>
            </a:r>
            <a:r>
              <a:rPr lang="hu-HU" dirty="0"/>
              <a:t>) 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4123564504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diszkréció (szabad belátás) formái, jelentései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71628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/>
              <a:t>(1) Normatív normahiányos helyzet – szabadságjogok területe</a:t>
            </a:r>
          </a:p>
          <a:p>
            <a:pPr marL="0" indent="0">
              <a:buNone/>
            </a:pPr>
            <a:r>
              <a:rPr lang="hu-HU" dirty="0"/>
              <a:t>(2) Jogmentes tér – sokáig ilyenek voltak a dohányzással kapcsolatos szabályok, vagy ilyen ma is egy lagzi megrendezésének szabályai</a:t>
            </a:r>
          </a:p>
          <a:p>
            <a:pPr marL="0" indent="0">
              <a:buNone/>
            </a:pPr>
            <a:r>
              <a:rPr lang="hu-HU" dirty="0"/>
              <a:t>(3) </a:t>
            </a:r>
            <a:r>
              <a:rPr lang="hu-HU" i="1" dirty="0"/>
              <a:t>Empirikus</a:t>
            </a:r>
            <a:r>
              <a:rPr lang="hu-HU" dirty="0"/>
              <a:t> normahiányos helyzet (joghézag) </a:t>
            </a:r>
          </a:p>
          <a:p>
            <a:pPr marL="0" indent="0">
              <a:buNone/>
            </a:pPr>
            <a:r>
              <a:rPr lang="hu-HU" dirty="0"/>
              <a:t>(4) A végrehajtásra, (ítélkezésre) szándékosan hagyott szabad mozgástér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15358" y="1690688"/>
            <a:ext cx="3398780" cy="2625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2985025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végrehajtási típusú (4) diszkréció további típusai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AutoNum type="arabicParenBoth"/>
            </a:pPr>
            <a:r>
              <a:rPr lang="hu-HU" dirty="0"/>
              <a:t>A végrehajtás konkretizálása („megfelelő </a:t>
            </a:r>
            <a:r>
              <a:rPr lang="hu-HU" dirty="0" err="1"/>
              <a:t>munkafeltétekek</a:t>
            </a:r>
            <a:r>
              <a:rPr lang="hu-HU" dirty="0"/>
              <a:t>”, „útviszonyoknak megfelelő” vezetés) </a:t>
            </a:r>
          </a:p>
          <a:p>
            <a:pPr marL="0" indent="0">
              <a:buNone/>
            </a:pPr>
            <a:r>
              <a:rPr lang="hu-HU" dirty="0"/>
              <a:t>(2) tól-ig kategóriák, </a:t>
            </a:r>
            <a:r>
              <a:rPr lang="hu-HU" dirty="0" err="1"/>
              <a:t>hat-het</a:t>
            </a:r>
            <a:r>
              <a:rPr lang="hu-HU" dirty="0"/>
              <a:t> ragok, </a:t>
            </a:r>
            <a:r>
              <a:rPr lang="hu-HU" dirty="0" err="1"/>
              <a:t>facultas</a:t>
            </a:r>
            <a:r>
              <a:rPr lang="hu-HU" dirty="0"/>
              <a:t> </a:t>
            </a:r>
            <a:r>
              <a:rPr lang="hu-HU" dirty="0" err="1"/>
              <a:t>alernativa</a:t>
            </a:r>
            <a:r>
              <a:rPr lang="hu-HU" dirty="0"/>
              <a:t> </a:t>
            </a:r>
          </a:p>
          <a:p>
            <a:pPr marL="914400" lvl="2" indent="0">
              <a:buNone/>
            </a:pPr>
            <a:r>
              <a:rPr lang="hu-HU" dirty="0"/>
              <a:t>tól-ig: büntetéskiszabás</a:t>
            </a:r>
          </a:p>
          <a:p>
            <a:pPr marL="914400" lvl="2" indent="0">
              <a:buNone/>
            </a:pPr>
            <a:endParaRPr lang="hu-HU" dirty="0"/>
          </a:p>
          <a:p>
            <a:pPr marL="914400" lvl="2" indent="0">
              <a:buNone/>
            </a:pPr>
            <a:r>
              <a:rPr lang="hu-HU" dirty="0">
                <a:solidFill>
                  <a:srgbClr val="FF0000"/>
                </a:solidFill>
              </a:rPr>
              <a:t>1:5. § [A joggal való visszaélés tilalma]</a:t>
            </a:r>
          </a:p>
          <a:p>
            <a:pPr marL="914400" lvl="2" indent="0">
              <a:buNone/>
            </a:pPr>
            <a:r>
              <a:rPr lang="hu-HU" dirty="0">
                <a:solidFill>
                  <a:srgbClr val="FF0000"/>
                </a:solidFill>
              </a:rPr>
              <a:t>(1) A törvény tiltja a joggal való visszaélést.</a:t>
            </a:r>
          </a:p>
          <a:p>
            <a:pPr marL="914400" lvl="2" indent="0">
              <a:buNone/>
            </a:pPr>
            <a:r>
              <a:rPr lang="hu-HU" dirty="0">
                <a:solidFill>
                  <a:srgbClr val="FF0000"/>
                </a:solidFill>
              </a:rPr>
              <a:t>(2) Ha a joggal való visszaélés jogszabály által megkívánt nyilatkozat megtagadásában áll, és ez a magatartás nyomós közérdeket vagy különös méltánylást érdemlő magánérdeket sért, a bíróság a nyilatkozatot ítéletével pótol</a:t>
            </a:r>
            <a:r>
              <a:rPr lang="hu-HU" b="1" dirty="0">
                <a:solidFill>
                  <a:srgbClr val="FF0000"/>
                </a:solidFill>
              </a:rPr>
              <a:t>hat</a:t>
            </a:r>
            <a:r>
              <a:rPr lang="hu-HU" dirty="0">
                <a:solidFill>
                  <a:srgbClr val="FF0000"/>
                </a:solidFill>
              </a:rPr>
              <a:t>ja, feltéve, hogy az érdeksérelem másképpen nem hárítható el.</a:t>
            </a:r>
          </a:p>
          <a:p>
            <a:pPr marL="914400" lvl="2" indent="0">
              <a:buNone/>
            </a:pPr>
            <a:endParaRPr lang="hu-HU" dirty="0">
              <a:solidFill>
                <a:srgbClr val="FF0000"/>
              </a:solidFill>
            </a:endParaRPr>
          </a:p>
          <a:p>
            <a:pPr marL="914400" lvl="2" indent="0">
              <a:buNone/>
            </a:pPr>
            <a:r>
              <a:rPr lang="hu-HU" dirty="0">
                <a:solidFill>
                  <a:srgbClr val="FF0000"/>
                </a:solidFill>
              </a:rPr>
              <a:t>5:65. § [Feldolgozás és átalakítás]</a:t>
            </a:r>
          </a:p>
          <a:p>
            <a:pPr marL="914400" lvl="2" indent="0">
              <a:buNone/>
            </a:pPr>
            <a:r>
              <a:rPr lang="hu-HU" dirty="0">
                <a:solidFill>
                  <a:srgbClr val="FF0000"/>
                </a:solidFill>
              </a:rPr>
              <a:t>(1) Aki idegen dolog feldolgozásával vagy átalakításával a maga számára jóhiszeműen új dolgot állít elő, a dolog tulajdonosának választása szerint köteles a dolog értékét megtéríteni vagy munkája értékének megtérítése ellenében az új dolog tulajdonjogát átengedni.	</a:t>
            </a:r>
          </a:p>
        </p:txBody>
      </p:sp>
    </p:spTree>
    <p:extLst>
      <p:ext uri="{BB962C8B-B14F-4D97-AF65-F5344CB8AC3E}">
        <p14:creationId xmlns:p14="http://schemas.microsoft.com/office/powerpoint/2010/main" xmlns="" val="2258597713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"/>
            <a:ext cx="10515600" cy="838200"/>
          </a:xfrm>
        </p:spPr>
        <p:txBody>
          <a:bodyPr/>
          <a:lstStyle/>
          <a:p>
            <a:r>
              <a:rPr lang="hu-HU" dirty="0"/>
              <a:t>Méltányosság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30200" y="838201"/>
            <a:ext cx="11493500" cy="5854699"/>
          </a:xfrm>
        </p:spPr>
        <p:txBody>
          <a:bodyPr>
            <a:normAutofit fontScale="70000" lnSpcReduction="20000"/>
          </a:bodyPr>
          <a:lstStyle/>
          <a:p>
            <a:r>
              <a:rPr lang="hu-HU" dirty="0" err="1"/>
              <a:t>Epieikeia</a:t>
            </a:r>
            <a:r>
              <a:rPr lang="hu-HU" dirty="0"/>
              <a:t> (görög fogalom) </a:t>
            </a:r>
          </a:p>
          <a:p>
            <a:r>
              <a:rPr lang="hu-HU" dirty="0" err="1"/>
              <a:t>Summum</a:t>
            </a:r>
            <a:r>
              <a:rPr lang="hu-HU" dirty="0"/>
              <a:t> </a:t>
            </a:r>
            <a:r>
              <a:rPr lang="hu-HU" dirty="0" err="1"/>
              <a:t>ius</a:t>
            </a:r>
            <a:r>
              <a:rPr lang="hu-HU" dirty="0"/>
              <a:t> – summa </a:t>
            </a:r>
            <a:r>
              <a:rPr lang="hu-HU" dirty="0" err="1"/>
              <a:t>iniuria</a:t>
            </a:r>
            <a:endParaRPr lang="hu-HU" dirty="0"/>
          </a:p>
          <a:p>
            <a:r>
              <a:rPr lang="hu-HU" dirty="0"/>
              <a:t>Szabályozott az eset csak az alkalmazása igazságtalansághoz vezet: és az igazságtalanság nem a törvény tartalmában rejlik (hogy ui. az gonosz vagy igazságtalan volna), hanem a törvény </a:t>
            </a:r>
            <a:r>
              <a:rPr lang="hu-HU" i="1" dirty="0"/>
              <a:t>általánosságában</a:t>
            </a:r>
            <a:r>
              <a:rPr lang="hu-HU" dirty="0"/>
              <a:t>.</a:t>
            </a:r>
          </a:p>
          <a:p>
            <a:r>
              <a:rPr lang="hu-HU" dirty="0"/>
              <a:t>Három változata</a:t>
            </a:r>
          </a:p>
          <a:p>
            <a:pPr lvl="1"/>
            <a:r>
              <a:rPr lang="hu-HU" u="sng" dirty="0"/>
              <a:t>Jogfejlesztő méltányosság</a:t>
            </a:r>
            <a:r>
              <a:rPr lang="hu-HU" dirty="0"/>
              <a:t>: Róma, a középkori Anglia (ez egyfajta ideológia) </a:t>
            </a:r>
          </a:p>
          <a:p>
            <a:pPr lvl="1"/>
            <a:r>
              <a:rPr lang="hu-HU" u="sng" dirty="0"/>
              <a:t>Közjogi méltányosság </a:t>
            </a:r>
            <a:r>
              <a:rPr lang="hu-HU" dirty="0"/>
              <a:t>(könyörületesség, megbocsátás, felmentés, kegyelem) </a:t>
            </a:r>
          </a:p>
          <a:p>
            <a:pPr marL="457200" lvl="1" indent="0">
              <a:buNone/>
            </a:pPr>
            <a:endParaRPr lang="hu-HU" dirty="0"/>
          </a:p>
          <a:p>
            <a:pPr marL="457200" lvl="1" indent="0">
              <a:buNone/>
            </a:pPr>
            <a:r>
              <a:rPr lang="hu-HU" dirty="0">
                <a:solidFill>
                  <a:srgbClr val="FF0000"/>
                </a:solidFill>
              </a:rPr>
              <a:t>2003. évi XCII. törvény</a:t>
            </a:r>
          </a:p>
          <a:p>
            <a:pPr marL="457200" lvl="1" indent="0">
              <a:buNone/>
            </a:pPr>
            <a:r>
              <a:rPr lang="hu-HU" dirty="0">
                <a:solidFill>
                  <a:srgbClr val="FF0000"/>
                </a:solidFill>
              </a:rPr>
              <a:t>az adózás rendjéről </a:t>
            </a:r>
          </a:p>
          <a:p>
            <a:pPr marL="457200" lvl="1" indent="0">
              <a:buNone/>
            </a:pPr>
            <a:r>
              <a:rPr lang="hu-HU" dirty="0">
                <a:solidFill>
                  <a:srgbClr val="FF0000"/>
                </a:solidFill>
              </a:rPr>
              <a:t>134. § (3) Az adóhatóság a pótlék- és bírságtartozást kivételes méltányosságból mérsékelheti (elengedheti) különösen akkor, ha annak megfizetése a vállalkozási tevékenységet folytató magánszemély, jogi személy vagy egyéb szervezet gazdálkodási tevékenységét ellehetetlenítené. Az adóhatóság a mérséklést az adótartozás egy részének (vagy egészének) megfizetéséhez kötheti.</a:t>
            </a:r>
          </a:p>
          <a:p>
            <a:pPr marL="457200" lvl="1" indent="0">
              <a:buNone/>
            </a:pPr>
            <a:endParaRPr lang="hu-HU" dirty="0"/>
          </a:p>
          <a:p>
            <a:pPr lvl="1"/>
            <a:r>
              <a:rPr lang="hu-HU" u="sng" dirty="0"/>
              <a:t>Magánjogi méltányosság </a:t>
            </a:r>
            <a:r>
              <a:rPr lang="hu-HU" dirty="0"/>
              <a:t>(</a:t>
            </a:r>
            <a:r>
              <a:rPr lang="hu-HU" dirty="0" err="1"/>
              <a:t>érdek-kiegyelítés</a:t>
            </a:r>
            <a:r>
              <a:rPr lang="hu-HU" dirty="0"/>
              <a:t>, de a gyengébb érdekére is tekintettel, pl. </a:t>
            </a:r>
            <a:r>
              <a:rPr lang="hu-HU" dirty="0" err="1"/>
              <a:t>hasznonbér</a:t>
            </a:r>
            <a:r>
              <a:rPr lang="hu-HU" dirty="0"/>
              <a:t> mérséklése a termés elmaradása esetén, méltányossági kártérítés)</a:t>
            </a:r>
          </a:p>
          <a:p>
            <a:pPr marL="457200" lvl="1" indent="0">
              <a:buNone/>
            </a:pPr>
            <a:endParaRPr lang="hu-HU" dirty="0"/>
          </a:p>
          <a:p>
            <a:pPr marL="457200" lvl="1" indent="0">
              <a:buNone/>
            </a:pPr>
            <a:r>
              <a:rPr lang="hu-HU" dirty="0"/>
              <a:t>6:545. § [Kártérítés méltányosság alapján]</a:t>
            </a:r>
          </a:p>
          <a:p>
            <a:pPr marL="457200" lvl="1" indent="0">
              <a:buNone/>
            </a:pPr>
            <a:r>
              <a:rPr lang="hu-HU" dirty="0"/>
              <a:t>Ha a károkozónak nincs gondozója, vagy a gondozó felelősségét nem lehet megállapítani, kivételesen a vétőképtelen károkozót is kötelezni lehet a kár részben vagy egészben való megtérítésére, feltéve, hogy az eset körülményei és a felek vagyoni viszonyai ezt nyilvánvalóan indokolttá teszik. 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073261743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50204" y="2096294"/>
            <a:ext cx="4415896" cy="3974306"/>
          </a:xfrm>
        </p:spPr>
      </p:pic>
    </p:spTree>
    <p:extLst>
      <p:ext uri="{BB962C8B-B14F-4D97-AF65-F5344CB8AC3E}">
        <p14:creationId xmlns:p14="http://schemas.microsoft.com/office/powerpoint/2010/main" xmlns="" val="217445182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A jogosultságról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Jog és állambölcselet II. Jogbölcselet</a:t>
            </a:r>
          </a:p>
          <a:p>
            <a:r>
              <a:rPr lang="hu-HU" dirty="0"/>
              <a:t>7. előadás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241113579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79400" y="215900"/>
            <a:ext cx="10515600" cy="1325563"/>
          </a:xfrm>
        </p:spPr>
        <p:txBody>
          <a:bodyPr/>
          <a:lstStyle/>
          <a:p>
            <a:r>
              <a:rPr lang="hu-HU" b="1" dirty="0"/>
              <a:t>Jogosultság-elméletek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4"/>
            <a:ext cx="10528300" cy="4841875"/>
          </a:xfrm>
        </p:spPr>
        <p:txBody>
          <a:bodyPr>
            <a:normAutofit/>
          </a:bodyPr>
          <a:lstStyle/>
          <a:p>
            <a:r>
              <a:rPr lang="hu-HU" dirty="0"/>
              <a:t>Alanyi jog és tárgyi jog különbsége (</a:t>
            </a:r>
            <a:r>
              <a:rPr lang="hu-HU" dirty="0" err="1"/>
              <a:t>law</a:t>
            </a:r>
            <a:r>
              <a:rPr lang="hu-HU" dirty="0"/>
              <a:t> – right) – jogosultság</a:t>
            </a:r>
          </a:p>
          <a:p>
            <a:r>
              <a:rPr lang="hu-HU" dirty="0"/>
              <a:t>Kétféleképp lehet elemezni: </a:t>
            </a:r>
          </a:p>
          <a:p>
            <a:pPr lvl="1"/>
            <a:r>
              <a:rPr lang="hu-HU" dirty="0"/>
              <a:t>analitikai jogelmélet (fogalmi analízis: mit jelent joggal rendelkezni) </a:t>
            </a:r>
          </a:p>
          <a:p>
            <a:pPr lvl="1"/>
            <a:r>
              <a:rPr lang="hu-HU" dirty="0"/>
              <a:t>normatív jogtudomány (mi a jogaink tartalma, kiket lehet jogokkal felruházni és legfőképp: megilletnek bennünket jogok ha nincsen kifejezett tárgyi jog erre vonatkozóan? </a:t>
            </a:r>
          </a:p>
          <a:p>
            <a:r>
              <a:rPr lang="hu-HU" dirty="0"/>
              <a:t>Néhány gyakorlati kérdés: </a:t>
            </a:r>
          </a:p>
          <a:p>
            <a:pPr lvl="1"/>
            <a:r>
              <a:rPr lang="hu-HU" dirty="0"/>
              <a:t>emberi jogok (alapjogok) természete, </a:t>
            </a:r>
          </a:p>
          <a:p>
            <a:pPr lvl="1"/>
            <a:r>
              <a:rPr lang="hu-HU" dirty="0"/>
              <a:t>a jogi személy jogai, </a:t>
            </a:r>
          </a:p>
          <a:p>
            <a:pPr lvl="1"/>
            <a:r>
              <a:rPr lang="hu-HU" dirty="0" err="1"/>
              <a:t>in</a:t>
            </a:r>
            <a:r>
              <a:rPr lang="hu-HU" dirty="0"/>
              <a:t> </a:t>
            </a:r>
            <a:r>
              <a:rPr lang="hu-HU" dirty="0" err="1"/>
              <a:t>rem</a:t>
            </a:r>
            <a:r>
              <a:rPr lang="hu-HU" dirty="0"/>
              <a:t> és </a:t>
            </a:r>
            <a:r>
              <a:rPr lang="hu-HU" dirty="0" err="1"/>
              <a:t>in</a:t>
            </a:r>
            <a:r>
              <a:rPr lang="hu-HU" dirty="0"/>
              <a:t> </a:t>
            </a:r>
            <a:r>
              <a:rPr lang="hu-HU" dirty="0" err="1"/>
              <a:t>personam</a:t>
            </a:r>
            <a:r>
              <a:rPr lang="hu-HU" dirty="0"/>
              <a:t> jogok (dologi és kötelmi jogosítványok) a jog és a perjogi igény kapcsolata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4697263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joghoz való kognitív viszony </a:t>
            </a:r>
            <a:r>
              <a:rPr lang="hu-HU" dirty="0" smtClean="0"/>
              <a:t>2. </a:t>
            </a:r>
            <a:r>
              <a:rPr lang="hu-HU" dirty="0"/>
              <a:t/>
            </a:r>
            <a:br>
              <a:rPr lang="hu-HU" dirty="0"/>
            </a:br>
            <a:r>
              <a:rPr lang="hu-HU" dirty="0" smtClean="0"/>
              <a:t>Külső és belső nézőpont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hu-HU" b="1" dirty="0" smtClean="0"/>
              <a:t>Külső: a marslakó, aki csak azt látja, hogy emberek színes papírdarabokat cserélnek ki tárgyakra</a:t>
            </a:r>
          </a:p>
          <a:p>
            <a:r>
              <a:rPr lang="hu-HU" b="1" dirty="0" smtClean="0"/>
              <a:t>Belső: ez pénz, amelynek értéke van</a:t>
            </a:r>
          </a:p>
          <a:p>
            <a:r>
              <a:rPr lang="hu-HU" dirty="0" smtClean="0"/>
              <a:t>Külső: emberek egy teremben beszélnek egymáshoz, majd az alul levőt elvezetik</a:t>
            </a:r>
          </a:p>
          <a:p>
            <a:r>
              <a:rPr lang="hu-HU" dirty="0" smtClean="0"/>
              <a:t>Belső: ítélethirdetés történt</a:t>
            </a:r>
          </a:p>
          <a:p>
            <a:r>
              <a:rPr lang="hu-HU" b="1" dirty="0" smtClean="0"/>
              <a:t>Külső: emberek egy kartonlapon színes bábukat mozgatnak</a:t>
            </a:r>
          </a:p>
          <a:p>
            <a:r>
              <a:rPr lang="hu-HU" b="1" dirty="0" smtClean="0"/>
              <a:t>Belső: játékot játszunk, és beleéljük magunkat</a:t>
            </a:r>
          </a:p>
          <a:p>
            <a:r>
              <a:rPr lang="hu-HU" dirty="0" smtClean="0"/>
              <a:t>Külső: a szociológus megvizsgálja, hogy egy jogi rendelkezés érvényesül-e</a:t>
            </a:r>
          </a:p>
          <a:p>
            <a:r>
              <a:rPr lang="hu-HU" dirty="0" smtClean="0"/>
              <a:t>Belső: a jogi rendelkezés fennáll, kötelező, és értelmezni kell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71672130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95300" y="-43258"/>
            <a:ext cx="10515600" cy="1325563"/>
          </a:xfrm>
        </p:spPr>
        <p:txBody>
          <a:bodyPr/>
          <a:lstStyle/>
          <a:p>
            <a:r>
              <a:rPr lang="hu-HU" dirty="0"/>
              <a:t>Akaratelmélet és érdekelmélet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384301"/>
            <a:ext cx="8216900" cy="4648199"/>
          </a:xfrm>
        </p:spPr>
        <p:txBody>
          <a:bodyPr>
            <a:normAutofit/>
          </a:bodyPr>
          <a:lstStyle/>
          <a:p>
            <a:r>
              <a:rPr lang="hu-HU" dirty="0"/>
              <a:t>Akaratelmélet: (</a:t>
            </a:r>
            <a:r>
              <a:rPr lang="hu-HU" dirty="0" err="1"/>
              <a:t>Windscheid</a:t>
            </a:r>
            <a:r>
              <a:rPr lang="hu-HU" dirty="0"/>
              <a:t>) az alanyi jog az az akaratnak kölcsönzött uralom. (A tárgyi jog egy „többlet-erőt” kölcsönöz az akaratnak)</a:t>
            </a:r>
          </a:p>
          <a:p>
            <a:r>
              <a:rPr lang="hu-HU" dirty="0"/>
              <a:t>Érdekelmélet: (</a:t>
            </a:r>
            <a:r>
              <a:rPr lang="hu-HU" dirty="0" err="1"/>
              <a:t>Jhering</a:t>
            </a:r>
            <a:r>
              <a:rPr lang="hu-HU" dirty="0"/>
              <a:t>): az alanyi jog a tárgyi joggal védett </a:t>
            </a:r>
            <a:r>
              <a:rPr lang="hu-HU" i="1" dirty="0"/>
              <a:t>érdek</a:t>
            </a:r>
          </a:p>
          <a:p>
            <a:r>
              <a:rPr lang="hu-HU" dirty="0"/>
              <a:t>Nem minden érdeket véd a jog, (csak az objektíve helyes, jó érdeket) - ez nem esik egybe az akarattal – pl. az eladósodás ellen is véd, akkor is, ha nekem a pillanatnyi akaratom az lenne</a:t>
            </a:r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39250" y="1384301"/>
            <a:ext cx="2114550" cy="2914650"/>
          </a:xfrm>
          <a:prstGeom prst="rect">
            <a:avLst/>
          </a:prstGeom>
        </p:spPr>
      </p:pic>
      <p:sp>
        <p:nvSpPr>
          <p:cNvPr id="6" name="Szövegdoboz 5"/>
          <p:cNvSpPr txBox="1"/>
          <p:nvPr/>
        </p:nvSpPr>
        <p:spPr>
          <a:xfrm>
            <a:off x="9344025" y="4298951"/>
            <a:ext cx="1905000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 dirty="0">
                <a:solidFill>
                  <a:srgbClr val="002060"/>
                </a:solidFill>
              </a:rPr>
              <a:t>Bernhard </a:t>
            </a:r>
            <a:r>
              <a:rPr lang="hu-HU" sz="1400" dirty="0" err="1">
                <a:solidFill>
                  <a:srgbClr val="002060"/>
                </a:solidFill>
              </a:rPr>
              <a:t>Windscheid</a:t>
            </a:r>
            <a:endParaRPr lang="hu-H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6420870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dirty="0"/>
              <a:t>Akaratelmélet és érdekelmélet ma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74173" y="1690688"/>
            <a:ext cx="11125200" cy="4351338"/>
          </a:xfrm>
        </p:spPr>
        <p:txBody>
          <a:bodyPr>
            <a:normAutofit fontScale="85000" lnSpcReduction="20000"/>
          </a:bodyPr>
          <a:lstStyle/>
          <a:p>
            <a:r>
              <a:rPr lang="hu-HU" dirty="0"/>
              <a:t>Érdekelmélet: a jogosultságok lényegét az egyéni vagy társasági érdekek védelme képezi – védett érdek – a büntetőjog egyik fontos kategóriája – mi van, ha nem sérül ilyen érdek? Vagy az érdek nem valakinek, vagy valakiknek az érdeke, hanem a „közbizalom”. </a:t>
            </a:r>
          </a:p>
          <a:p>
            <a:r>
              <a:rPr lang="hu-HU" dirty="0"/>
              <a:t>Akaratelmélet: a jogosultságok az egyéni vagy társasági </a:t>
            </a:r>
            <a:r>
              <a:rPr lang="hu-HU" i="1" dirty="0"/>
              <a:t>döntési lehetőségek</a:t>
            </a:r>
            <a:r>
              <a:rPr lang="hu-HU" dirty="0"/>
              <a:t> birtoklásában állnak</a:t>
            </a:r>
          </a:p>
          <a:p>
            <a:r>
              <a:rPr lang="hu-HU" dirty="0"/>
              <a:t>Abortusz, eutanázia, állati jogok kérdésében sűrűsödnek ma. De a gyermekjogok, a nem beszámítható személyek, a jövő nemzedékek jogai, a kisebbségi jogok (kollektív jogok), a halottak jogai mind-mind ilyen problematikus területek</a:t>
            </a:r>
          </a:p>
          <a:p>
            <a:r>
              <a:rPr lang="hu-HU" dirty="0"/>
              <a:t>Joga van-e egy nőnek az abortuszhoz, egy haldoklónak az eutanáziához, és vannak-e jogai az „akaró-képtelen” állatoknak </a:t>
            </a:r>
          </a:p>
          <a:p>
            <a:r>
              <a:rPr lang="hu-HU" dirty="0"/>
              <a:t>Az </a:t>
            </a:r>
            <a:r>
              <a:rPr lang="hu-HU" i="1" dirty="0"/>
              <a:t>akaratelméletek</a:t>
            </a:r>
            <a:r>
              <a:rPr lang="hu-HU" dirty="0"/>
              <a:t> szerint a jogosultság korrelatív párja a </a:t>
            </a:r>
            <a:r>
              <a:rPr lang="hu-HU" i="1" dirty="0"/>
              <a:t>kötelezettség</a:t>
            </a:r>
            <a:r>
              <a:rPr lang="hu-HU" dirty="0"/>
              <a:t> és a </a:t>
            </a:r>
            <a:r>
              <a:rPr lang="hu-HU" i="1" dirty="0"/>
              <a:t>felelősségre-vonás lehetősége,</a:t>
            </a:r>
            <a:r>
              <a:rPr lang="hu-HU" dirty="0"/>
              <a:t> addig az </a:t>
            </a:r>
            <a:r>
              <a:rPr lang="hu-HU" i="1" dirty="0"/>
              <a:t>érdekelmélet</a:t>
            </a:r>
            <a:r>
              <a:rPr lang="hu-HU" dirty="0"/>
              <a:t> szerint csak a </a:t>
            </a:r>
            <a:r>
              <a:rPr lang="hu-HU" i="1" dirty="0"/>
              <a:t>kötelezettség</a:t>
            </a:r>
            <a:r>
              <a:rPr lang="hu-HU" dirty="0"/>
              <a:t>.</a:t>
            </a:r>
          </a:p>
          <a:p>
            <a:endParaRPr lang="hu-HU" dirty="0"/>
          </a:p>
          <a:p>
            <a:endParaRPr lang="hu-HU" dirty="0"/>
          </a:p>
          <a:p>
            <a:pPr lvl="1"/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93980402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u-HU" dirty="0"/>
              <a:t>A kétféle elmélet közötti különbség főként a gyermekek és az állatok jogai között domborodik ki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10807700" cy="4351338"/>
          </a:xfrm>
        </p:spPr>
        <p:txBody>
          <a:bodyPr/>
          <a:lstStyle/>
          <a:p>
            <a:r>
              <a:rPr lang="hu-HU" dirty="0"/>
              <a:t>Az akaratelmélet szerint hogy az állatoknak nem lehetnek jogaik, mert nem tudják azt saját maguk érvényesíteni </a:t>
            </a:r>
          </a:p>
          <a:p>
            <a:r>
              <a:rPr lang="hu-HU" dirty="0"/>
              <a:t>Az érdekelmélet szerint az állatoknak akkor is lehetnek jogaik (pl. a kínzás elleni védelemre vagy a természetüknek megfelelő életfeltételekre), ha ezeket mások (pl. az állatvédők) gyakorolják helyettük és érdekükben;</a:t>
            </a:r>
          </a:p>
          <a:p>
            <a:r>
              <a:rPr lang="hu-HU" dirty="0"/>
              <a:t>Az akaratelmélet szerint az állatok érdekének jogi védelméhez nem szükséges jogosultsággal felruházni őket – elég, ha a címzettek (emberek) kötelezettségévé tesszük a védelmüket, míg az érdekelmélet szerint a kötelezettséggel szemben jogosultságnak kell állnia.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00625154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jog és a kötelezettség összefüggése</a:t>
            </a:r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/>
              <a:t>Erős értelemben csak akkor beszélhetünk jogról (ez a </a:t>
            </a:r>
            <a:r>
              <a:rPr lang="hu-HU" dirty="0" err="1"/>
              <a:t>hohfeldi</a:t>
            </a:r>
            <a:r>
              <a:rPr lang="hu-HU" dirty="0"/>
              <a:t> értelemben vett igényjog), ha valaki másnak van egy korrelatív kötelezettsége. </a:t>
            </a:r>
            <a:r>
              <a:rPr lang="hu-HU" dirty="0" err="1"/>
              <a:t>Hohfeld</a:t>
            </a:r>
            <a:r>
              <a:rPr lang="hu-HU" dirty="0"/>
              <a:t> felfogását lásd alább.</a:t>
            </a:r>
          </a:p>
          <a:p>
            <a:r>
              <a:rPr lang="hu-HU" dirty="0"/>
              <a:t>Eszerint a jog nem is definiálható másképp, csak egy </a:t>
            </a:r>
            <a:r>
              <a:rPr lang="hu-HU" dirty="0" err="1"/>
              <a:t>korrellatív</a:t>
            </a:r>
            <a:r>
              <a:rPr lang="hu-HU" dirty="0"/>
              <a:t> kötelezettséggel. </a:t>
            </a:r>
          </a:p>
          <a:p>
            <a:r>
              <a:rPr lang="hu-HU" dirty="0"/>
              <a:t>Viszont ez visszafelé nem működik: akkor is lehet kötelezettsége valakinek, ha nem áll fenn vele szemben jog. (Az egész büntetőjog ilyen – nincsen „jogunk a lopástól való mentességre”) </a:t>
            </a:r>
          </a:p>
        </p:txBody>
      </p:sp>
    </p:spTree>
    <p:extLst>
      <p:ext uri="{BB962C8B-B14F-4D97-AF65-F5344CB8AC3E}">
        <p14:creationId xmlns:p14="http://schemas.microsoft.com/office/powerpoint/2010/main" xmlns="" val="87316036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Jogi jogok és erkölcsi jogok (a „jog” és a „jó” viszonya – az elképzelhető lehetőségek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5600" y="1851025"/>
            <a:ext cx="10515600" cy="4351338"/>
          </a:xfrm>
        </p:spPr>
        <p:txBody>
          <a:bodyPr/>
          <a:lstStyle/>
          <a:p>
            <a:pPr marL="514350" indent="-514350">
              <a:buAutoNum type="arabicParenBoth"/>
            </a:pPr>
            <a:r>
              <a:rPr lang="hu-HU" dirty="0"/>
              <a:t>A jog nem csupán </a:t>
            </a:r>
            <a:r>
              <a:rPr lang="hu-HU" i="1" dirty="0"/>
              <a:t>súlyos érv</a:t>
            </a:r>
            <a:r>
              <a:rPr lang="hu-HU" dirty="0"/>
              <a:t> egy cselekvés mérlegelése során, hanem egyáltalán </a:t>
            </a:r>
            <a:r>
              <a:rPr lang="hu-HU" i="1" dirty="0"/>
              <a:t>kizárja</a:t>
            </a:r>
            <a:r>
              <a:rPr lang="hu-HU" dirty="0"/>
              <a:t> a – jogon belüli – mérlegelés lehetőségét. (</a:t>
            </a:r>
            <a:r>
              <a:rPr lang="hu-HU" dirty="0" err="1"/>
              <a:t>konkluzív</a:t>
            </a:r>
            <a:r>
              <a:rPr lang="hu-HU" dirty="0"/>
              <a:t>) </a:t>
            </a:r>
          </a:p>
          <a:p>
            <a:pPr marL="514350" indent="-514350">
              <a:buAutoNum type="arabicParenBoth"/>
            </a:pPr>
            <a:r>
              <a:rPr lang="hu-HU" dirty="0"/>
              <a:t>A jogosultság fennállása csupán </a:t>
            </a:r>
            <a:r>
              <a:rPr lang="hu-HU" i="1" dirty="0"/>
              <a:t>nagy fontosságúnak</a:t>
            </a:r>
            <a:r>
              <a:rPr lang="hu-HU" dirty="0"/>
              <a:t> minősíti a joggal védett érdeket </a:t>
            </a:r>
          </a:p>
          <a:p>
            <a:pPr marL="514350" indent="-514350">
              <a:buAutoNum type="arabicParenBoth"/>
            </a:pPr>
            <a:r>
              <a:rPr lang="hu-HU" dirty="0"/>
              <a:t>A jogosultság megállapíthatósága</a:t>
            </a:r>
            <a:r>
              <a:rPr lang="hu-HU" i="1" dirty="0"/>
              <a:t> kizáró indokot</a:t>
            </a:r>
            <a:r>
              <a:rPr lang="hu-HU" dirty="0"/>
              <a:t> keletkeztet; vagyis a jog nem </a:t>
            </a:r>
            <a:r>
              <a:rPr lang="hu-HU" i="1" dirty="0" err="1"/>
              <a:t>konkluzív</a:t>
            </a:r>
            <a:r>
              <a:rPr lang="hu-HU" i="1" dirty="0"/>
              <a:t>,</a:t>
            </a:r>
            <a:r>
              <a:rPr lang="hu-HU" dirty="0"/>
              <a:t> hanem </a:t>
            </a:r>
            <a:r>
              <a:rPr lang="hu-HU" i="1" dirty="0"/>
              <a:t>exkluzív</a:t>
            </a:r>
            <a:r>
              <a:rPr lang="hu-HU" dirty="0"/>
              <a:t> indok. Ez azt jelenti, hogy a jogosultság fennállása kizárja bizonyos </a:t>
            </a:r>
            <a:r>
              <a:rPr lang="hu-HU" i="1" dirty="0"/>
              <a:t>fajta</a:t>
            </a:r>
            <a:r>
              <a:rPr lang="hu-HU" dirty="0"/>
              <a:t> megfontolások bevonását</a:t>
            </a:r>
          </a:p>
        </p:txBody>
      </p:sp>
    </p:spTree>
    <p:extLst>
      <p:ext uri="{BB962C8B-B14F-4D97-AF65-F5344CB8AC3E}">
        <p14:creationId xmlns:p14="http://schemas.microsoft.com/office/powerpoint/2010/main" xmlns="" val="387660840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jogok fajtái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82600" y="1482725"/>
            <a:ext cx="10871200" cy="5108575"/>
          </a:xfrm>
        </p:spPr>
        <p:txBody>
          <a:bodyPr>
            <a:normAutofit/>
          </a:bodyPr>
          <a:lstStyle/>
          <a:p>
            <a:r>
              <a:rPr lang="hu-HU" i="1" dirty="0"/>
              <a:t>Pozitív és negatív jogok</a:t>
            </a:r>
            <a:r>
              <a:rPr lang="hu-HU" dirty="0"/>
              <a:t>. A pozitív jog igény valamilyen jóra, a negatív jog igény valamilyen rossztól való mentességre.</a:t>
            </a:r>
          </a:p>
          <a:p>
            <a:r>
              <a:rPr lang="hu-HU" i="1" dirty="0"/>
              <a:t>Objektív és szubjektív jogok</a:t>
            </a:r>
            <a:r>
              <a:rPr lang="hu-HU" dirty="0"/>
              <a:t>. (kb. alanyi jog és tárgyi jog) </a:t>
            </a:r>
          </a:p>
          <a:p>
            <a:r>
              <a:rPr lang="hu-HU" i="1" dirty="0"/>
              <a:t>Szorosan és tágan értett jogok</a:t>
            </a:r>
            <a:r>
              <a:rPr lang="hu-HU" dirty="0"/>
              <a:t>. (jogi jogok és erkölcsi jogok) 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307922157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természetes jogok problémája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hu-HU" dirty="0"/>
              <a:t>A (szubjektív) jogosultságoknak szükségük van objektív (normatív) megalapozottságra, azonban nem szükséges, hogy ezt az alapot a pozitív, ember alkotta jog szolgáltassa. </a:t>
            </a:r>
          </a:p>
          <a:p>
            <a:r>
              <a:rPr lang="hu-HU" dirty="0"/>
              <a:t>E mércék a </a:t>
            </a:r>
            <a:r>
              <a:rPr lang="hu-HU" i="1" dirty="0"/>
              <a:t>gyakorlati</a:t>
            </a:r>
            <a:r>
              <a:rPr lang="hu-HU" dirty="0"/>
              <a:t> (a helyes cselekvés megalapozására és igazolására irányuló) </a:t>
            </a:r>
            <a:r>
              <a:rPr lang="hu-HU" i="1" dirty="0"/>
              <a:t>ésszerűségben</a:t>
            </a:r>
            <a:r>
              <a:rPr lang="hu-HU" dirty="0"/>
              <a:t> lelhetők fel.</a:t>
            </a:r>
          </a:p>
          <a:p>
            <a:r>
              <a:rPr lang="hu-HU" dirty="0"/>
              <a:t>Az emberi jogok problémájának gyökere ez. A természetes jogok és az emberi jogok eszméje közös tőről – a természetjogi tanokról – fakad. </a:t>
            </a:r>
          </a:p>
          <a:p>
            <a:r>
              <a:rPr lang="hu-HU" dirty="0"/>
              <a:t>Az erkölcsi jogok változatai</a:t>
            </a:r>
          </a:p>
          <a:p>
            <a:pPr marL="457200" lvl="1" indent="0">
              <a:buNone/>
            </a:pPr>
            <a:r>
              <a:rPr lang="hu-HU" dirty="0"/>
              <a:t>(1) </a:t>
            </a:r>
            <a:r>
              <a:rPr lang="hu-HU" i="1" dirty="0"/>
              <a:t>konvencionális jog,</a:t>
            </a:r>
            <a:r>
              <a:rPr lang="hu-HU" dirty="0"/>
              <a:t> ami elfogadott, de jogilag nem feltétlenül elismert szokáson vagy elváráson alapul (ilyen egy idős hölgynek az a joga, hogy egy fiatalember átadja neki a helyét a villamoson); </a:t>
            </a:r>
          </a:p>
          <a:p>
            <a:pPr marL="457200" lvl="1" indent="0">
              <a:buNone/>
            </a:pPr>
            <a:r>
              <a:rPr lang="hu-HU" dirty="0"/>
              <a:t>(2) </a:t>
            </a:r>
            <a:r>
              <a:rPr lang="hu-HU" i="1" dirty="0"/>
              <a:t>ideális jog,</a:t>
            </a:r>
            <a:r>
              <a:rPr lang="hu-HU" dirty="0"/>
              <a:t> ami nem feltétlenül valamilyen tényleges jog, hanem olyasmi, aminek pozitív jognak </a:t>
            </a:r>
            <a:r>
              <a:rPr lang="hu-HU" i="1" dirty="0"/>
              <a:t>kell</a:t>
            </a:r>
            <a:r>
              <a:rPr lang="hu-HU" dirty="0"/>
              <a:t> lennie (akár szokásszerű, akár intézményes értelemben), s ami az is lenne egy jobb vagy eszményi szokásrendben; </a:t>
            </a:r>
          </a:p>
          <a:p>
            <a:pPr marL="457200" lvl="1" indent="0">
              <a:buNone/>
            </a:pPr>
            <a:r>
              <a:rPr lang="hu-HU" dirty="0"/>
              <a:t>(3) </a:t>
            </a:r>
            <a:r>
              <a:rPr lang="hu-HU" i="1" dirty="0"/>
              <a:t>lelkiismereti jog,</a:t>
            </a:r>
            <a:r>
              <a:rPr lang="hu-HU" dirty="0"/>
              <a:t> ami olyan igény, amelyet nem (feltétlenül) tényleges vagy ideális szabályokra vagy szokásokra, mint inkább a felvilágosult egyén lelkiismeretének elveire hivatkozva tartunk érvényesnek; s végül </a:t>
            </a:r>
          </a:p>
          <a:p>
            <a:pPr marL="457200" lvl="1" indent="0">
              <a:buNone/>
            </a:pPr>
            <a:r>
              <a:rPr lang="hu-HU" dirty="0"/>
              <a:t>(4) </a:t>
            </a:r>
            <a:r>
              <a:rPr lang="hu-HU" i="1" dirty="0"/>
              <a:t>jog gyakorlásának joga,</a:t>
            </a:r>
            <a:r>
              <a:rPr lang="hu-HU" dirty="0"/>
              <a:t> ami szigorú értelemben egyáltalán nem jog, még ha a köznapi szóhasználatban annak is tartják – ez egyszerűen egy másfajta jog gyakorlásának azt hangsúlyozó erkölcsi alátámasztása, hogy ez a jog birtokában van valakinek, s hogy ezt nem befolyásolják a gyakorlásának helyességére vagy helytelenségére vonatkozó megfontolások. </a:t>
            </a:r>
          </a:p>
        </p:txBody>
      </p:sp>
    </p:spTree>
    <p:extLst>
      <p:ext uri="{BB962C8B-B14F-4D97-AF65-F5344CB8AC3E}">
        <p14:creationId xmlns:p14="http://schemas.microsoft.com/office/powerpoint/2010/main" xmlns="" val="356608539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jogok modellje – kemény molekulák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hu-HU" dirty="0"/>
              <a:t>A jogok a jogrendszer építőelemei (molekulái): ekkor kétféle modell lehetséges: </a:t>
            </a:r>
          </a:p>
          <a:p>
            <a:pPr lvl="1"/>
            <a:r>
              <a:rPr lang="hu-HU" b="1" dirty="0"/>
              <a:t>Kemény molekulák elmélete</a:t>
            </a:r>
            <a:r>
              <a:rPr lang="hu-HU" dirty="0"/>
              <a:t> (Kant) </a:t>
            </a:r>
          </a:p>
          <a:p>
            <a:pPr lvl="1"/>
            <a:r>
              <a:rPr lang="hu-HU" dirty="0"/>
              <a:t>a jogok nem egyszerűen </a:t>
            </a:r>
            <a:r>
              <a:rPr lang="hu-HU" i="1" dirty="0"/>
              <a:t>indokok</a:t>
            </a:r>
            <a:r>
              <a:rPr lang="hu-HU" dirty="0"/>
              <a:t> a megengedettségek és sérthetetlenségek elismerésére, amelyeket velük ütköző más indokok bármikor háttérbe szoríthatnak. </a:t>
            </a:r>
          </a:p>
          <a:p>
            <a:pPr lvl="1"/>
            <a:r>
              <a:rPr lang="hu-HU" dirty="0"/>
              <a:t>hanem, a jogokban </a:t>
            </a:r>
            <a:r>
              <a:rPr lang="hu-HU" i="1" dirty="0"/>
              <a:t>benne foglaltatnak</a:t>
            </a:r>
            <a:r>
              <a:rPr lang="hu-HU" dirty="0"/>
              <a:t> a jogi következményeik, úgyhogy egy jog birtoklásából </a:t>
            </a:r>
            <a:r>
              <a:rPr lang="hu-HU" i="1" dirty="0" err="1"/>
              <a:t>konkluzív</a:t>
            </a:r>
            <a:r>
              <a:rPr lang="hu-HU" dirty="0"/>
              <a:t> módon következik bizonyos megengedettségek és sérthetetlenségek fennállása. </a:t>
            </a:r>
          </a:p>
          <a:p>
            <a:pPr lvl="1"/>
            <a:r>
              <a:rPr lang="hu-HU" dirty="0"/>
              <a:t>A kényszer a szabadság ellentéte, tehát rossz. Ha azonban valaki úgy él a saját szabadságával, hogy azzal sérti másokét, akkor a kényszer alkalmazása igazolttá válik, mert a kényszer a másik szabadságát védi.</a:t>
            </a:r>
          </a:p>
          <a:p>
            <a:endParaRPr lang="hu-HU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xmlns="" val="4123564504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jogok modellje – kemény atomok (</a:t>
            </a:r>
            <a:r>
              <a:rPr lang="hu-HU" dirty="0" err="1"/>
              <a:t>Hohfeld</a:t>
            </a:r>
            <a:r>
              <a:rPr lang="hu-HU" dirty="0"/>
              <a:t> elmélete)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39700" y="1831974"/>
            <a:ext cx="8902700" cy="4835525"/>
          </a:xfrm>
        </p:spPr>
        <p:txBody>
          <a:bodyPr>
            <a:normAutofit/>
          </a:bodyPr>
          <a:lstStyle/>
          <a:p>
            <a:r>
              <a:rPr lang="hu-HU" dirty="0"/>
              <a:t>A jogokat tovább kell bontanunk, atomokká kell szétszednünk. Az „atomi” jogosultságok a jog intézményrendszerének olyan „legkisebb közös nevezői”, amelyekből első lépésben elemi jogviszonyok, majd azok összekapcsolódásából komplex jogviszonyok épülnek fel. </a:t>
            </a:r>
          </a:p>
          <a:p>
            <a:r>
              <a:rPr lang="hu-HU" dirty="0"/>
              <a:t>A jog viszonyfogalom, két ember között áll fenn.</a:t>
            </a:r>
          </a:p>
          <a:p>
            <a:pPr marL="0" indent="0">
              <a:buNone/>
            </a:pPr>
            <a:endParaRPr lang="hu-HU" dirty="0"/>
          </a:p>
          <a:p>
            <a:r>
              <a:rPr lang="hu-HU" dirty="0"/>
              <a:t>Az egyik ember jogával áll szemben a másik kötelezettsége</a:t>
            </a:r>
          </a:p>
          <a:p>
            <a:pPr marL="0" indent="0">
              <a:buNone/>
            </a:pPr>
            <a:r>
              <a:rPr lang="hu-HU" dirty="0"/>
              <a:t> </a:t>
            </a:r>
          </a:p>
        </p:txBody>
      </p:sp>
      <p:pic>
        <p:nvPicPr>
          <p:cNvPr id="1026" name="Picture 2" descr="Hohfeld_rajz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7579" y="4439444"/>
            <a:ext cx="3652716" cy="460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Hohfeld_rajz_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34413" y="5744508"/>
            <a:ext cx="6151475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906097" y="2124074"/>
            <a:ext cx="2974753" cy="3082926"/>
          </a:xfrm>
          <a:prstGeom prst="rect">
            <a:avLst/>
          </a:prstGeom>
        </p:spPr>
      </p:pic>
      <p:sp>
        <p:nvSpPr>
          <p:cNvPr id="8" name="Szövegdoboz 7"/>
          <p:cNvSpPr txBox="1"/>
          <p:nvPr/>
        </p:nvSpPr>
        <p:spPr>
          <a:xfrm>
            <a:off x="9275762" y="5207000"/>
            <a:ext cx="2371725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1400">
                <a:solidFill>
                  <a:srgbClr val="002060"/>
                </a:solidFill>
              </a:rPr>
              <a:t>Wesley</a:t>
            </a:r>
            <a:r>
              <a:rPr lang="hu-HU" sz="1400" dirty="0">
                <a:solidFill>
                  <a:srgbClr val="002060"/>
                </a:solidFill>
              </a:rPr>
              <a:t> </a:t>
            </a:r>
            <a:r>
              <a:rPr lang="hu-HU" sz="1400" dirty="0" err="1">
                <a:solidFill>
                  <a:srgbClr val="002060"/>
                </a:solidFill>
              </a:rPr>
              <a:t>Newcomb</a:t>
            </a:r>
            <a:r>
              <a:rPr lang="hu-HU" sz="1400" dirty="0">
                <a:solidFill>
                  <a:srgbClr val="002060"/>
                </a:solidFill>
              </a:rPr>
              <a:t> </a:t>
            </a:r>
            <a:r>
              <a:rPr lang="hu-HU" sz="1400" dirty="0" err="1">
                <a:solidFill>
                  <a:srgbClr val="002060"/>
                </a:solidFill>
              </a:rPr>
              <a:t>Hohfeld</a:t>
            </a:r>
            <a:endParaRPr lang="hu-H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985025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Az igényjognak nemcsak korrelatívja, hanem ellentéte is van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dirty="0"/>
              <a:t>Ez a joghiány. A joghiány olyan joghelyzet, amelyben nem léphetünk fel igénnyel vagy követeléssel másokkal szemben, </a:t>
            </a:r>
            <a:r>
              <a:rPr lang="hu-HU" i="1" dirty="0"/>
              <a:t>mert</a:t>
            </a:r>
            <a:r>
              <a:rPr lang="hu-HU" dirty="0"/>
              <a:t> nincs olyan jogunk, amelyre hivatkozhatnánk  </a:t>
            </a:r>
          </a:p>
        </p:txBody>
      </p:sp>
      <p:pic>
        <p:nvPicPr>
          <p:cNvPr id="2050" name="Picture 2" descr="Hohfeld_rajz_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00363" y="3673474"/>
            <a:ext cx="5992905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58597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</TotalTime>
  <Words>15868</Words>
  <Application>Microsoft Office PowerPoint</Application>
  <PresentationFormat>Egyéni</PresentationFormat>
  <Paragraphs>1183</Paragraphs>
  <Slides>153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153</vt:i4>
      </vt:variant>
    </vt:vector>
  </HeadingPairs>
  <TitlesOfParts>
    <vt:vector size="154" baseType="lpstr">
      <vt:lpstr>Office-téma</vt:lpstr>
      <vt:lpstr>A jogelmélet helye a tudományok rendszerében. A jog elméleti vizsgálatának lehetséges módjai.  A jogelméletek típusai. A konceptuális jogelméletek </vt:lpstr>
      <vt:lpstr>Egyáltalán mi értelme van bármilyen elméletnek? </vt:lpstr>
      <vt:lpstr>A gyakorlati ismeret</vt:lpstr>
      <vt:lpstr>A tudományos ismeret és a jogtudomány helye</vt:lpstr>
      <vt:lpstr>5. dia</vt:lpstr>
      <vt:lpstr>A jogelmélet haszna</vt:lpstr>
      <vt:lpstr>A jogelmélet haszna</vt:lpstr>
      <vt:lpstr>A joghoz való kognitív viszony 1.  Reflektált és reflektálatlan viszony</vt:lpstr>
      <vt:lpstr>A joghoz való kognitív viszony 2.  Külső és belső nézőpont</vt:lpstr>
      <vt:lpstr>A (reflektált) gyakorlati és elméleti ész</vt:lpstr>
      <vt:lpstr>Az elméleti ész</vt:lpstr>
      <vt:lpstr>A jogelméletek típusai (alternatívái) </vt:lpstr>
      <vt:lpstr>A konceptuális jogelméletek típusai</vt:lpstr>
      <vt:lpstr>A jog fogalma</vt:lpstr>
      <vt:lpstr>A fogalom-meghatározás Arisztotelész szerint </vt:lpstr>
      <vt:lpstr>Definitio per genus proximum et differentia specificam </vt:lpstr>
      <vt:lpstr>A definíció = a lényeg megragadása</vt:lpstr>
      <vt:lpstr>A jog fogalmának keresése </vt:lpstr>
      <vt:lpstr>19. dia</vt:lpstr>
      <vt:lpstr>A jog fogalma nem adható meg a genus proximum et differentia specifica módszerével</vt:lpstr>
      <vt:lpstr>Mese a hat vak emberről és az elefántról</vt:lpstr>
      <vt:lpstr>A jog fogalmának lehetséges változatai (1)  A jog, mint ontológiai létező </vt:lpstr>
      <vt:lpstr>A jog fogalmának lehetséges változatai (2)  A jog, mint kényszer</vt:lpstr>
      <vt:lpstr>A jog fogalmának lehetséges változatai (3)  A jog, mint szabály</vt:lpstr>
      <vt:lpstr>A jog fogalmának lehetséges változatai (4)  A jog, mint társadalmi tény</vt:lpstr>
      <vt:lpstr>A jog fogalmának lehetséges változatai (5)  A jog, mint erkölcsi tény</vt:lpstr>
      <vt:lpstr>A jog értelme</vt:lpstr>
      <vt:lpstr>Platón: Kritón</vt:lpstr>
      <vt:lpstr>Mit jelent az, hogy valaminek „van értelme? </vt:lpstr>
      <vt:lpstr>Mit értünk az alatt, hogy a jognak van „értelme”? </vt:lpstr>
      <vt:lpstr>Milyen tulajdonságaink vannak nekünk embereknek, amely miatt szükségünk van a jogra? </vt:lpstr>
      <vt:lpstr>Univerzális és partikuláris szükségletek – univerzális és partikuláris jog </vt:lpstr>
      <vt:lpstr>A jog eszményei</vt:lpstr>
      <vt:lpstr>A helyes jog keresésének lehetőségei 1.  Etikai naturalizmus</vt:lpstr>
      <vt:lpstr>A helyes jog keresésének lehetőségei 2.  Természetjogtanok – etikai objektivizmus </vt:lpstr>
      <vt:lpstr>A helyes jog keresésének lehetőségei 3.  szubsztantív helyesség – az alkotmányosság eszméje</vt:lpstr>
      <vt:lpstr>Az igazságosság fajtái 1. az elosztást szabályozó  igazságosság  koncepciók</vt:lpstr>
      <vt:lpstr>Az igazságosság fajtái 2. A megbomlott rend helyreállítását célzó igazságosságok  </vt:lpstr>
      <vt:lpstr>Az igazságosság fajtái 3. Az igazságossághoz való hozzáférést szabályozó elméletek</vt:lpstr>
      <vt:lpstr>Igazságosság-elméletek</vt:lpstr>
      <vt:lpstr>A jog egyéb eszményei</vt:lpstr>
      <vt:lpstr>A jog funkciói </vt:lpstr>
      <vt:lpstr>A jog normativitása – a jog érvényessége – kényszer és szankció a jogban</vt:lpstr>
      <vt:lpstr>Norma, normális a hétköznapi nyelvben</vt:lpstr>
      <vt:lpstr>Norma, normativitás jelentései</vt:lpstr>
      <vt:lpstr>A normativitás magva</vt:lpstr>
      <vt:lpstr>Kant magyarázata – a Sein és a Sollen világa  </vt:lpstr>
      <vt:lpstr>Normativitás elméletek I. – a redukcionista elmélet</vt:lpstr>
      <vt:lpstr>A redukcionista elmélet kritikája</vt:lpstr>
      <vt:lpstr>Normativitás elméletek II. – a normativizmus</vt:lpstr>
      <vt:lpstr>A normativista elméletek kritikája</vt:lpstr>
      <vt:lpstr>Normativitás elméletek III.  - a konvencionalizmus</vt:lpstr>
      <vt:lpstr>A normativitás működése – hogyan szolgáltat cselekvési indokokat? </vt:lpstr>
      <vt:lpstr>A normativitás működése – a teoretikus, szemlélődő perspektívája</vt:lpstr>
      <vt:lpstr>Az érvényesség – a jogi szabályok igazolása</vt:lpstr>
      <vt:lpstr>A jogi érvényesség – a normák és az egyedi aktusok létezésére használt kifejezés</vt:lpstr>
      <vt:lpstr>Érvényesség és kötelezettség</vt:lpstr>
      <vt:lpstr>Az érvényesség típusai </vt:lpstr>
      <vt:lpstr>Kényszer és szankció a jogban</vt:lpstr>
      <vt:lpstr>Néhány problémafelvetés – a nemzetközi jog és társai </vt:lpstr>
      <vt:lpstr>A szabályalapú döntéshozatal</vt:lpstr>
      <vt:lpstr>Társadalom jog nélkül létezhet, de szabály nélkül nem</vt:lpstr>
      <vt:lpstr>Miért nem maradnak fent ezek a rendszerek? </vt:lpstr>
      <vt:lpstr>A szabály és a többi normatív jelenség</vt:lpstr>
      <vt:lpstr>A szabály további jellegzetességei</vt:lpstr>
      <vt:lpstr>A szabály igazolása – két (három) eltérő igazolási technika</vt:lpstr>
      <vt:lpstr>További igazolási szintek</vt:lpstr>
      <vt:lpstr>A szabály, mint algoritmus (a szabály, mint szabályosság) </vt:lpstr>
      <vt:lpstr>A szabályalapú döntés </vt:lpstr>
      <vt:lpstr>Szabályalapú és esetközpontú döntéshozatal</vt:lpstr>
      <vt:lpstr>Mérsékelt esetközpontúság (reáltípus) </vt:lpstr>
      <vt:lpstr>Mérsékelt szabályközpontúság</vt:lpstr>
      <vt:lpstr>Érvek a szabályalapú döntéshozatal mellett</vt:lpstr>
      <vt:lpstr>A szabályalapú döntéshozatal korlátai (alapelvek, diszkréció, méltányosság) </vt:lpstr>
      <vt:lpstr>Szabályszkepticizmus</vt:lpstr>
      <vt:lpstr>A szabályok merevsége</vt:lpstr>
      <vt:lpstr>A szabályok meghatározatlansága, és vitathatósága</vt:lpstr>
      <vt:lpstr> A szabályok pontosítása: szabály és kivétel/feltétel </vt:lpstr>
      <vt:lpstr>A szabályok pontosítása: a generálklauzúla</vt:lpstr>
      <vt:lpstr>Szabályok és elvek – az elvek típusai </vt:lpstr>
      <vt:lpstr>A szabályok és elvek elmélete</vt:lpstr>
      <vt:lpstr>Az elvek sajátosságai</vt:lpstr>
      <vt:lpstr>Az elvek típusai</vt:lpstr>
      <vt:lpstr>A diszkréció (szabad belátás) formái, jelentései</vt:lpstr>
      <vt:lpstr>A végrehajtási típusú (4) diszkréció további típusai</vt:lpstr>
      <vt:lpstr>Méltányosság</vt:lpstr>
      <vt:lpstr>87. dia</vt:lpstr>
      <vt:lpstr>A jogosultságról</vt:lpstr>
      <vt:lpstr>Jogosultság-elméletek</vt:lpstr>
      <vt:lpstr>Akaratelmélet és érdekelmélet</vt:lpstr>
      <vt:lpstr>Akaratelmélet és érdekelmélet ma</vt:lpstr>
      <vt:lpstr>A kétféle elmélet közötti különbség főként a gyermekek és az állatok jogai között domborodik ki</vt:lpstr>
      <vt:lpstr>A jog és a kötelezettség összefüggése</vt:lpstr>
      <vt:lpstr>Jogi jogok és erkölcsi jogok (a „jog” és a „jó” viszonya – az elképzelhető lehetőségek</vt:lpstr>
      <vt:lpstr>A jogok fajtái</vt:lpstr>
      <vt:lpstr>A természetes jogok problémája</vt:lpstr>
      <vt:lpstr>A jogok modellje – kemény molekulák</vt:lpstr>
      <vt:lpstr>A jogok modellje – kemény atomok (Hohfeld elmélete) </vt:lpstr>
      <vt:lpstr>Az igényjognak nemcsak korrelatívja, hanem ellentéte is van</vt:lpstr>
      <vt:lpstr>A joghiánynak is van korrelatív párja,  - ez a szabadság</vt:lpstr>
      <vt:lpstr>A „jogok” másikfajta típusa: a felhatalmazottság </vt:lpstr>
      <vt:lpstr>A felhatalmazottság ellentéte – a beavatkozás-képtelenség (felhatalmazás-hiány)</vt:lpstr>
      <vt:lpstr>A jogosultság e második típusának korrelatívja a mentesség (immunitás, „beavatkozásnak nem kitettség)</vt:lpstr>
      <vt:lpstr>Ellentétes és egymást feltételező (korrelatív) fogalmak a hohfeldi elméletben</vt:lpstr>
      <vt:lpstr>Lágy molekulák és lágy atomok</vt:lpstr>
      <vt:lpstr>A jog rendszerszerűségéről</vt:lpstr>
      <vt:lpstr>Rend – igazság - valószínűség</vt:lpstr>
      <vt:lpstr>A rendszergondolat</vt:lpstr>
      <vt:lpstr>A jog rendszerszerűsége</vt:lpstr>
      <vt:lpstr>A joggal, mint rendszerrel szemben támasztott követelmények</vt:lpstr>
      <vt:lpstr>A jog rendszerszerűségének négy szintje – mi tartja össze a jogot?</vt:lpstr>
      <vt:lpstr>Miért fontos számunkra az, hogy a jogot rendszerként lássuk? 1.  </vt:lpstr>
      <vt:lpstr>Miért fontos számunkra az, hogy a jogot rendszerként lássuk? 2. </vt:lpstr>
      <vt:lpstr>A rendszerszerűség korlátai – miért korlátos?</vt:lpstr>
      <vt:lpstr>A rendszerszerűség korlátai - értelmezhetőség</vt:lpstr>
      <vt:lpstr>A rendszerszerűség korlátai - vitathatóság</vt:lpstr>
      <vt:lpstr>A jogbiztonság esendő biztonság</vt:lpstr>
      <vt:lpstr>A rendszerszerűség korlátai - tévedhetőség</vt:lpstr>
      <vt:lpstr>A jog alkothatóságáról</vt:lpstr>
      <vt:lpstr>Phüzisz és nomosz</vt:lpstr>
      <vt:lpstr>Ius duplex</vt:lpstr>
      <vt:lpstr>Jogalkotási modellek</vt:lpstr>
      <vt:lpstr>A törvénykönyvek és a kodifikáció történeti modelljei</vt:lpstr>
      <vt:lpstr>A jog alkothatóságának korlátai – kiindulópont az abszolút monarchia törvénypozitivizmusa</vt:lpstr>
      <vt:lpstr>A törvényhozó hatalom azonban nem korlátlan </vt:lpstr>
      <vt:lpstr>Jogon belüli korlátok</vt:lpstr>
      <vt:lpstr>Jogalkotástan</vt:lpstr>
      <vt:lpstr>A jogalkotástan területei</vt:lpstr>
      <vt:lpstr>Hogyan működtethető a jog? (jogi metodológia) </vt:lpstr>
      <vt:lpstr>A jogi metodológia kettős jelentése</vt:lpstr>
      <vt:lpstr>Deduktív módszer (szillogisztikus módszer) </vt:lpstr>
      <vt:lpstr>A deduktív módszer kritikája</vt:lpstr>
      <vt:lpstr>Az argumentatív módszer</vt:lpstr>
      <vt:lpstr>Az érvelés technikája</vt:lpstr>
      <vt:lpstr>Az eset-módszer</vt:lpstr>
      <vt:lpstr>Jogkritika</vt:lpstr>
      <vt:lpstr>Mi is a jogkritika?  </vt:lpstr>
      <vt:lpstr>Marxizmus</vt:lpstr>
      <vt:lpstr>A szocialista korszak jogképe </vt:lpstr>
      <vt:lpstr>Változások a 20. század elején</vt:lpstr>
      <vt:lpstr>Kritikai gondolkodás a XX. század elején - szabadjogi iskola</vt:lpstr>
      <vt:lpstr>A szociális jog</vt:lpstr>
      <vt:lpstr>Jogi realizmus Amerikában</vt:lpstr>
      <vt:lpstr>A modern kritikai jogszemlélet: a Critical Legal Studies mozgalom</vt:lpstr>
      <vt:lpstr>Tartalmi jogelméletek</vt:lpstr>
      <vt:lpstr>A konceptuális jogelméletek típusai – és a tartalmi jogelméletek elhelyezkedése</vt:lpstr>
      <vt:lpstr>A tartalmi jogelméletek típusai</vt:lpstr>
      <vt:lpstr>A jogtudományok (egy lehetséges) újkantiánus felosztása</vt:lpstr>
      <vt:lpstr>A tartalmi jogelméletek közös jellegzetességei</vt:lpstr>
      <vt:lpstr>Példa egy tartalmi jogelméletre a magánjog területén – a polgári jogi felelősség elmélete</vt:lpstr>
      <vt:lpstr>Példa a tartalmi jogelméletre a büntetőjog területén – a büntetési elméletek</vt:lpstr>
      <vt:lpstr>Példa a tartalmi jogelméletre a közjog területén – az alkotmányos alapjogok, és az alkotmánybíráskodás elméletei</vt:lpstr>
      <vt:lpstr>Példa a tartalmi jogelméletre a nemzetközi jog területén – a nemzetközi jog jogi jellegének problematikája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jogelmélet helye a tudományok rendszerében. A jog elméleti vizsgálatának lehetséges módjai.  A jogelméletek típusai. Konceptuális és tartalmi jogelméletek</dc:title>
  <dc:creator>Ződi Zsolt</dc:creator>
  <cp:lastModifiedBy>Vinnai Edina</cp:lastModifiedBy>
  <cp:revision>34</cp:revision>
  <dcterms:created xsi:type="dcterms:W3CDTF">2015-02-06T10:05:48Z</dcterms:created>
  <dcterms:modified xsi:type="dcterms:W3CDTF">2017-03-01T10:48:02Z</dcterms:modified>
</cp:coreProperties>
</file>