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256" r:id="rId5"/>
    <p:sldId id="257" r:id="rId6"/>
    <p:sldId id="269" r:id="rId7"/>
    <p:sldId id="270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66" r:id="rId20"/>
    <p:sldId id="283" r:id="rId21"/>
  </p:sldIdLst>
  <p:sldSz cx="12192000" cy="6858000"/>
  <p:notesSz cx="6858000" cy="9144000"/>
  <p:defaultTextStyle>
    <a:defPPr rtl="0">
      <a:defRPr lang="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1" d="100"/>
          <a:sy n="71" d="100"/>
        </p:scale>
        <p:origin x="61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8" d="100"/>
          <a:sy n="88" d="100"/>
        </p:scale>
        <p:origin x="91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hu-HU" dirty="0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20420C0F-847F-4D07-8042-CF75D60BEDE1}" type="datetime1">
              <a:rPr lang="hu-HU" smtClean="0"/>
              <a:pPr algn="r" rtl="0"/>
              <a:t>2018.05.09.</a:t>
            </a:fld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hu-HU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06834459-7356-44BF-850D-8B30C4FB3B6B}" type="slidenum">
              <a:rPr lang="hu-HU" smtClean="0"/>
              <a:pPr algn="r" rtl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hu-HU" dirty="0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CD48D8C4-4188-4989-934B-CD3E208BAE8F}" type="datetime1">
              <a:rPr lang="hu-HU" smtClean="0"/>
              <a:pPr/>
              <a:t>2018.05.09.</a:t>
            </a:fld>
            <a:endParaRPr lang="hu-HU" dirty="0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hu-HU" dirty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hu-HU" dirty="0" smtClean="0"/>
              <a:t>Mintaszöveg szerkesztése</a:t>
            </a:r>
          </a:p>
          <a:p>
            <a:pPr lvl="1" rtl="0"/>
            <a:r>
              <a:rPr lang="hu-HU" dirty="0" smtClean="0"/>
              <a:t>Második szint</a:t>
            </a:r>
          </a:p>
          <a:p>
            <a:pPr lvl="2" rtl="0"/>
            <a:r>
              <a:rPr lang="hu-HU" dirty="0" smtClean="0"/>
              <a:t>Harmadik szint</a:t>
            </a:r>
          </a:p>
          <a:p>
            <a:pPr lvl="3" rtl="0"/>
            <a:r>
              <a:rPr lang="hu-HU" dirty="0" smtClean="0"/>
              <a:t>Negyedik szint</a:t>
            </a:r>
          </a:p>
          <a:p>
            <a:pPr lvl="4" rtl="0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0A3C37BE-C303-496D-B5CD-85F2937540FC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hu-HU" smtClean="0"/>
              <a:pPr/>
              <a:t>1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495230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hu-HU" smtClean="0"/>
              <a:pPr/>
              <a:t>10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6589176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hu-HU" smtClean="0"/>
              <a:pPr/>
              <a:t>11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361770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hu-HU" smtClean="0"/>
              <a:pPr/>
              <a:t>12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2805042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hu-HU" smtClean="0"/>
              <a:pPr/>
              <a:t>13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8305772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hu-HU" smtClean="0"/>
              <a:pPr/>
              <a:t>14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536118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hu-HU" smtClean="0"/>
              <a:pPr/>
              <a:t>15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0839398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hu-HU" smtClean="0"/>
              <a:pPr/>
              <a:t>16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4190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hu-HU" smtClean="0"/>
              <a:pPr/>
              <a:t>2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56242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hu-HU" smtClean="0"/>
              <a:pPr/>
              <a:t>3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830432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hu-HU" smtClean="0"/>
              <a:pPr/>
              <a:t>4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624376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hu-HU" smtClean="0"/>
              <a:pPr/>
              <a:t>5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567636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hu-HU" smtClean="0"/>
              <a:pPr/>
              <a:t>6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1121292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hu-HU" smtClean="0"/>
              <a:pPr/>
              <a:t>7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727242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hu-HU" smtClean="0"/>
              <a:pPr/>
              <a:t>8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903643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hu-HU" smtClean="0"/>
              <a:pPr/>
              <a:t>9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47020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dirty="0"/>
          </a:p>
        </p:txBody>
      </p:sp>
      <p:sp>
        <p:nvSpPr>
          <p:cNvPr id="8" name="Téglalap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dirty="0"/>
          </a:p>
        </p:txBody>
      </p:sp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/>
            </a:lvl1pPr>
          </a:lstStyle>
          <a:p>
            <a:pPr rtl="0"/>
            <a:r>
              <a:rPr lang="hu-HU" smtClean="0"/>
              <a:t>Mintacím szerkesztése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hu-HU" smtClean="0"/>
              <a:t>Alcím mintájának szerkesztése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71426A3D-742A-4B1E-A8BD-438243219DA7}" type="datetime1">
              <a:rPr lang="hu-HU" smtClean="0"/>
              <a:pPr/>
              <a:t>2018.05.09.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hu-HU" smtClean="0"/>
              <a:pPr rtl="0"/>
              <a:t>‹#›</a:t>
            </a:fld>
            <a:endParaRPr lang="hu-HU" dirty="0"/>
          </a:p>
        </p:txBody>
      </p:sp>
      <p:pic>
        <p:nvPicPr>
          <p:cNvPr id="11" name="Kép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algn="l" rtl="0">
              <a:defRPr sz="3200"/>
            </a:lvl1pPr>
          </a:lstStyle>
          <a:p>
            <a:pPr rtl="0"/>
            <a:r>
              <a:rPr lang="hu-HU" smtClean="0"/>
              <a:t>Mintacím szerkesztése</a:t>
            </a:r>
            <a:endParaRPr lang="hu-HU" dirty="0"/>
          </a:p>
        </p:txBody>
      </p:sp>
      <p:sp>
        <p:nvSpPr>
          <p:cNvPr id="3" name="Kép helyőrzője 2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 rtlCol="0">
            <a:normAutofit/>
          </a:bodyPr>
          <a:lstStyle>
            <a:lvl1pPr marL="0" indent="0" algn="ctr" rtl="0">
              <a:buNone/>
              <a:defRPr sz="20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hu-HU" smtClean="0"/>
              <a:t>Kép beszúrásához kattintson az ikonra</a:t>
            </a:r>
            <a:endParaRPr lang="hu-HU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8A7EE27-E651-4834-8E3E-F76E341D205A}" type="datetime1">
              <a:rPr lang="hu-HU" smtClean="0"/>
              <a:pPr/>
              <a:t>2018.05.09.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hu-HU" smtClean="0"/>
              <a:pPr rtl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hu-HU" smtClean="0"/>
              <a:t>Mintacím szerkesztése</a:t>
            </a:r>
            <a:endParaRPr lang="hu-HU" dirty="0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hu-HU" smtClean="0"/>
              <a:t>Mintaszöveg szerkesztése</a:t>
            </a:r>
          </a:p>
          <a:p>
            <a:pPr lvl="1" rtl="0"/>
            <a:r>
              <a:rPr lang="hu-HU" smtClean="0"/>
              <a:t>Második szint</a:t>
            </a:r>
          </a:p>
          <a:p>
            <a:pPr lvl="2" rtl="0"/>
            <a:r>
              <a:rPr lang="hu-HU" smtClean="0"/>
              <a:t>Harmadik szint</a:t>
            </a:r>
          </a:p>
          <a:p>
            <a:pPr lvl="3" rtl="0"/>
            <a:r>
              <a:rPr lang="hu-HU" smtClean="0"/>
              <a:t>Negyedik szint</a:t>
            </a:r>
          </a:p>
          <a:p>
            <a:pPr lvl="4" rtl="0"/>
            <a:r>
              <a:rPr lang="hu-HU" smtClean="0"/>
              <a:t>Ötödik szint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C048CEE-F83C-4855-97D5-D441A0CEF1C5}" type="datetime1">
              <a:rPr lang="hu-HU" smtClean="0"/>
              <a:pPr/>
              <a:t>2018.05.09.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hu-HU" smtClean="0"/>
              <a:pPr rtl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 rtlCol="0"/>
          <a:lstStyle/>
          <a:p>
            <a:pPr rtl="0"/>
            <a:r>
              <a:rPr lang="hu-HU" smtClean="0"/>
              <a:t>Mintacím szerkesztése</a:t>
            </a:r>
            <a:endParaRPr lang="hu-HU" dirty="0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 rtlCol="0"/>
          <a:lstStyle/>
          <a:p>
            <a:pPr lvl="0" rtl="0"/>
            <a:r>
              <a:rPr lang="hu-HU" smtClean="0"/>
              <a:t>Mintaszöveg szerkesztése</a:t>
            </a:r>
          </a:p>
          <a:p>
            <a:pPr lvl="1" rtl="0"/>
            <a:r>
              <a:rPr lang="hu-HU" smtClean="0"/>
              <a:t>Második szint</a:t>
            </a:r>
          </a:p>
          <a:p>
            <a:pPr lvl="2" rtl="0"/>
            <a:r>
              <a:rPr lang="hu-HU" smtClean="0"/>
              <a:t>Harmadik szint</a:t>
            </a:r>
          </a:p>
          <a:p>
            <a:pPr lvl="3" rtl="0"/>
            <a:r>
              <a:rPr lang="hu-HU" smtClean="0"/>
              <a:t>Negyedik szint</a:t>
            </a:r>
          </a:p>
          <a:p>
            <a:pPr lvl="4" rtl="0"/>
            <a:r>
              <a:rPr lang="hu-HU" smtClean="0"/>
              <a:t>Ötödik szint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F5D6EB4-7E1F-40F4-8B36-715E21FCD05C}" type="datetime1">
              <a:rPr lang="hu-HU" smtClean="0"/>
              <a:pPr/>
              <a:t>2018.05.09.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hu-HU" smtClean="0"/>
              <a:pPr rtl="0"/>
              <a:t>‹#›</a:t>
            </a:fld>
            <a:endParaRPr lang="hu-HU" dirty="0"/>
          </a:p>
        </p:txBody>
      </p:sp>
      <p:grpSp>
        <p:nvGrpSpPr>
          <p:cNvPr id="7" name="Csoport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Egyenes összekötő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Egyenes összekötő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hu-HU" smtClean="0"/>
              <a:t>Mintacím szerkesztése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hu-HU" smtClean="0"/>
              <a:t>Mintaszöveg szerkesztése</a:t>
            </a:r>
          </a:p>
          <a:p>
            <a:pPr lvl="1" rtl="0"/>
            <a:r>
              <a:rPr lang="hu-HU" smtClean="0"/>
              <a:t>Második szint</a:t>
            </a:r>
          </a:p>
          <a:p>
            <a:pPr lvl="2" rtl="0"/>
            <a:r>
              <a:rPr lang="hu-HU" smtClean="0"/>
              <a:t>Harmadik szint</a:t>
            </a:r>
          </a:p>
          <a:p>
            <a:pPr lvl="3" rtl="0"/>
            <a:r>
              <a:rPr lang="hu-HU" smtClean="0"/>
              <a:t>Negyedik szint</a:t>
            </a:r>
          </a:p>
          <a:p>
            <a:pPr lvl="4" rtl="0"/>
            <a:r>
              <a:rPr lang="hu-HU" smtClean="0"/>
              <a:t>Ötödik szint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DAF96C2-D814-41F8-A7EF-942A9657501D}" type="datetime1">
              <a:rPr lang="hu-HU" smtClean="0"/>
              <a:pPr/>
              <a:t>2018.05.09.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hu-HU" smtClean="0"/>
              <a:pPr rtl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ímdia képp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Csoport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Egyenes összekötő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Egyenes összekötő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Csoport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Egyenes összekötő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Egyenes összekötő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églalap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dirty="0"/>
          </a:p>
        </p:txBody>
      </p:sp>
      <p:sp>
        <p:nvSpPr>
          <p:cNvPr id="8" name="Téglalap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dirty="0"/>
          </a:p>
        </p:txBody>
      </p:sp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/>
            </a:lvl1pPr>
          </a:lstStyle>
          <a:p>
            <a:pPr rtl="0"/>
            <a:r>
              <a:rPr lang="hu-HU" smtClean="0"/>
              <a:t>Mintacím szerkesztése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hu-HU" smtClean="0"/>
              <a:t>Alcím mintájának szerkesztése</a:t>
            </a:r>
            <a:endParaRPr lang="hu-HU" dirty="0"/>
          </a:p>
        </p:txBody>
      </p:sp>
      <p:pic>
        <p:nvPicPr>
          <p:cNvPr id="10" name="Kép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sp>
        <p:nvSpPr>
          <p:cNvPr id="11" name="Kép helyőrzője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hu-HU" smtClean="0"/>
              <a:t>Kép beszúrásához kattintson az ikonra</a:t>
            </a:r>
            <a:endParaRPr lang="hu-HU" dirty="0"/>
          </a:p>
        </p:txBody>
      </p:sp>
      <p:sp>
        <p:nvSpPr>
          <p:cNvPr id="19" name="Szöveges útmutatás"/>
          <p:cNvSpPr/>
          <p:nvPr/>
        </p:nvSpPr>
        <p:spPr>
          <a:xfrm>
            <a:off x="12344400" y="0"/>
            <a:ext cx="129540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/>
            <a:r>
              <a:rPr lang="hu-HU" sz="1200" b="1" i="1" dirty="0" smtClean="0">
                <a:latin typeface="Arial" pitchFamily="34" charset="0"/>
                <a:cs typeface="Arial" pitchFamily="34" charset="0"/>
              </a:rPr>
              <a:t>MEGJEGYZÉS:</a:t>
            </a:r>
          </a:p>
          <a:p>
            <a:pPr rtl="0"/>
            <a:r>
              <a:rPr lang="hu-HU" sz="1200" i="1" dirty="0" smtClean="0">
                <a:latin typeface="Arial" pitchFamily="34" charset="0"/>
                <a:cs typeface="Arial" pitchFamily="34" charset="0"/>
              </a:rPr>
              <a:t>A dián szereplő kép módosításához jelölje ki, majd törölje a képet. Ezután a helyőrzőben lévő Képek ikonra kattintva szúrhatja be a kívánt képet.</a:t>
            </a:r>
            <a:endParaRPr lang="hu-HU" sz="12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Csoport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Csoport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Egyenes összekötő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Egyenes összekötő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Téglalap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hu-HU" dirty="0"/>
            </a:p>
          </p:txBody>
        </p:sp>
        <p:grpSp>
          <p:nvGrpSpPr>
            <p:cNvPr id="11" name="Csoport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Egyenes összekötő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Egyenes összekötő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rtlCol="0" anchor="ctr">
            <a:normAutofit/>
          </a:bodyPr>
          <a:lstStyle>
            <a:lvl1pPr algn="l" rtl="0">
              <a:defRPr sz="440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hu-HU" smtClean="0"/>
              <a:t>Mintacím szerkesztése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4909684C-D57A-4F35-93CF-29115EFCC2F0}" type="datetime1">
              <a:rPr lang="hu-HU" smtClean="0"/>
              <a:pPr/>
              <a:t>2018.05.09.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hu-HU" smtClean="0"/>
              <a:pPr rtl="0"/>
              <a:t>‹#›</a:t>
            </a:fld>
            <a:endParaRPr lang="hu-HU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hu-HU" smtClean="0"/>
              <a:t>Mintacím szerkesztése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hu-HU" smtClean="0"/>
              <a:t>Mintaszöveg szerkesztése</a:t>
            </a:r>
          </a:p>
          <a:p>
            <a:pPr lvl="1" rtl="0"/>
            <a:r>
              <a:rPr lang="hu-HU" smtClean="0"/>
              <a:t>Második szint</a:t>
            </a:r>
          </a:p>
          <a:p>
            <a:pPr lvl="2" rtl="0"/>
            <a:r>
              <a:rPr lang="hu-HU" smtClean="0"/>
              <a:t>Harmadik szint</a:t>
            </a:r>
          </a:p>
          <a:p>
            <a:pPr lvl="3" rtl="0"/>
            <a:r>
              <a:rPr lang="hu-HU" smtClean="0"/>
              <a:t>Negyedik szint</a:t>
            </a:r>
          </a:p>
          <a:p>
            <a:pPr lvl="4" rtl="0"/>
            <a:r>
              <a:rPr lang="hu-HU" smtClean="0"/>
              <a:t>Ötödik szint</a:t>
            </a:r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</a:lstStyle>
          <a:p>
            <a:pPr lvl="0" rtl="0"/>
            <a:r>
              <a:rPr lang="hu-HU" smtClean="0"/>
              <a:t>Mintaszöveg szerkesztése</a:t>
            </a:r>
          </a:p>
          <a:p>
            <a:pPr lvl="1" rtl="0"/>
            <a:r>
              <a:rPr lang="hu-HU" smtClean="0"/>
              <a:t>Második szint</a:t>
            </a:r>
          </a:p>
          <a:p>
            <a:pPr lvl="2" rtl="0"/>
            <a:r>
              <a:rPr lang="hu-HU" smtClean="0"/>
              <a:t>Harmadik szint</a:t>
            </a:r>
          </a:p>
          <a:p>
            <a:pPr lvl="3" rtl="0"/>
            <a:r>
              <a:rPr lang="hu-HU" smtClean="0"/>
              <a:t>Negyedik szint</a:t>
            </a:r>
          </a:p>
          <a:p>
            <a:pPr lvl="4" rtl="0"/>
            <a:r>
              <a:rPr lang="hu-HU" smtClean="0"/>
              <a:t>Ötödik szint</a:t>
            </a:r>
            <a:endParaRPr lang="hu-HU" dirty="0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2092509E-4E1A-42A9-82CF-556B427C8795}" type="datetime1">
              <a:rPr lang="hu-HU" smtClean="0"/>
              <a:pPr/>
              <a:t>2018.05.09.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hu-HU" smtClean="0"/>
              <a:pPr rtl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hu-HU" smtClean="0"/>
              <a:t>Mintacím szerkesztése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 rtlCol="0"/>
          <a:lstStyle/>
          <a:p>
            <a:pPr lvl="0" rtl="0"/>
            <a:r>
              <a:rPr lang="hu-HU" smtClean="0"/>
              <a:t>Mintaszöveg szerkesztése</a:t>
            </a:r>
          </a:p>
          <a:p>
            <a:pPr lvl="1" rtl="0"/>
            <a:r>
              <a:rPr lang="hu-HU" smtClean="0"/>
              <a:t>Második szint</a:t>
            </a:r>
          </a:p>
          <a:p>
            <a:pPr lvl="2" rtl="0"/>
            <a:r>
              <a:rPr lang="hu-HU" smtClean="0"/>
              <a:t>Harmadik szint</a:t>
            </a:r>
          </a:p>
          <a:p>
            <a:pPr lvl="3" rtl="0"/>
            <a:r>
              <a:rPr lang="hu-HU" smtClean="0"/>
              <a:t>Negyedik szint</a:t>
            </a:r>
          </a:p>
          <a:p>
            <a:pPr lvl="4" rtl="0"/>
            <a:r>
              <a:rPr lang="hu-HU" smtClean="0"/>
              <a:t>Ötödik szint</a:t>
            </a:r>
            <a:endParaRPr lang="hu-HU" dirty="0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 rtlCol="0"/>
          <a:lstStyle/>
          <a:p>
            <a:pPr lvl="0" rtl="0"/>
            <a:r>
              <a:rPr lang="hu-HU" smtClean="0"/>
              <a:t>Mintaszöveg szerkesztése</a:t>
            </a:r>
          </a:p>
          <a:p>
            <a:pPr lvl="1" rtl="0"/>
            <a:r>
              <a:rPr lang="hu-HU" smtClean="0"/>
              <a:t>Második szint</a:t>
            </a:r>
          </a:p>
          <a:p>
            <a:pPr lvl="2" rtl="0"/>
            <a:r>
              <a:rPr lang="hu-HU" smtClean="0"/>
              <a:t>Harmadik szint</a:t>
            </a:r>
          </a:p>
          <a:p>
            <a:pPr lvl="3" rtl="0"/>
            <a:r>
              <a:rPr lang="hu-HU" smtClean="0"/>
              <a:t>Negyedik szint</a:t>
            </a:r>
          </a:p>
          <a:p>
            <a:pPr lvl="4" rtl="0"/>
            <a:r>
              <a:rPr lang="hu-HU" smtClean="0"/>
              <a:t>Ötödik szint</a:t>
            </a:r>
            <a:endParaRPr lang="hu-HU" dirty="0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556AAF3-6474-4867-820A-242187D12AFD}" type="datetime1">
              <a:rPr lang="hu-HU" smtClean="0"/>
              <a:pPr/>
              <a:t>2018.05.09.</a:t>
            </a:fld>
            <a:endParaRPr lang="hu-HU" dirty="0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hu-HU" smtClean="0"/>
              <a:pPr rtl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hu-HU" smtClean="0"/>
              <a:t>Mintacím szerkesztése</a:t>
            </a:r>
            <a:endParaRPr lang="hu-HU" dirty="0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F706978-D81F-44B1-9CD5-E4C77D263482}" type="datetime1">
              <a:rPr lang="hu-HU" smtClean="0"/>
              <a:pPr/>
              <a:t>2018.05.09.</a:t>
            </a:fld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hu-HU" smtClean="0"/>
              <a:pPr rtl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522EA5D-0A84-4035-96FB-675B6378E95D}" type="datetime1">
              <a:rPr lang="hu-HU" smtClean="0"/>
              <a:pPr/>
              <a:t>2018.05.09.</a:t>
            </a:fld>
            <a:endParaRPr lang="hu-HU" dirty="0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hu-HU" smtClean="0"/>
              <a:pPr rtl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algn="l" rtl="0">
              <a:defRPr sz="3200"/>
            </a:lvl1pPr>
          </a:lstStyle>
          <a:p>
            <a:pPr rtl="0"/>
            <a:r>
              <a:rPr lang="hu-HU" smtClean="0"/>
              <a:t>Mintacím szerkesztése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6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hu-HU" smtClean="0"/>
              <a:t>Mintaszöveg szerkesztése</a:t>
            </a:r>
          </a:p>
          <a:p>
            <a:pPr lvl="1" rtl="0"/>
            <a:r>
              <a:rPr lang="hu-HU" smtClean="0"/>
              <a:t>Második szint</a:t>
            </a:r>
          </a:p>
          <a:p>
            <a:pPr lvl="2" rtl="0"/>
            <a:r>
              <a:rPr lang="hu-HU" smtClean="0"/>
              <a:t>Harmadik szint</a:t>
            </a:r>
          </a:p>
          <a:p>
            <a:pPr lvl="3" rtl="0"/>
            <a:r>
              <a:rPr lang="hu-HU" smtClean="0"/>
              <a:t>Negyedik szint</a:t>
            </a:r>
          </a:p>
          <a:p>
            <a:pPr lvl="4" rtl="0"/>
            <a:r>
              <a:rPr lang="hu-HU" smtClean="0"/>
              <a:t>Ötödik szint</a:t>
            </a:r>
            <a:endParaRPr lang="hu-HU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81FBB17F-5403-4389-8A32-99B6B2796426}" type="datetime1">
              <a:rPr lang="hu-HU" smtClean="0"/>
              <a:pPr/>
              <a:t>2018.05.09.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hu-HU" smtClean="0"/>
              <a:pPr rtl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pPr rtl="0"/>
            <a:r>
              <a:rPr lang="hu-HU" dirty="0" smtClean="0"/>
              <a:t>Mintacím szerkesztése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hu-HU" dirty="0" smtClean="0"/>
              <a:t>Mintaszöveg szerkesztése</a:t>
            </a:r>
          </a:p>
          <a:p>
            <a:pPr lvl="1" rtl="0"/>
            <a:r>
              <a:rPr lang="hu-HU" dirty="0" smtClean="0"/>
              <a:t>Második szint</a:t>
            </a:r>
          </a:p>
          <a:p>
            <a:pPr lvl="2" rtl="0"/>
            <a:r>
              <a:rPr lang="hu-HU" dirty="0" smtClean="0"/>
              <a:t>Harmadik szint</a:t>
            </a:r>
          </a:p>
          <a:p>
            <a:pPr lvl="3" rtl="0"/>
            <a:r>
              <a:rPr lang="hu-HU" dirty="0" smtClean="0"/>
              <a:t>Negyedik szint</a:t>
            </a:r>
          </a:p>
          <a:p>
            <a:pPr lvl="4" rtl="0"/>
            <a:r>
              <a:rPr lang="hu-HU" dirty="0" smtClean="0"/>
              <a:t>Ötödik szint</a:t>
            </a:r>
          </a:p>
          <a:p>
            <a:pPr lvl="5" rtl="0"/>
            <a:r>
              <a:rPr lang="hu-HU" dirty="0" smtClean="0"/>
              <a:t>Hatodik szint</a:t>
            </a:r>
          </a:p>
          <a:p>
            <a:pPr lvl="6" rtl="0"/>
            <a:r>
              <a:rPr lang="hu-HU" dirty="0" smtClean="0"/>
              <a:t>Hetedik szint</a:t>
            </a:r>
          </a:p>
          <a:p>
            <a:pPr lvl="7" rtl="0"/>
            <a:r>
              <a:rPr lang="hu-HU" dirty="0" smtClean="0"/>
              <a:t>Nyolcadik szint</a:t>
            </a:r>
          </a:p>
          <a:p>
            <a:pPr lvl="8" rtl="0"/>
            <a:r>
              <a:rPr lang="hu-HU" dirty="0" smtClean="0"/>
              <a:t>Kilencedik szint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8469195E-1C55-4D3D-9AF2-675D1712D454}" type="datetime1">
              <a:rPr lang="hu-HU" smtClean="0"/>
              <a:pPr/>
              <a:t>2018.05.09.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rtl="0"/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0FF54DE5-C571-48E8-A5BC-B369434E2F44}" type="slidenum">
              <a:rPr lang="hu-HU" smtClean="0"/>
              <a:pPr/>
              <a:t>‹#›</a:t>
            </a:fld>
            <a:endParaRPr lang="hu-HU" dirty="0"/>
          </a:p>
        </p:txBody>
      </p:sp>
      <p:grpSp>
        <p:nvGrpSpPr>
          <p:cNvPr id="15" name="Csoport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Egyenes összekötő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Egyenes összekötő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5"/>
          <p:cNvSpPr>
            <a:spLocks noGrp="1"/>
          </p:cNvSpPr>
          <p:nvPr>
            <p:ph type="ctrTitle"/>
          </p:nvPr>
        </p:nvSpPr>
        <p:spPr>
          <a:xfrm>
            <a:off x="1104900" y="1977769"/>
            <a:ext cx="5734050" cy="2219691"/>
          </a:xfrm>
        </p:spPr>
        <p:txBody>
          <a:bodyPr rtlCol="0" anchor="ctr"/>
          <a:lstStyle/>
          <a:p>
            <a:pPr rtl="0"/>
            <a:r>
              <a:rPr lang="hu-HU" dirty="0" smtClean="0"/>
              <a:t>Az Oktatás igazgatása</a:t>
            </a:r>
            <a:endParaRPr lang="hu-HU" dirty="0"/>
          </a:p>
        </p:txBody>
      </p:sp>
      <p:sp>
        <p:nvSpPr>
          <p:cNvPr id="7" name="Alcím 6"/>
          <p:cNvSpPr>
            <a:spLocks noGrp="1"/>
          </p:cNvSpPr>
          <p:nvPr>
            <p:ph type="subTitle" idx="1"/>
          </p:nvPr>
        </p:nvSpPr>
        <p:spPr>
          <a:xfrm>
            <a:off x="1090613" y="4026009"/>
            <a:ext cx="5734050" cy="1546116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hu-HU" dirty="0" smtClean="0"/>
              <a:t>Köznevelés – Felsőoktatás</a:t>
            </a:r>
          </a:p>
          <a:p>
            <a:pPr rtl="0"/>
            <a:endParaRPr lang="hu-HU" dirty="0" smtClean="0"/>
          </a:p>
          <a:p>
            <a:pPr algn="r" rtl="0"/>
            <a:r>
              <a:rPr lang="hu-HU" dirty="0" smtClean="0"/>
              <a:t>Cseh Gergely </a:t>
            </a:r>
          </a:p>
          <a:p>
            <a:pPr algn="r" rtl="0"/>
            <a:r>
              <a:rPr lang="hu-HU" dirty="0" smtClean="0"/>
              <a:t>ME-ÁJK Közigazgatási Jogi Tanszék</a:t>
            </a:r>
          </a:p>
          <a:p>
            <a:pPr algn="r" rtl="0"/>
            <a:endParaRPr lang="hu-HU" dirty="0" smtClean="0"/>
          </a:p>
          <a:p>
            <a:pPr algn="r" rtl="0"/>
            <a:r>
              <a:rPr lang="hu-HU" dirty="0" smtClean="0"/>
              <a:t>2018. május</a:t>
            </a:r>
          </a:p>
          <a:p>
            <a:pPr rtl="0"/>
            <a:endParaRPr lang="hu-HU" dirty="0" smtClean="0"/>
          </a:p>
          <a:p>
            <a:pPr rtl="0"/>
            <a:endParaRPr lang="hu-HU" dirty="0"/>
          </a:p>
        </p:txBody>
      </p:sp>
      <p:pic>
        <p:nvPicPr>
          <p:cNvPr id="4" name="Kép helyőrzője 3" descr="Egy asztalon fekvő nyitott könyv, háttérben az elmosódott könyvespolc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ím 1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hu-HU" sz="3200" dirty="0" smtClean="0"/>
              <a:t>Felsőoktatás</a:t>
            </a:r>
            <a:endParaRPr lang="hu-HU" sz="3200" dirty="0"/>
          </a:p>
        </p:txBody>
      </p:sp>
      <p:sp>
        <p:nvSpPr>
          <p:cNvPr id="14" name="Tartalom helye 13"/>
          <p:cNvSpPr>
            <a:spLocks noGrp="1"/>
          </p:cNvSpPr>
          <p:nvPr>
            <p:ph idx="1"/>
          </p:nvPr>
        </p:nvSpPr>
        <p:spPr>
          <a:xfrm>
            <a:off x="1104899" y="1358153"/>
            <a:ext cx="10190629" cy="5096435"/>
          </a:xfrm>
        </p:spPr>
        <p:txBody>
          <a:bodyPr rtlCol="0">
            <a:normAutofit lnSpcReduction="10000"/>
          </a:bodyPr>
          <a:lstStyle/>
          <a:p>
            <a:pPr marL="0" indent="0" rtl="0">
              <a:buNone/>
            </a:pPr>
            <a:endParaRPr lang="hu-HU" sz="2400" dirty="0"/>
          </a:p>
          <a:p>
            <a:pPr rtl="0"/>
            <a:r>
              <a:rPr lang="hu-HU" sz="2400" dirty="0" smtClean="0"/>
              <a:t>A felsőoktatás szerepe a társadalom rendszerében(-)</a:t>
            </a:r>
          </a:p>
          <a:p>
            <a:pPr rtl="0"/>
            <a:r>
              <a:rPr lang="hu-HU" sz="2400" dirty="0" smtClean="0"/>
              <a:t>A nemzeti felsőoktatásról szóló 2011. évi CCIV. törvény (</a:t>
            </a:r>
            <a:r>
              <a:rPr lang="hu-HU" sz="2400" dirty="0" err="1" smtClean="0"/>
              <a:t>Nftv</a:t>
            </a:r>
            <a:r>
              <a:rPr lang="hu-HU" sz="2400" dirty="0" smtClean="0"/>
              <a:t>.) szerinti működési alapelvek</a:t>
            </a:r>
          </a:p>
          <a:p>
            <a:pPr rtl="0"/>
            <a:r>
              <a:rPr lang="hu-HU" sz="2400" dirty="0" smtClean="0"/>
              <a:t>A felsőoktatási rendszer alakító európai tényezők</a:t>
            </a:r>
          </a:p>
          <a:p>
            <a:pPr rtl="0"/>
            <a:r>
              <a:rPr lang="hu-HU" sz="2400" dirty="0" smtClean="0"/>
              <a:t>A felsőoktatás igazgatása (Közreműködők: MAB, FTT, MRK, ODT)</a:t>
            </a:r>
          </a:p>
          <a:p>
            <a:pPr rtl="0"/>
            <a:r>
              <a:rPr lang="hu-HU" sz="2400" dirty="0" smtClean="0"/>
              <a:t>Felsőoktatási intézmény</a:t>
            </a:r>
          </a:p>
          <a:p>
            <a:pPr rtl="0"/>
            <a:r>
              <a:rPr lang="hu-HU" sz="2400" dirty="0" smtClean="0"/>
              <a:t>Felsőoktatási intézmény szervezeti felépítése</a:t>
            </a:r>
          </a:p>
          <a:p>
            <a:pPr rtl="0"/>
            <a:r>
              <a:rPr lang="hu-HU" sz="2400" dirty="0" smtClean="0"/>
              <a:t>Oktatók – kutatók – hallgatók (-)</a:t>
            </a:r>
          </a:p>
          <a:p>
            <a:pPr rtl="0"/>
            <a:r>
              <a:rPr lang="hu-HU" sz="2400" dirty="0" smtClean="0"/>
              <a:t>Érdekességek</a:t>
            </a:r>
          </a:p>
          <a:p>
            <a:pPr rtl="0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07915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hu-HU" sz="3200" dirty="0" smtClean="0"/>
              <a:t>Működési alapelvek</a:t>
            </a:r>
            <a:endParaRPr lang="hu-HU" sz="3200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104900" y="1297641"/>
            <a:ext cx="4919472" cy="605118"/>
          </a:xfrm>
        </p:spPr>
        <p:txBody>
          <a:bodyPr rtlCol="0"/>
          <a:lstStyle/>
          <a:p>
            <a:pPr rtl="0"/>
            <a:r>
              <a:rPr lang="hu-HU" dirty="0" smtClean="0"/>
              <a:t>Alaptörvény</a:t>
            </a:r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1104900" y="1902759"/>
            <a:ext cx="4919472" cy="4511488"/>
          </a:xfrm>
        </p:spPr>
        <p:txBody>
          <a:bodyPr rtlCol="0">
            <a:normAutofit/>
          </a:bodyPr>
          <a:lstStyle/>
          <a:p>
            <a:r>
              <a:rPr lang="hu-HU" b="1" i="1" dirty="0"/>
              <a:t>XI. </a:t>
            </a:r>
            <a:r>
              <a:rPr lang="hu-HU" b="1" i="1" dirty="0" smtClean="0"/>
              <a:t>cikk</a:t>
            </a:r>
            <a:r>
              <a:rPr lang="hu-HU" b="1" dirty="0"/>
              <a:t> </a:t>
            </a:r>
            <a:r>
              <a:rPr lang="hu-HU" dirty="0" smtClean="0"/>
              <a:t>(1</a:t>
            </a:r>
            <a:r>
              <a:rPr lang="hu-HU" dirty="0"/>
              <a:t>) </a:t>
            </a:r>
            <a:r>
              <a:rPr lang="hu-HU" b="1" dirty="0"/>
              <a:t>Minden magyar állampolgárnak joga van a művelődéshez</a:t>
            </a:r>
            <a:r>
              <a:rPr lang="hu-HU" b="1" dirty="0" smtClean="0"/>
              <a:t>.</a:t>
            </a:r>
          </a:p>
          <a:p>
            <a:r>
              <a:rPr lang="hu-HU" dirty="0" smtClean="0"/>
              <a:t>(2) …</a:t>
            </a:r>
            <a:r>
              <a:rPr lang="hu-HU" b="1" dirty="0" smtClean="0"/>
              <a:t>a </a:t>
            </a:r>
            <a:r>
              <a:rPr lang="hu-HU" b="1" dirty="0"/>
              <a:t>képességei alapján mindenki számára hozzáférhető felsőfokú oktatással,</a:t>
            </a:r>
            <a:r>
              <a:rPr lang="hu-HU" dirty="0"/>
              <a:t> </a:t>
            </a:r>
            <a:r>
              <a:rPr lang="hu-HU" dirty="0" smtClean="0"/>
              <a:t>…. biztosítja</a:t>
            </a:r>
            <a:r>
              <a:rPr lang="hu-HU" dirty="0" smtClean="0"/>
              <a:t>.</a:t>
            </a:r>
            <a:endParaRPr lang="hu-HU" dirty="0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66110" y="1378324"/>
            <a:ext cx="4919472" cy="524435"/>
          </a:xfrm>
        </p:spPr>
        <p:txBody>
          <a:bodyPr rtlCol="0"/>
          <a:lstStyle/>
          <a:p>
            <a:pPr rtl="0"/>
            <a:r>
              <a:rPr lang="hu-HU" dirty="0" err="1" smtClean="0"/>
              <a:t>Nftv</a:t>
            </a:r>
            <a:r>
              <a:rPr lang="hu-HU" dirty="0" smtClean="0"/>
              <a:t>.</a:t>
            </a:r>
            <a:endParaRPr lang="hu-HU" dirty="0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66110" y="1902759"/>
            <a:ext cx="4919472" cy="4269441"/>
          </a:xfrm>
        </p:spPr>
        <p:txBody>
          <a:bodyPr rtlCol="0">
            <a:normAutofit/>
          </a:bodyPr>
          <a:lstStyle/>
          <a:p>
            <a:r>
              <a:rPr lang="hu-HU" dirty="0" smtClean="0"/>
              <a:t>Magyar nyelvű képzés</a:t>
            </a:r>
          </a:p>
          <a:p>
            <a:r>
              <a:rPr lang="hu-HU" dirty="0" smtClean="0"/>
              <a:t>Nyilvántartások, OSAP, FIR</a:t>
            </a:r>
          </a:p>
          <a:p>
            <a:r>
              <a:rPr lang="hu-HU" dirty="0" smtClean="0"/>
              <a:t>Felnőttképzés</a:t>
            </a:r>
          </a:p>
          <a:p>
            <a:r>
              <a:rPr lang="hu-HU" dirty="0" smtClean="0"/>
              <a:t>Jogi személy, költségvetési szerv</a:t>
            </a:r>
          </a:p>
          <a:p>
            <a:r>
              <a:rPr lang="hu-HU" dirty="0" smtClean="0"/>
              <a:t>Alapíthat: állam, egyház, nemzetiségi önk., </a:t>
            </a:r>
            <a:r>
              <a:rPr lang="hu-HU" dirty="0" err="1" smtClean="0"/>
              <a:t>gt</a:t>
            </a:r>
            <a:r>
              <a:rPr lang="hu-HU" dirty="0" smtClean="0"/>
              <a:t>., alapítvány</a:t>
            </a:r>
          </a:p>
          <a:p>
            <a:r>
              <a:rPr lang="hu-HU" dirty="0" smtClean="0"/>
              <a:t>Működtetése a fenntartó feladata</a:t>
            </a:r>
          </a:p>
          <a:p>
            <a:r>
              <a:rPr lang="hu-HU" dirty="0" smtClean="0"/>
              <a:t>Ciklikus képzés: F(O)SZ, BA/</a:t>
            </a:r>
            <a:r>
              <a:rPr lang="hu-HU" dirty="0" err="1" smtClean="0"/>
              <a:t>BSc</a:t>
            </a:r>
            <a:r>
              <a:rPr lang="hu-HU" dirty="0" smtClean="0"/>
              <a:t>, MA/</a:t>
            </a:r>
            <a:r>
              <a:rPr lang="hu-HU" dirty="0" err="1" smtClean="0"/>
              <a:t>MSc</a:t>
            </a:r>
            <a:r>
              <a:rPr lang="hu-HU" dirty="0" smtClean="0"/>
              <a:t>, doktori, </a:t>
            </a:r>
            <a:r>
              <a:rPr lang="hu-HU" dirty="0" err="1" smtClean="0"/>
              <a:t>posztgrad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7057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r>
              <a:rPr lang="hu-HU" sz="3200" dirty="0"/>
              <a:t>A felsőoktatási rendszer alakító európai tényezők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1104900" y="1963270"/>
            <a:ext cx="9980682" cy="4208929"/>
          </a:xfrm>
        </p:spPr>
        <p:txBody>
          <a:bodyPr rtlCol="0"/>
          <a:lstStyle/>
          <a:p>
            <a:r>
              <a:rPr lang="hu-HU" sz="2400" dirty="0" smtClean="0"/>
              <a:t>Európai Felsőoktatási Térség </a:t>
            </a:r>
          </a:p>
          <a:p>
            <a:r>
              <a:rPr lang="hu-HU" sz="2400" dirty="0" smtClean="0"/>
              <a:t>– 1988. Magna Charta </a:t>
            </a:r>
            <a:r>
              <a:rPr lang="hu-HU" sz="2400" dirty="0" err="1" smtClean="0"/>
              <a:t>Universitatum</a:t>
            </a:r>
            <a:r>
              <a:rPr lang="hu-HU" sz="2400" dirty="0" smtClean="0"/>
              <a:t> </a:t>
            </a:r>
          </a:p>
          <a:p>
            <a:r>
              <a:rPr lang="hu-HU" sz="2400" dirty="0" smtClean="0"/>
              <a:t>– 1998. Sorbonne- i Nyilatkozat </a:t>
            </a:r>
          </a:p>
          <a:p>
            <a:r>
              <a:rPr lang="hu-HU" sz="2400" dirty="0" smtClean="0"/>
              <a:t>– 1999. Bolognai Nyilatkozat</a:t>
            </a:r>
          </a:p>
          <a:p>
            <a:r>
              <a:rPr lang="hu-HU" sz="2400" dirty="0" smtClean="0"/>
              <a:t>Bolognai rendszer – ciklusokra bontott képzési rendszer (kivéve: osztatlan!)</a:t>
            </a:r>
          </a:p>
          <a:p>
            <a:r>
              <a:rPr lang="hu-HU" sz="2400" dirty="0" smtClean="0"/>
              <a:t>Kreditalapú képzés</a:t>
            </a:r>
          </a:p>
          <a:p>
            <a:r>
              <a:rPr lang="hu-HU" sz="2400" dirty="0" smtClean="0"/>
              <a:t>Life </a:t>
            </a:r>
            <a:r>
              <a:rPr lang="hu-HU" sz="2400" dirty="0" err="1" smtClean="0"/>
              <a:t>long</a:t>
            </a:r>
            <a:r>
              <a:rPr lang="hu-HU" sz="2400" dirty="0" smtClean="0"/>
              <a:t> </a:t>
            </a:r>
            <a:r>
              <a:rPr lang="hu-HU" sz="2400" dirty="0" err="1" smtClean="0"/>
              <a:t>learning</a:t>
            </a:r>
            <a:endParaRPr lang="hu-HU" sz="2400" dirty="0" smtClean="0"/>
          </a:p>
          <a:p>
            <a:endParaRPr lang="hu-HU" dirty="0" smtClean="0"/>
          </a:p>
        </p:txBody>
      </p:sp>
    </p:spTree>
    <p:extLst>
      <p:ext uri="{BB962C8B-B14F-4D97-AF65-F5344CB8AC3E}">
        <p14:creationId xmlns:p14="http://schemas.microsoft.com/office/powerpoint/2010/main" val="3938290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r>
              <a:rPr lang="hu-HU" sz="3200" dirty="0"/>
              <a:t>A </a:t>
            </a:r>
            <a:r>
              <a:rPr lang="hu-HU" sz="3200" dirty="0" smtClean="0"/>
              <a:t>felsőoktatás igazgatása</a:t>
            </a:r>
            <a:endParaRPr lang="hu-HU" sz="3200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70647" y="1438835"/>
            <a:ext cx="11349318" cy="5284694"/>
          </a:xfrm>
        </p:spPr>
        <p:txBody>
          <a:bodyPr rtlCol="0">
            <a:normAutofit fontScale="92500" lnSpcReduction="10000"/>
          </a:bodyPr>
          <a:lstStyle/>
          <a:p>
            <a:r>
              <a:rPr lang="hu-HU" i="1" dirty="0" smtClean="0"/>
              <a:t>Országgyűlés</a:t>
            </a:r>
            <a:r>
              <a:rPr lang="hu-HU" dirty="0" smtClean="0"/>
              <a:t> – </a:t>
            </a:r>
            <a:r>
              <a:rPr lang="hu-HU" dirty="0" err="1" smtClean="0"/>
              <a:t>Nftv</a:t>
            </a:r>
            <a:r>
              <a:rPr lang="hu-HU" dirty="0" smtClean="0"/>
              <a:t>. – állami elismerés</a:t>
            </a:r>
          </a:p>
          <a:p>
            <a:r>
              <a:rPr lang="hu-HU" i="1" dirty="0" smtClean="0"/>
              <a:t>Köztársasági elnök </a:t>
            </a:r>
            <a:r>
              <a:rPr lang="hu-HU" dirty="0" smtClean="0"/>
              <a:t>– egyetem rektor, tanár</a:t>
            </a:r>
          </a:p>
          <a:p>
            <a:r>
              <a:rPr lang="hu-HU" i="1" dirty="0" smtClean="0"/>
              <a:t>Miniszterelnök</a:t>
            </a:r>
            <a:r>
              <a:rPr lang="hu-HU" dirty="0" smtClean="0"/>
              <a:t> – főiskola rektor, tanár</a:t>
            </a:r>
          </a:p>
          <a:p>
            <a:r>
              <a:rPr lang="hu-HU" i="1" dirty="0" smtClean="0"/>
              <a:t>Kormány </a:t>
            </a:r>
            <a:r>
              <a:rPr lang="hu-HU" dirty="0" smtClean="0"/>
              <a:t>– </a:t>
            </a:r>
            <a:r>
              <a:rPr lang="hu-HU" dirty="0"/>
              <a:t>felsőoktatási </a:t>
            </a:r>
            <a:r>
              <a:rPr lang="hu-HU" dirty="0" smtClean="0"/>
              <a:t>stratégia; felvételi </a:t>
            </a:r>
            <a:r>
              <a:rPr lang="hu-HU" dirty="0"/>
              <a:t>eljárás rendje, </a:t>
            </a:r>
            <a:r>
              <a:rPr lang="hu-HU" dirty="0" smtClean="0"/>
              <a:t>a </a:t>
            </a:r>
            <a:r>
              <a:rPr lang="hu-HU" dirty="0"/>
              <a:t>hallgatói juttatásokkal kapcsolatos </a:t>
            </a:r>
            <a:r>
              <a:rPr lang="hu-HU" dirty="0" smtClean="0"/>
              <a:t>szabályok, doktori képzés rendje</a:t>
            </a:r>
            <a:endParaRPr lang="hu-HU" dirty="0" smtClean="0"/>
          </a:p>
          <a:p>
            <a:r>
              <a:rPr lang="hu-HU" i="1" dirty="0"/>
              <a:t>Oktatásért felelős miniszter </a:t>
            </a:r>
            <a:r>
              <a:rPr lang="hu-HU" dirty="0"/>
              <a:t>– (oktatásért felelős át. – felsőoktatásért felelős helyettes át.)</a:t>
            </a:r>
            <a:endParaRPr lang="hu-HU" i="1" dirty="0"/>
          </a:p>
          <a:p>
            <a:pPr marL="2325688" lvl="5" indent="0">
              <a:buNone/>
            </a:pPr>
            <a:r>
              <a:rPr lang="hu-HU" sz="2000" dirty="0"/>
              <a:t>– </a:t>
            </a:r>
            <a:r>
              <a:rPr lang="hu-HU" sz="2000" dirty="0" err="1"/>
              <a:t>felsőokt</a:t>
            </a:r>
            <a:r>
              <a:rPr lang="hu-HU" sz="2000" dirty="0"/>
              <a:t>. szervezés (OH működtetés,  </a:t>
            </a:r>
            <a:r>
              <a:rPr lang="hu-HU" sz="2000" dirty="0" err="1"/>
              <a:t>pedag</a:t>
            </a:r>
            <a:r>
              <a:rPr lang="hu-HU" sz="2000" dirty="0"/>
              <a:t>. Képzés irányainak meghatározása, FIR működtetés, oklevelek- bizonyítványok elismertetése)</a:t>
            </a:r>
          </a:p>
          <a:p>
            <a:pPr marL="2325688" lvl="7" indent="0">
              <a:buNone/>
            </a:pPr>
            <a:r>
              <a:rPr lang="hu-HU" sz="2000" dirty="0"/>
              <a:t>	- </a:t>
            </a:r>
            <a:r>
              <a:rPr lang="hu-HU" sz="2000" dirty="0" err="1"/>
              <a:t>felsőokt</a:t>
            </a:r>
            <a:r>
              <a:rPr lang="hu-HU" sz="2000" dirty="0"/>
              <a:t>. fejlesztés (új képzési, oktatási módszerek elterjedésének támogatása; az </a:t>
            </a:r>
            <a:r>
              <a:rPr lang="hu-HU" sz="2000" dirty="0" err="1"/>
              <a:t>fsz</a:t>
            </a:r>
            <a:r>
              <a:rPr lang="hu-HU" sz="2000" dirty="0"/>
              <a:t>, </a:t>
            </a:r>
            <a:r>
              <a:rPr lang="hu-HU" sz="2000" dirty="0" err="1"/>
              <a:t>ba</a:t>
            </a:r>
            <a:r>
              <a:rPr lang="hu-HU" sz="2000" dirty="0"/>
              <a:t> és az ma szakok szerkezetének felülvizsgálata, rendszer fejlesztési tervek előkészítése)</a:t>
            </a:r>
          </a:p>
          <a:p>
            <a:pPr marL="2325688" lvl="7" indent="0">
              <a:buNone/>
            </a:pPr>
            <a:r>
              <a:rPr lang="hu-HU" sz="2000" dirty="0"/>
              <a:t>	- törvényességi </a:t>
            </a:r>
            <a:r>
              <a:rPr lang="hu-HU" sz="2000" dirty="0" err="1"/>
              <a:t>ell</a:t>
            </a:r>
            <a:r>
              <a:rPr lang="hu-HU" sz="2000" dirty="0"/>
              <a:t>. (nem állami felsőoktatási intézmények fenntartói tevékenysége felett -- &gt; felfüggesztheti a felsőoktatási intézmény vizsgaszervezési jogát vagy *mulasztási per - </a:t>
            </a:r>
            <a:r>
              <a:rPr lang="hu-HU" sz="2000" i="1" dirty="0"/>
              <a:t>megszüntetésre is alapot adhat</a:t>
            </a:r>
            <a:r>
              <a:rPr lang="hu-HU" sz="2000" i="1" dirty="0" smtClean="0"/>
              <a:t>.</a:t>
            </a:r>
            <a:endParaRPr lang="hu-HU" dirty="0" smtClean="0"/>
          </a:p>
          <a:p>
            <a:r>
              <a:rPr lang="hu-HU" i="1" dirty="0" smtClean="0"/>
              <a:t>Oktatási Hivatal </a:t>
            </a:r>
            <a:r>
              <a:rPr lang="hu-HU" dirty="0" smtClean="0"/>
              <a:t>- </a:t>
            </a:r>
            <a:r>
              <a:rPr lang="hu-HU" dirty="0"/>
              <a:t>lebonyolítja a központi felsőoktatási felvételi </a:t>
            </a:r>
            <a:r>
              <a:rPr lang="hu-HU" dirty="0" smtClean="0"/>
              <a:t>eljárást, </a:t>
            </a:r>
            <a:r>
              <a:rPr lang="hu-HU" dirty="0"/>
              <a:t>FIR üzemeltetés, felsőoktatási formanyomtatványok </a:t>
            </a:r>
            <a:r>
              <a:rPr lang="hu-HU" dirty="0" smtClean="0"/>
              <a:t>engedélyezése</a:t>
            </a:r>
            <a:r>
              <a:rPr lang="hu-HU" dirty="0"/>
              <a:t>, a </a:t>
            </a:r>
            <a:r>
              <a:rPr lang="hu-HU" dirty="0" smtClean="0"/>
              <a:t>hallgatói </a:t>
            </a:r>
            <a:r>
              <a:rPr lang="hu-HU" dirty="0"/>
              <a:t>szerződések nyilvántartásával kapcsolatos feladatok </a:t>
            </a:r>
            <a:endParaRPr lang="hu-HU" dirty="0" smtClean="0"/>
          </a:p>
        </p:txBody>
      </p:sp>
    </p:spTree>
    <p:extLst>
      <p:ext uri="{BB962C8B-B14F-4D97-AF65-F5344CB8AC3E}">
        <p14:creationId xmlns:p14="http://schemas.microsoft.com/office/powerpoint/2010/main" val="222935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r>
              <a:rPr lang="hu-HU" sz="3200" dirty="0"/>
              <a:t>A </a:t>
            </a:r>
            <a:r>
              <a:rPr lang="hu-HU" sz="3200" dirty="0" smtClean="0"/>
              <a:t>felsőoktatási intézmény</a:t>
            </a:r>
            <a:endParaRPr lang="hu-HU" sz="3200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1104900" y="1815353"/>
            <a:ext cx="9980682" cy="4208929"/>
          </a:xfrm>
        </p:spPr>
        <p:txBody>
          <a:bodyPr rtlCol="0"/>
          <a:lstStyle/>
          <a:p>
            <a:r>
              <a:rPr lang="hu-HU" sz="2400" dirty="0" smtClean="0"/>
              <a:t>Egyetem – 8 alapképzési szak, 6 mesterképzési szak, doktori képzés, oktatóinak 60%-a tud. </a:t>
            </a:r>
            <a:r>
              <a:rPr lang="hu-HU" sz="2400" dirty="0"/>
              <a:t>f</a:t>
            </a:r>
            <a:r>
              <a:rPr lang="hu-HU" sz="2400" dirty="0" smtClean="0"/>
              <a:t>ok., </a:t>
            </a:r>
            <a:r>
              <a:rPr lang="hu-HU" sz="2400" dirty="0" err="1" smtClean="0"/>
              <a:t>tdk</a:t>
            </a:r>
            <a:r>
              <a:rPr lang="hu-HU" sz="2400" dirty="0" smtClean="0"/>
              <a:t>, idegen nyelvű képzés</a:t>
            </a:r>
          </a:p>
          <a:p>
            <a:r>
              <a:rPr lang="hu-HU" sz="2400" dirty="0" smtClean="0"/>
              <a:t>Alkalmazott tud. egyeteme – 4 alapképzés, 2 mesterképzés, 2 szak duális, oktatóinak 45%-a tud. </a:t>
            </a:r>
            <a:r>
              <a:rPr lang="hu-HU" sz="2400" dirty="0"/>
              <a:t>f</a:t>
            </a:r>
            <a:r>
              <a:rPr lang="hu-HU" sz="2400" dirty="0" smtClean="0"/>
              <a:t>ok., </a:t>
            </a:r>
            <a:r>
              <a:rPr lang="hu-HU" sz="2400" dirty="0" err="1"/>
              <a:t>tdk</a:t>
            </a:r>
            <a:r>
              <a:rPr lang="hu-HU" sz="2400" dirty="0"/>
              <a:t>, idegen nyelvű </a:t>
            </a:r>
            <a:r>
              <a:rPr lang="hu-HU" sz="2400" dirty="0" smtClean="0"/>
              <a:t>képzés</a:t>
            </a:r>
          </a:p>
          <a:p>
            <a:r>
              <a:rPr lang="hu-HU" sz="2400" dirty="0" smtClean="0"/>
              <a:t>Főiskola - </a:t>
            </a:r>
            <a:r>
              <a:rPr lang="pl-PL" sz="2400" dirty="0"/>
              <a:t>oktatóinak </a:t>
            </a:r>
            <a:r>
              <a:rPr lang="pl-PL" sz="2400" dirty="0" smtClean="0"/>
              <a:t>harmada </a:t>
            </a:r>
            <a:r>
              <a:rPr lang="pl-PL" sz="2400" dirty="0"/>
              <a:t>tud. </a:t>
            </a:r>
            <a:r>
              <a:rPr lang="pl-PL" sz="2400" dirty="0" smtClean="0"/>
              <a:t>Fok és tdk (működtethet!)</a:t>
            </a:r>
          </a:p>
          <a:p>
            <a:r>
              <a:rPr lang="pl-PL" sz="2400" dirty="0" smtClean="0"/>
              <a:t>Fenntartás: állami, egyházi, magán</a:t>
            </a:r>
          </a:p>
          <a:p>
            <a:r>
              <a:rPr lang="hu-HU" sz="2400" dirty="0" smtClean="0"/>
              <a:t>Autonómia??? – szervezetalakítási, működési és gazdálkodási</a:t>
            </a:r>
          </a:p>
          <a:p>
            <a:r>
              <a:rPr lang="hu-HU" sz="2400" dirty="0" smtClean="0"/>
              <a:t>HÖK – DÖK – saját alapszabály, egyetértési jog: </a:t>
            </a:r>
            <a:r>
              <a:rPr lang="hu-HU" sz="2400" dirty="0" err="1" smtClean="0"/>
              <a:t>SzMSz</a:t>
            </a:r>
            <a:r>
              <a:rPr lang="hu-HU" sz="2400" dirty="0" smtClean="0"/>
              <a:t> (különösen: </a:t>
            </a:r>
            <a:r>
              <a:rPr lang="hu-HU" sz="2400" dirty="0" err="1" smtClean="0"/>
              <a:t>térjut</a:t>
            </a:r>
            <a:r>
              <a:rPr lang="hu-HU" sz="2400" dirty="0" smtClean="0"/>
              <a:t>, </a:t>
            </a:r>
            <a:r>
              <a:rPr lang="hu-HU" sz="2400" dirty="0" err="1" smtClean="0"/>
              <a:t>tvsz</a:t>
            </a:r>
            <a:r>
              <a:rPr lang="hu-HU" sz="2400" dirty="0" smtClean="0"/>
              <a:t>, </a:t>
            </a:r>
            <a:r>
              <a:rPr lang="hu-HU" sz="2400" dirty="0" err="1" smtClean="0"/>
              <a:t>omhv</a:t>
            </a:r>
            <a:r>
              <a:rPr lang="hu-HU" sz="2400" dirty="0" smtClean="0"/>
              <a:t>), kötelező részvétel testületekben</a:t>
            </a:r>
          </a:p>
        </p:txBody>
      </p:sp>
    </p:spTree>
    <p:extLst>
      <p:ext uri="{BB962C8B-B14F-4D97-AF65-F5344CB8AC3E}">
        <p14:creationId xmlns:p14="http://schemas.microsoft.com/office/powerpoint/2010/main" val="834776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r>
              <a:rPr lang="hu-HU" sz="3200" dirty="0"/>
              <a:t>A </a:t>
            </a:r>
            <a:r>
              <a:rPr lang="hu-HU" sz="3200" dirty="0" smtClean="0"/>
              <a:t>felsőoktatási intézmény szervezeti felépítése</a:t>
            </a:r>
            <a:endParaRPr lang="hu-HU" sz="3200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70647" y="1573307"/>
            <a:ext cx="11080377" cy="4961964"/>
          </a:xfrm>
        </p:spPr>
        <p:txBody>
          <a:bodyPr rtlCol="0">
            <a:normAutofit fontScale="92500"/>
          </a:bodyPr>
          <a:lstStyle/>
          <a:p>
            <a:r>
              <a:rPr lang="hu-HU" sz="2400" i="1" dirty="0" smtClean="0"/>
              <a:t>Szenátus</a:t>
            </a:r>
            <a:r>
              <a:rPr lang="hu-HU" sz="2400" dirty="0" smtClean="0"/>
              <a:t> – képzési program, </a:t>
            </a:r>
            <a:r>
              <a:rPr lang="hu-HU" sz="2400" dirty="0" err="1" smtClean="0"/>
              <a:t>SzMSz</a:t>
            </a:r>
            <a:r>
              <a:rPr lang="hu-HU" sz="2400" dirty="0" smtClean="0"/>
              <a:t>, intézményfejlesztési terv, költségvetés, oktatói pályázat rangsorolása, doktori képzés indítása</a:t>
            </a:r>
          </a:p>
          <a:p>
            <a:r>
              <a:rPr lang="hu-HU" sz="2400" i="1" dirty="0" smtClean="0"/>
              <a:t>Rektor </a:t>
            </a:r>
            <a:r>
              <a:rPr lang="hu-HU" sz="2400" dirty="0" smtClean="0"/>
              <a:t>- </a:t>
            </a:r>
            <a:r>
              <a:rPr lang="hu-HU" sz="2400" dirty="0"/>
              <a:t>első számú felelős </a:t>
            </a:r>
            <a:r>
              <a:rPr lang="hu-HU" sz="2400" dirty="0" smtClean="0"/>
              <a:t>vezető és képviselő; eljár minden ügyben, amelyet </a:t>
            </a:r>
            <a:r>
              <a:rPr lang="hu-HU" sz="2400" dirty="0" err="1" smtClean="0"/>
              <a:t>jsz</a:t>
            </a:r>
            <a:r>
              <a:rPr lang="hu-HU" sz="2400" dirty="0" smtClean="0"/>
              <a:t>., </a:t>
            </a:r>
            <a:r>
              <a:rPr lang="hu-HU" sz="2400" dirty="0" err="1" smtClean="0"/>
              <a:t>SzMSz</a:t>
            </a:r>
            <a:r>
              <a:rPr lang="hu-HU" sz="2400" dirty="0" smtClean="0"/>
              <a:t> vagy kollektív szerződés nem utal más hatáskörébe</a:t>
            </a:r>
            <a:r>
              <a:rPr lang="hu-HU" sz="2400" dirty="0"/>
              <a:t>; gyakorolja az oktatói, kutatói, illetve tanári munkakörben foglalkoztatottak felett a munkáltatói </a:t>
            </a:r>
            <a:r>
              <a:rPr lang="hu-HU" sz="2400" dirty="0" smtClean="0"/>
              <a:t>jogokat</a:t>
            </a:r>
          </a:p>
          <a:p>
            <a:r>
              <a:rPr lang="hu-HU" sz="2400" i="1" dirty="0" smtClean="0"/>
              <a:t>Kancellár</a:t>
            </a:r>
            <a:r>
              <a:rPr lang="hu-HU" sz="2400" dirty="0" smtClean="0"/>
              <a:t> – (állami int.!) </a:t>
            </a:r>
            <a:r>
              <a:rPr lang="hu-HU" sz="2400" dirty="0"/>
              <a:t>felel a felsőoktatási intézmény gazdasági, pénzügyi, kontrolling, belső ellenőrzési, számviteli, munkaügyi, jogi, igazgatási, informatikai tevékenységéért; munkáltatói jogot </a:t>
            </a:r>
            <a:r>
              <a:rPr lang="hu-HU" sz="2400" dirty="0" smtClean="0"/>
              <a:t>gyakorol az alkalmazottak </a:t>
            </a:r>
            <a:r>
              <a:rPr lang="hu-HU" sz="2400" dirty="0"/>
              <a:t>(nem oktató, kutató, tanár) felett; intézmény gazdálkodását, szervezetét, működését érintő gazdasági következménnyel járó </a:t>
            </a:r>
            <a:r>
              <a:rPr lang="hu-HU" sz="2400" dirty="0" smtClean="0"/>
              <a:t>döntések tekintetében egyetértési joga van</a:t>
            </a:r>
          </a:p>
          <a:p>
            <a:r>
              <a:rPr lang="hu-HU" sz="2400" i="1" dirty="0" smtClean="0"/>
              <a:t>Konzisztórium</a:t>
            </a:r>
            <a:r>
              <a:rPr lang="hu-HU" sz="2400" dirty="0" smtClean="0"/>
              <a:t> – (állam int.!) </a:t>
            </a:r>
            <a:r>
              <a:rPr lang="hu-HU" sz="2400" dirty="0"/>
              <a:t>stratégiai döntéseinek megalapozása, </a:t>
            </a:r>
            <a:r>
              <a:rPr lang="hu-HU" sz="2400" dirty="0" smtClean="0"/>
              <a:t>a </a:t>
            </a:r>
            <a:r>
              <a:rPr lang="hu-HU" sz="2400" dirty="0"/>
              <a:t>gazdálkodási tevékenység szakmai támogatása és ellenőrzése </a:t>
            </a:r>
            <a:endParaRPr lang="hu-HU" sz="2400" dirty="0" smtClean="0"/>
          </a:p>
          <a:p>
            <a:r>
              <a:rPr lang="hu-HU" sz="2400" dirty="0" smtClean="0"/>
              <a:t>Egyéb intézmény, szervezeti egység </a:t>
            </a:r>
            <a:r>
              <a:rPr lang="hu-HU" sz="2400" dirty="0" smtClean="0"/>
              <a:t>(GT, kar</a:t>
            </a:r>
            <a:r>
              <a:rPr lang="hu-HU" sz="2400" dirty="0" smtClean="0"/>
              <a:t>, intézet, igazgatóság, klinika, stb.)</a:t>
            </a:r>
          </a:p>
        </p:txBody>
      </p:sp>
    </p:spTree>
    <p:extLst>
      <p:ext uri="{BB962C8B-B14F-4D97-AF65-F5344CB8AC3E}">
        <p14:creationId xmlns:p14="http://schemas.microsoft.com/office/powerpoint/2010/main" val="2785880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dirty="0" smtClean="0"/>
              <a:t>Érdekességek</a:t>
            </a:r>
            <a:endParaRPr lang="hu-HU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730718" cy="4719918"/>
          </a:xfrm>
        </p:spPr>
        <p:txBody>
          <a:bodyPr rtlCol="0"/>
          <a:lstStyle/>
          <a:p>
            <a:pPr rtl="0"/>
            <a:endParaRPr lang="hu-HU" dirty="0" smtClean="0"/>
          </a:p>
          <a:p>
            <a:pPr rtl="0"/>
            <a:endParaRPr lang="hu-HU" sz="2400" dirty="0"/>
          </a:p>
          <a:p>
            <a:pPr rtl="0"/>
            <a:r>
              <a:rPr lang="hu-HU" sz="2400" dirty="0" err="1" smtClean="0"/>
              <a:t>Nftv</a:t>
            </a:r>
            <a:r>
              <a:rPr lang="hu-HU" sz="2400" dirty="0" smtClean="0"/>
              <a:t>. </a:t>
            </a:r>
            <a:r>
              <a:rPr lang="hu-HU" sz="2400" dirty="0" smtClean="0"/>
              <a:t>hatálybalépés</a:t>
            </a:r>
            <a:endParaRPr lang="hu-HU" sz="2400" dirty="0" smtClean="0"/>
          </a:p>
          <a:p>
            <a:pPr rtl="0"/>
            <a:endParaRPr lang="hu-HU" sz="2400" dirty="0"/>
          </a:p>
          <a:p>
            <a:pPr rtl="0"/>
            <a:r>
              <a:rPr lang="hu-HU" sz="2400" dirty="0" smtClean="0"/>
              <a:t>Jogorvoslat – </a:t>
            </a:r>
            <a:r>
              <a:rPr lang="hu-HU" sz="2400" dirty="0" smtClean="0"/>
              <a:t>jogalap, ok</a:t>
            </a:r>
            <a:endParaRPr lang="hu-HU" sz="2400" dirty="0" smtClean="0"/>
          </a:p>
          <a:p>
            <a:pPr rtl="0"/>
            <a:endParaRPr lang="hu-HU" sz="2400" dirty="0"/>
          </a:p>
          <a:p>
            <a:pPr rtl="0"/>
            <a:r>
              <a:rPr lang="hu-HU" sz="2400" dirty="0" smtClean="0"/>
              <a:t>Hallgatói jogviszony kezdete, </a:t>
            </a:r>
            <a:r>
              <a:rPr lang="hu-HU" sz="2400" dirty="0" smtClean="0"/>
              <a:t>átvétel</a:t>
            </a:r>
          </a:p>
          <a:p>
            <a:pPr rtl="0"/>
            <a:endParaRPr lang="hu-HU" sz="2400" dirty="0"/>
          </a:p>
          <a:p>
            <a:r>
              <a:rPr lang="hu-HU" sz="2400" dirty="0"/>
              <a:t>„Kovács Klaudia” ügy</a:t>
            </a:r>
          </a:p>
          <a:p>
            <a:pPr rtl="0"/>
            <a:endParaRPr lang="hu-HU" sz="2400" dirty="0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5618" y="2063563"/>
            <a:ext cx="6823775" cy="3645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544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104899" y="1600200"/>
            <a:ext cx="10002371" cy="4572000"/>
          </a:xfrm>
        </p:spPr>
        <p:txBody>
          <a:bodyPr>
            <a:normAutofit/>
          </a:bodyPr>
          <a:lstStyle/>
          <a:p>
            <a:pPr algn="ctr"/>
            <a:endParaRPr lang="hu-HU" sz="4800" dirty="0" smtClean="0"/>
          </a:p>
          <a:p>
            <a:pPr algn="ctr"/>
            <a:r>
              <a:rPr lang="hu-HU" sz="4800" dirty="0" smtClean="0"/>
              <a:t>Köszönöm szépen a megtisztelő figyelmet!</a:t>
            </a:r>
            <a:endParaRPr lang="hu-HU" sz="4800" dirty="0"/>
          </a:p>
        </p:txBody>
      </p:sp>
    </p:spTree>
    <p:extLst>
      <p:ext uri="{BB962C8B-B14F-4D97-AF65-F5344CB8AC3E}">
        <p14:creationId xmlns:p14="http://schemas.microsoft.com/office/powerpoint/2010/main" val="2095048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ím 1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hu-HU" sz="3200" dirty="0" smtClean="0"/>
              <a:t>Közoktatás-köznevelés</a:t>
            </a:r>
            <a:endParaRPr lang="hu-HU" sz="3200" dirty="0"/>
          </a:p>
        </p:txBody>
      </p:sp>
      <p:sp>
        <p:nvSpPr>
          <p:cNvPr id="14" name="Tartalom helye 13"/>
          <p:cNvSpPr>
            <a:spLocks noGrp="1"/>
          </p:cNvSpPr>
          <p:nvPr>
            <p:ph idx="1"/>
          </p:nvPr>
        </p:nvSpPr>
        <p:spPr>
          <a:xfrm>
            <a:off x="1104899" y="1358153"/>
            <a:ext cx="10190629" cy="5096435"/>
          </a:xfrm>
        </p:spPr>
        <p:txBody>
          <a:bodyPr rtlCol="0">
            <a:normAutofit fontScale="92500"/>
          </a:bodyPr>
          <a:lstStyle/>
          <a:p>
            <a:pPr marL="0" indent="0" rtl="0">
              <a:buNone/>
            </a:pPr>
            <a:endParaRPr lang="hu-HU" sz="2400" dirty="0"/>
          </a:p>
          <a:p>
            <a:pPr rtl="0"/>
            <a:r>
              <a:rPr lang="hu-HU" sz="2400" dirty="0" smtClean="0"/>
              <a:t>Történeti áttekintés (-)</a:t>
            </a:r>
          </a:p>
          <a:p>
            <a:pPr rtl="0"/>
            <a:r>
              <a:rPr lang="hu-HU" sz="2400" dirty="0" smtClean="0"/>
              <a:t>Elhatárolás</a:t>
            </a:r>
          </a:p>
          <a:p>
            <a:pPr rtl="0"/>
            <a:r>
              <a:rPr lang="hu-HU" sz="2400" dirty="0" smtClean="0"/>
              <a:t>Alapvetések</a:t>
            </a:r>
          </a:p>
          <a:p>
            <a:pPr rtl="0"/>
            <a:r>
              <a:rPr lang="hu-HU" sz="2400" dirty="0" smtClean="0"/>
              <a:t>A nemzeti köznevelésről szóló 2011. évi CXC. Törvény (</a:t>
            </a:r>
            <a:r>
              <a:rPr lang="hu-HU" sz="2400" dirty="0" err="1" smtClean="0"/>
              <a:t>Nkt</a:t>
            </a:r>
            <a:r>
              <a:rPr lang="hu-HU" sz="2400" dirty="0" smtClean="0"/>
              <a:t>.) alapelvei</a:t>
            </a:r>
          </a:p>
          <a:p>
            <a:pPr rtl="0"/>
            <a:r>
              <a:rPr lang="hu-HU" sz="2400" dirty="0" smtClean="0"/>
              <a:t>Köznevelés rendszere (-)</a:t>
            </a:r>
          </a:p>
          <a:p>
            <a:pPr rtl="0"/>
            <a:r>
              <a:rPr lang="hu-HU" sz="2400" dirty="0" smtClean="0"/>
              <a:t>Intézmények működtetése</a:t>
            </a:r>
          </a:p>
          <a:p>
            <a:pPr rtl="0"/>
            <a:r>
              <a:rPr lang="hu-HU" sz="2400" dirty="0" smtClean="0"/>
              <a:t>Köznevelés rendszerének szervezése és irányítása</a:t>
            </a:r>
          </a:p>
          <a:p>
            <a:pPr rtl="0"/>
            <a:r>
              <a:rPr lang="hu-HU" sz="2400" dirty="0" smtClean="0"/>
              <a:t>Tanulók – szülők – pedagógusok jogai, kötelezettségei – pedagógus életpálya modell (gyakornok, </a:t>
            </a:r>
            <a:r>
              <a:rPr lang="hu-HU" sz="2400" dirty="0" err="1" smtClean="0"/>
              <a:t>pedag</a:t>
            </a:r>
            <a:r>
              <a:rPr lang="hu-HU" sz="2400" dirty="0" smtClean="0"/>
              <a:t> I., </a:t>
            </a:r>
            <a:r>
              <a:rPr lang="hu-HU" sz="2400" dirty="0" err="1" smtClean="0"/>
              <a:t>pedag</a:t>
            </a:r>
            <a:r>
              <a:rPr lang="hu-HU" sz="2400" dirty="0" smtClean="0"/>
              <a:t> II. </a:t>
            </a:r>
            <a:r>
              <a:rPr lang="hu-HU" sz="2400" dirty="0" err="1" smtClean="0"/>
              <a:t>mesterpedag</a:t>
            </a:r>
            <a:r>
              <a:rPr lang="hu-HU" sz="2400" dirty="0" smtClean="0"/>
              <a:t>., kutatótanár) (-)</a:t>
            </a:r>
          </a:p>
          <a:p>
            <a:pPr rtl="0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5425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hu-HU" dirty="0" smtClean="0"/>
              <a:t>Közoktatás - köznevelés elhatárolása</a:t>
            </a:r>
            <a:endParaRPr lang="hu-HU" dirty="0"/>
          </a:p>
        </p:txBody>
      </p:sp>
      <p:pic>
        <p:nvPicPr>
          <p:cNvPr id="5" name="Kép helyőrzője 4" descr="Közeli kép egy könyvespolcon sorakozó könyvekről, további elmosódott könyvek az elő- és háttérben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5" r="3155"/>
          <a:stretch>
            <a:fillRect/>
          </a:stretch>
        </p:blipFill>
        <p:spPr/>
      </p:pic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/>
        <p:txBody>
          <a:bodyPr rtlCol="0"/>
          <a:lstStyle/>
          <a:p>
            <a:pPr algn="ctr" rtl="0"/>
            <a:endParaRPr lang="hu-HU" sz="2000" dirty="0"/>
          </a:p>
          <a:p>
            <a:pPr algn="ctr" rtl="0"/>
            <a:r>
              <a:rPr lang="hu-HU" sz="2000" dirty="0" smtClean="0"/>
              <a:t>Oktatás</a:t>
            </a:r>
          </a:p>
          <a:p>
            <a:pPr algn="ctr" rtl="0"/>
            <a:endParaRPr lang="hu-HU" sz="2000" dirty="0" smtClean="0"/>
          </a:p>
          <a:p>
            <a:pPr algn="ctr" rtl="0"/>
            <a:r>
              <a:rPr lang="hu-HU" sz="2000" dirty="0" smtClean="0"/>
              <a:t>Szűkebb/tágabb fogalma</a:t>
            </a:r>
          </a:p>
          <a:p>
            <a:pPr algn="ctr" rtl="0"/>
            <a:endParaRPr lang="hu-HU" sz="2000" dirty="0" smtClean="0"/>
          </a:p>
          <a:p>
            <a:pPr algn="ctr" rtl="0"/>
            <a:r>
              <a:rPr lang="hu-HU" sz="2000" dirty="0" smtClean="0"/>
              <a:t>Szűkebb fogalom = közoktatás</a:t>
            </a:r>
          </a:p>
          <a:p>
            <a:pPr algn="ctr" rtl="0"/>
            <a:endParaRPr lang="hu-HU" sz="2000" dirty="0" smtClean="0"/>
          </a:p>
          <a:p>
            <a:pPr algn="ctr" rtl="0"/>
            <a:r>
              <a:rPr lang="hu-HU" sz="2000" dirty="0" smtClean="0"/>
              <a:t>Tágabb fogalom = köznevelés</a:t>
            </a:r>
          </a:p>
          <a:p>
            <a:pPr rtl="0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26452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hu-HU" sz="3200" dirty="0" smtClean="0"/>
              <a:t>Alapvetések</a:t>
            </a:r>
            <a:endParaRPr lang="hu-HU" sz="3200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104900" y="1297641"/>
            <a:ext cx="4919472" cy="605118"/>
          </a:xfrm>
        </p:spPr>
        <p:txBody>
          <a:bodyPr rtlCol="0"/>
          <a:lstStyle/>
          <a:p>
            <a:pPr rtl="0"/>
            <a:r>
              <a:rPr lang="hu-HU" dirty="0" smtClean="0"/>
              <a:t>Alaptörvény</a:t>
            </a:r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1104900" y="1902759"/>
            <a:ext cx="4919472" cy="4511488"/>
          </a:xfrm>
        </p:spPr>
        <p:txBody>
          <a:bodyPr rtlCol="0">
            <a:normAutofit fontScale="92500" lnSpcReduction="10000"/>
          </a:bodyPr>
          <a:lstStyle/>
          <a:p>
            <a:r>
              <a:rPr lang="hu-HU" b="1" i="1" dirty="0"/>
              <a:t>XI. </a:t>
            </a:r>
            <a:r>
              <a:rPr lang="hu-HU" b="1" i="1" dirty="0" smtClean="0"/>
              <a:t>cikk</a:t>
            </a:r>
            <a:r>
              <a:rPr lang="hu-HU" b="1" dirty="0"/>
              <a:t> </a:t>
            </a:r>
            <a:r>
              <a:rPr lang="hu-HU" dirty="0" smtClean="0"/>
              <a:t>(1</a:t>
            </a:r>
            <a:r>
              <a:rPr lang="hu-HU" dirty="0"/>
              <a:t>) </a:t>
            </a:r>
            <a:r>
              <a:rPr lang="hu-HU" b="1" dirty="0"/>
              <a:t>Minden magyar állampolgárnak joga van a művelődéshez</a:t>
            </a:r>
            <a:r>
              <a:rPr lang="hu-HU" b="1" dirty="0" smtClean="0"/>
              <a:t>.</a:t>
            </a:r>
          </a:p>
          <a:p>
            <a:r>
              <a:rPr lang="hu-HU" dirty="0" smtClean="0"/>
              <a:t>(2) </a:t>
            </a:r>
            <a:r>
              <a:rPr lang="hu-HU" b="1" dirty="0" smtClean="0"/>
              <a:t>Magyarország </a:t>
            </a:r>
            <a:r>
              <a:rPr lang="hu-HU" b="1" dirty="0"/>
              <a:t>ezt a jogot a közművelődés kiterjesztésével és általánossá tételével, az ingyenes és kötelező alapfokú, az ingyenes és mindenki számára hozzáférhető </a:t>
            </a:r>
            <a:r>
              <a:rPr lang="hu-HU" b="1" dirty="0" smtClean="0"/>
              <a:t>középfokú</a:t>
            </a:r>
            <a:r>
              <a:rPr lang="hu-HU" dirty="0" smtClean="0"/>
              <a:t>….</a:t>
            </a:r>
            <a:r>
              <a:rPr lang="hu-HU" dirty="0"/>
              <a:t>oktatással biztosítja.</a:t>
            </a:r>
          </a:p>
          <a:p>
            <a:r>
              <a:rPr lang="hu-HU" b="1" i="1" dirty="0" smtClean="0"/>
              <a:t>X. cikk </a:t>
            </a:r>
            <a:r>
              <a:rPr lang="hu-HU" dirty="0" smtClean="0"/>
              <a:t>(1</a:t>
            </a:r>
            <a:r>
              <a:rPr lang="hu-HU" dirty="0"/>
              <a:t>) </a:t>
            </a:r>
            <a:r>
              <a:rPr lang="hu-HU" b="1" dirty="0"/>
              <a:t>Magyarország biztosítja </a:t>
            </a:r>
            <a:r>
              <a:rPr lang="hu-HU" b="1" dirty="0" smtClean="0"/>
              <a:t>…- </a:t>
            </a:r>
            <a:r>
              <a:rPr lang="hu-HU" b="1" dirty="0"/>
              <a:t>a lehető legmagasabb szintű tudás megszerzése érdekében - a </a:t>
            </a:r>
            <a:r>
              <a:rPr lang="hu-HU" b="1" i="1" dirty="0"/>
              <a:t>tanulás</a:t>
            </a:r>
            <a:r>
              <a:rPr lang="hu-HU" b="1" dirty="0"/>
              <a:t>, valamint törvényben meghatározott keretek között a </a:t>
            </a:r>
            <a:r>
              <a:rPr lang="hu-HU" b="1" i="1" dirty="0"/>
              <a:t>tanítás szabadságát</a:t>
            </a:r>
            <a:r>
              <a:rPr lang="hu-HU" b="1" dirty="0" smtClean="0"/>
              <a:t>.</a:t>
            </a:r>
          </a:p>
          <a:p>
            <a:r>
              <a:rPr lang="hu-HU" b="1" i="1" dirty="0" smtClean="0"/>
              <a:t>XVI. </a:t>
            </a:r>
            <a:r>
              <a:rPr lang="hu-HU" b="1" i="1" dirty="0"/>
              <a:t>c</a:t>
            </a:r>
            <a:r>
              <a:rPr lang="hu-HU" b="1" i="1" dirty="0" smtClean="0"/>
              <a:t>ikk </a:t>
            </a:r>
            <a:r>
              <a:rPr lang="hu-HU" dirty="0" smtClean="0"/>
              <a:t>(3</a:t>
            </a:r>
            <a:r>
              <a:rPr lang="hu-HU" dirty="0"/>
              <a:t>) </a:t>
            </a:r>
            <a:r>
              <a:rPr lang="hu-HU" dirty="0" smtClean="0"/>
              <a:t>…</a:t>
            </a:r>
            <a:r>
              <a:rPr lang="hu-HU" b="1" dirty="0" smtClean="0"/>
              <a:t>E </a:t>
            </a:r>
            <a:r>
              <a:rPr lang="hu-HU" b="1" dirty="0"/>
              <a:t>kötelezettség magában foglalja gyermekük taníttatását.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66110" y="1378324"/>
            <a:ext cx="4919472" cy="524435"/>
          </a:xfrm>
        </p:spPr>
        <p:txBody>
          <a:bodyPr rtlCol="0"/>
          <a:lstStyle/>
          <a:p>
            <a:pPr rtl="0"/>
            <a:r>
              <a:rPr lang="hu-HU" dirty="0" err="1" smtClean="0"/>
              <a:t>Nkt</a:t>
            </a:r>
            <a:r>
              <a:rPr lang="hu-HU" dirty="0" smtClean="0"/>
              <a:t>.</a:t>
            </a:r>
            <a:endParaRPr lang="hu-HU" dirty="0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66110" y="1902759"/>
            <a:ext cx="4919472" cy="4269441"/>
          </a:xfrm>
        </p:spPr>
        <p:txBody>
          <a:bodyPr rtlCol="0">
            <a:normAutofit lnSpcReduction="10000"/>
          </a:bodyPr>
          <a:lstStyle/>
          <a:p>
            <a:r>
              <a:rPr lang="hu-HU" dirty="0" smtClean="0"/>
              <a:t>Preambulum - A </a:t>
            </a:r>
            <a:r>
              <a:rPr lang="hu-HU" dirty="0"/>
              <a:t>nemzet felemelkedésének zálogaként a magyar oktatásügy nemes hagyományait a jelen kor elvárásaival és a jövő lehetőségeivel ötvözve, a felnövekvő </a:t>
            </a:r>
            <a:r>
              <a:rPr lang="hu-HU" u="sng" dirty="0"/>
              <a:t>nemzedékek hazafias nevelése</a:t>
            </a:r>
            <a:r>
              <a:rPr lang="hu-HU" dirty="0"/>
              <a:t> és </a:t>
            </a:r>
            <a:r>
              <a:rPr lang="hu-HU" u="sng" dirty="0"/>
              <a:t>minőségi oktatása </a:t>
            </a:r>
            <a:r>
              <a:rPr lang="hu-HU" dirty="0"/>
              <a:t>érdekében az Alaptörvényben foglalt </a:t>
            </a:r>
            <a:r>
              <a:rPr lang="hu-HU" u="sng" dirty="0"/>
              <a:t>művelődéshez való jog</a:t>
            </a:r>
            <a:r>
              <a:rPr lang="hu-HU" dirty="0"/>
              <a:t>, a nemzetiségek anyanyelvi oktatáshoz való jogának megvalósítása, a köznevelés résztvevői kötelességeinek és jogainak meghatározása, továbbá korszerű tudást biztosító köznevelési rendszer irányítása és működtetése céljából az Országgyűlés a következő törvényt </a:t>
            </a:r>
            <a:r>
              <a:rPr lang="hu-HU" dirty="0" smtClean="0"/>
              <a:t>alkotja…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65358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hu-HU" sz="3200" dirty="0" smtClean="0"/>
              <a:t>Az </a:t>
            </a:r>
            <a:r>
              <a:rPr lang="hu-HU" sz="3200" dirty="0" err="1" smtClean="0"/>
              <a:t>Nkt</a:t>
            </a:r>
            <a:r>
              <a:rPr lang="hu-HU" sz="3200" dirty="0" smtClean="0"/>
              <a:t>. </a:t>
            </a:r>
            <a:r>
              <a:rPr lang="hu-HU" sz="3200" dirty="0" err="1" smtClean="0"/>
              <a:t>alapevei</a:t>
            </a:r>
            <a:endParaRPr lang="hu-HU" sz="3200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1104900" y="1600200"/>
            <a:ext cx="9980682" cy="4572000"/>
          </a:xfrm>
        </p:spPr>
        <p:txBody>
          <a:bodyPr rtlCol="0"/>
          <a:lstStyle/>
          <a:p>
            <a:r>
              <a:rPr lang="hu-HU" dirty="0"/>
              <a:t>A köznevelés igénybevétele ingyenes és </a:t>
            </a:r>
            <a:r>
              <a:rPr lang="hu-HU" dirty="0" smtClean="0"/>
              <a:t>kötelező.</a:t>
            </a:r>
          </a:p>
          <a:p>
            <a:r>
              <a:rPr lang="hu-HU" dirty="0" smtClean="0"/>
              <a:t>A </a:t>
            </a:r>
            <a:r>
              <a:rPr lang="hu-HU" dirty="0"/>
              <a:t>köznevelés rendszerének működtetése az állam </a:t>
            </a:r>
            <a:r>
              <a:rPr lang="hu-HU" dirty="0" smtClean="0"/>
              <a:t>feladata.</a:t>
            </a:r>
          </a:p>
          <a:p>
            <a:r>
              <a:rPr lang="hu-HU" dirty="0" smtClean="0"/>
              <a:t>A nevelési-oktatási </a:t>
            </a:r>
            <a:r>
              <a:rPr lang="hu-HU" dirty="0"/>
              <a:t>intézmény nem lehet elkötelezett egyetlen vallás vagy világnézet mellett sem. </a:t>
            </a:r>
          </a:p>
          <a:p>
            <a:r>
              <a:rPr lang="hu-HU" dirty="0"/>
              <a:t>A köznevelésben tilos a hátrányos megkülönböztetés bármilyen </a:t>
            </a:r>
            <a:r>
              <a:rPr lang="hu-HU" dirty="0" smtClean="0"/>
              <a:t>okból (pl.:???)</a:t>
            </a:r>
          </a:p>
          <a:p>
            <a:r>
              <a:rPr lang="hu-HU" dirty="0"/>
              <a:t>Az oktatás és nevelés nyelve a magyar, illetve a nemzeti és etnikai kisebbségek nyelve. </a:t>
            </a:r>
            <a:endParaRPr lang="hu-HU" dirty="0" smtClean="0"/>
          </a:p>
          <a:p>
            <a:r>
              <a:rPr lang="hu-HU" dirty="0" smtClean="0"/>
              <a:t>Általános tankötelezettség - </a:t>
            </a:r>
            <a:r>
              <a:rPr lang="hu-HU" dirty="0"/>
              <a:t>A gyermek </a:t>
            </a:r>
            <a:r>
              <a:rPr lang="hu-HU" u="sng" dirty="0"/>
              <a:t>abban az évben, amelynek augusztus 31. napjáig a hatodik életévét betölti</a:t>
            </a:r>
            <a:r>
              <a:rPr lang="hu-HU" dirty="0"/>
              <a:t>, legkésőbb az azt követő évben tankötelessé válik. A tankötelezettség </a:t>
            </a:r>
            <a:r>
              <a:rPr lang="hu-HU" u="sng" dirty="0"/>
              <a:t>annak a tanévnek a végéig tart, amelyben a tanuló a tizenhatodik életévét betölti.</a:t>
            </a:r>
            <a:r>
              <a:rPr lang="hu-H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702783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r>
              <a:rPr lang="hu-HU" sz="3200" dirty="0" smtClean="0"/>
              <a:t>A köznevelési intézmények </a:t>
            </a:r>
            <a:r>
              <a:rPr lang="hu-HU" sz="3200" dirty="0"/>
              <a:t>működtetése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1104899" y="1909482"/>
            <a:ext cx="9980683" cy="4262718"/>
          </a:xfrm>
        </p:spPr>
        <p:txBody>
          <a:bodyPr rtlCol="0">
            <a:normAutofit/>
          </a:bodyPr>
          <a:lstStyle/>
          <a:p>
            <a:r>
              <a:rPr lang="hu-HU" dirty="0" smtClean="0"/>
              <a:t>Köznevelési alapfeladat = állami </a:t>
            </a:r>
            <a:r>
              <a:rPr lang="hu-HU" dirty="0" smtClean="0"/>
              <a:t>feladat</a:t>
            </a:r>
          </a:p>
          <a:p>
            <a:r>
              <a:rPr lang="hu-HU" dirty="0"/>
              <a:t>Kivétel!! Óvodai nevelés = önkormányzati </a:t>
            </a:r>
            <a:r>
              <a:rPr lang="hu-HU" dirty="0" smtClean="0"/>
              <a:t>feladat</a:t>
            </a:r>
            <a:endParaRPr lang="hu-HU" dirty="0" smtClean="0"/>
          </a:p>
          <a:p>
            <a:r>
              <a:rPr lang="hu-HU" dirty="0" smtClean="0"/>
              <a:t>Állami feladat teljesítése: - intézmény </a:t>
            </a:r>
            <a:r>
              <a:rPr lang="hu-HU" dirty="0"/>
              <a:t>alapításával és </a:t>
            </a:r>
            <a:r>
              <a:rPr lang="hu-HU" dirty="0" smtClean="0"/>
              <a:t>fenntartásával</a:t>
            </a:r>
          </a:p>
          <a:p>
            <a:pPr marL="228600" lvl="7">
              <a:buNone/>
              <a:tabLst>
                <a:tab pos="1169988" algn="l"/>
              </a:tabLst>
            </a:pPr>
            <a:r>
              <a:rPr lang="hu-HU" sz="2000" dirty="0" smtClean="0"/>
              <a:t>				- köznevelési szerződés útján (egyház, nemzetiség, magán)</a:t>
            </a:r>
          </a:p>
          <a:p>
            <a:r>
              <a:rPr lang="hu-HU" dirty="0" smtClean="0"/>
              <a:t>Önkormányzati </a:t>
            </a:r>
            <a:r>
              <a:rPr lang="hu-HU" dirty="0"/>
              <a:t>feladat teljesítése: - települési önkormányzat vagy </a:t>
            </a:r>
            <a:r>
              <a:rPr lang="hu-HU" dirty="0" smtClean="0"/>
              <a:t>társulása intézmény alapításával </a:t>
            </a:r>
            <a:r>
              <a:rPr lang="hu-HU" dirty="0"/>
              <a:t>és </a:t>
            </a:r>
            <a:r>
              <a:rPr lang="hu-HU" dirty="0" smtClean="0"/>
              <a:t>fenntartásával</a:t>
            </a:r>
          </a:p>
          <a:p>
            <a:pPr marL="228600" lvl="8">
              <a:buNone/>
            </a:pPr>
            <a:r>
              <a:rPr lang="hu-HU" sz="2000" dirty="0" smtClean="0"/>
              <a:t>						- köznevelési </a:t>
            </a:r>
            <a:r>
              <a:rPr lang="hu-HU" sz="2000" dirty="0"/>
              <a:t>szerződés </a:t>
            </a:r>
            <a:r>
              <a:rPr lang="hu-HU" sz="2000" dirty="0" smtClean="0"/>
              <a:t>révén</a:t>
            </a:r>
          </a:p>
          <a:p>
            <a:pPr marL="228600" lvl="8"/>
            <a:r>
              <a:rPr lang="hu-HU" sz="2000" dirty="0"/>
              <a:t>Jogi személy – alapítás (alapító okirat) -  nyilvántartásba való bejegyzéssel, a bejegyzés napján jön létre, és a nyilvántartásból való törléssel – a törlés napján – szűnik </a:t>
            </a:r>
            <a:r>
              <a:rPr lang="hu-HU" sz="2000" dirty="0" smtClean="0"/>
              <a:t>meg – feladatellátáshoz szükséges feltételek</a:t>
            </a:r>
          </a:p>
          <a:p>
            <a:pPr marL="228600" lvl="8"/>
            <a:r>
              <a:rPr lang="hu-HU" sz="2000" dirty="0" err="1" smtClean="0"/>
              <a:t>SzMSz</a:t>
            </a:r>
            <a:r>
              <a:rPr lang="hu-HU" sz="2000" dirty="0" smtClean="0"/>
              <a:t> </a:t>
            </a:r>
            <a:r>
              <a:rPr lang="hu-HU" sz="2000" dirty="0" smtClean="0"/>
              <a:t>– Házirend – Pedagógiai program</a:t>
            </a:r>
            <a:endParaRPr lang="hu-HU" sz="2000" dirty="0"/>
          </a:p>
          <a:p>
            <a:pPr marL="0" lvl="8" indent="0">
              <a:buNone/>
            </a:pPr>
            <a:endParaRPr lang="hu-HU" sz="2000" dirty="0" smtClean="0"/>
          </a:p>
          <a:p>
            <a:pPr marL="0" lvl="8" indent="0">
              <a:buNone/>
            </a:pPr>
            <a:endParaRPr lang="hu-HU" sz="2000" dirty="0"/>
          </a:p>
          <a:p>
            <a:pPr marL="4208463" lvl="8" indent="-174625">
              <a:buNone/>
            </a:pPr>
            <a:endParaRPr lang="hu-HU" sz="2000" dirty="0" smtClean="0"/>
          </a:p>
        </p:txBody>
      </p:sp>
    </p:spTree>
    <p:extLst>
      <p:ext uri="{BB962C8B-B14F-4D97-AF65-F5344CB8AC3E}">
        <p14:creationId xmlns:p14="http://schemas.microsoft.com/office/powerpoint/2010/main" val="855319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r>
              <a:rPr lang="hu-HU" sz="3200" dirty="0" smtClean="0"/>
              <a:t>A köznevelési rendszer szervezése és irányítása</a:t>
            </a:r>
            <a:endParaRPr lang="hu-HU" sz="3200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05118" y="1479176"/>
            <a:ext cx="11147611" cy="5096436"/>
          </a:xfrm>
        </p:spPr>
        <p:txBody>
          <a:bodyPr rtlCol="0">
            <a:normAutofit/>
          </a:bodyPr>
          <a:lstStyle/>
          <a:p>
            <a:r>
              <a:rPr lang="hu-HU" i="1" dirty="0" smtClean="0"/>
              <a:t>Országgyűlés</a:t>
            </a:r>
            <a:r>
              <a:rPr lang="hu-HU" dirty="0" smtClean="0"/>
              <a:t> – </a:t>
            </a:r>
            <a:r>
              <a:rPr lang="hu-HU" dirty="0" err="1" smtClean="0"/>
              <a:t>Nkt</a:t>
            </a:r>
            <a:r>
              <a:rPr lang="hu-HU" dirty="0" smtClean="0"/>
              <a:t>.</a:t>
            </a:r>
          </a:p>
          <a:p>
            <a:r>
              <a:rPr lang="hu-HU" i="1" dirty="0" smtClean="0"/>
              <a:t>Kormány </a:t>
            </a:r>
            <a:r>
              <a:rPr lang="hu-HU" dirty="0" smtClean="0"/>
              <a:t>– NAT, érettségi vizsga szabályzat, pedagógus előmeneteli rendszer</a:t>
            </a:r>
            <a:endParaRPr lang="hu-HU" sz="2000" dirty="0" smtClean="0"/>
          </a:p>
          <a:p>
            <a:r>
              <a:rPr lang="hu-HU" i="1" dirty="0" smtClean="0"/>
              <a:t>Oktatásért felelős miniszter  </a:t>
            </a:r>
            <a:r>
              <a:rPr lang="hu-HU" dirty="0" smtClean="0"/>
              <a:t>(oktatásért felelős át.– köznevelésért felelős helyettes át.)</a:t>
            </a:r>
          </a:p>
          <a:p>
            <a:pPr marL="2286000" lvl="5" indent="0">
              <a:buNone/>
            </a:pPr>
            <a:r>
              <a:rPr lang="hu-HU" sz="2000" dirty="0" smtClean="0"/>
              <a:t>		– ágazat irányítás (</a:t>
            </a:r>
            <a:r>
              <a:rPr lang="hu-HU" sz="2000" dirty="0" smtClean="0"/>
              <a:t>bizonyítvány-nyomtatványok </a:t>
            </a:r>
            <a:r>
              <a:rPr lang="hu-HU" sz="2000" dirty="0" smtClean="0"/>
              <a:t>jóváhagyása, KIR működtetés, ellenőrzi a tankönyvkiadást, pedagógiai program ellenőrzése)</a:t>
            </a:r>
          </a:p>
          <a:p>
            <a:pPr marL="3200400" lvl="7" indent="0">
              <a:buNone/>
            </a:pPr>
            <a:r>
              <a:rPr lang="hu-HU" sz="2000" dirty="0" smtClean="0"/>
              <a:t>	- szabályozási jogkör (tanév rendje, tanügyi nyilvántartások, óvodai felvétel rendje)</a:t>
            </a:r>
          </a:p>
          <a:p>
            <a:pPr marL="3200400" lvl="7" indent="0">
              <a:buNone/>
            </a:pPr>
            <a:r>
              <a:rPr lang="hu-HU" sz="2000" dirty="0" smtClean="0"/>
              <a:t>	- </a:t>
            </a:r>
            <a:r>
              <a:rPr lang="hu-HU" sz="2000" dirty="0"/>
              <a:t>k</a:t>
            </a:r>
            <a:r>
              <a:rPr lang="hu-HU" sz="2000" dirty="0" smtClean="0"/>
              <a:t>öznevelés fejlesztés (köznevelés stratégiája, országos tanulmányi verseny megszervezése)</a:t>
            </a:r>
          </a:p>
          <a:p>
            <a:r>
              <a:rPr lang="hu-HU" dirty="0" smtClean="0"/>
              <a:t>*</a:t>
            </a:r>
            <a:r>
              <a:rPr lang="hu-HU" i="1" dirty="0" smtClean="0"/>
              <a:t>Oktatási Jogok Biztosa </a:t>
            </a:r>
            <a:r>
              <a:rPr lang="hu-HU" dirty="0" smtClean="0"/>
              <a:t>- </a:t>
            </a:r>
            <a:r>
              <a:rPr lang="hu-HU" dirty="0"/>
              <a:t>egyedi ügyben az oktatás bármely résztvevője (tanuló, szülő, </a:t>
            </a:r>
            <a:r>
              <a:rPr lang="hu-HU" dirty="0" smtClean="0"/>
              <a:t>pedagógus) </a:t>
            </a:r>
            <a:r>
              <a:rPr lang="hu-HU" dirty="0"/>
              <a:t>panaszt emelhet, amennyiben úgy véli, hogy jogait sérelem érte, illetve jogsérelem veszélye áll fenn</a:t>
            </a:r>
          </a:p>
          <a:p>
            <a:r>
              <a:rPr lang="hu-HU" i="1" dirty="0" smtClean="0"/>
              <a:t>Oktatási Hivatal </a:t>
            </a:r>
            <a:r>
              <a:rPr lang="hu-HU" dirty="0" smtClean="0"/>
              <a:t>– KIR üzemeltetés, érettségi vizsga megszervezése, szakmai ellenőrzést végez</a:t>
            </a:r>
          </a:p>
          <a:p>
            <a:endParaRPr lang="hu-HU" sz="2000" dirty="0" smtClean="0"/>
          </a:p>
          <a:p>
            <a:pPr marL="0" lvl="8" indent="0">
              <a:buNone/>
            </a:pPr>
            <a:endParaRPr lang="hu-HU" sz="2000" dirty="0"/>
          </a:p>
          <a:p>
            <a:pPr marL="4208463" lvl="8" indent="-174625">
              <a:buNone/>
            </a:pPr>
            <a:endParaRPr lang="hu-HU" sz="2000" dirty="0" smtClean="0"/>
          </a:p>
        </p:txBody>
      </p:sp>
    </p:spTree>
    <p:extLst>
      <p:ext uri="{BB962C8B-B14F-4D97-AF65-F5344CB8AC3E}">
        <p14:creationId xmlns:p14="http://schemas.microsoft.com/office/powerpoint/2010/main" val="1892629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r>
              <a:rPr lang="hu-HU" sz="3200" dirty="0" smtClean="0"/>
              <a:t>A köznevelési rendszer szervezése és irányítása II.</a:t>
            </a:r>
            <a:endParaRPr lang="hu-HU" sz="3200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282388" y="1385047"/>
            <a:ext cx="11470341" cy="5190565"/>
          </a:xfrm>
        </p:spPr>
        <p:txBody>
          <a:bodyPr rtlCol="0">
            <a:normAutofit/>
          </a:bodyPr>
          <a:lstStyle/>
          <a:p>
            <a:r>
              <a:rPr lang="hu-HU" i="1" dirty="0" smtClean="0"/>
              <a:t>Klebelsberg Központ </a:t>
            </a:r>
            <a:r>
              <a:rPr lang="hu-HU" dirty="0" smtClean="0"/>
              <a:t>(</a:t>
            </a:r>
            <a:r>
              <a:rPr lang="hu-HU" dirty="0"/>
              <a:t>2012. szeptember </a:t>
            </a:r>
            <a:r>
              <a:rPr lang="hu-HU" dirty="0" smtClean="0"/>
              <a:t>1. KLIK – 2017. január 1. KK) </a:t>
            </a:r>
            <a:r>
              <a:rPr lang="hu-HU" dirty="0"/>
              <a:t>- meghatározza a tankerületi központok gazdálkodásának </a:t>
            </a:r>
            <a:r>
              <a:rPr lang="hu-HU" dirty="0" smtClean="0"/>
              <a:t>keretszabályait/informatikai </a:t>
            </a:r>
            <a:r>
              <a:rPr lang="hu-HU" dirty="0" err="1" smtClean="0"/>
              <a:t>strat</a:t>
            </a:r>
            <a:r>
              <a:rPr lang="hu-HU" dirty="0" smtClean="0"/>
              <a:t>./kommunikációs </a:t>
            </a:r>
            <a:r>
              <a:rPr lang="hu-HU" dirty="0" err="1" smtClean="0"/>
              <a:t>strat</a:t>
            </a:r>
            <a:r>
              <a:rPr lang="hu-HU" dirty="0" smtClean="0"/>
              <a:t>. (szervez, irányít</a:t>
            </a:r>
            <a:r>
              <a:rPr lang="hu-HU" dirty="0"/>
              <a:t>, ellenőriz); jóváhagyja a tankerületi központ </a:t>
            </a:r>
            <a:r>
              <a:rPr lang="hu-HU" dirty="0" err="1" smtClean="0"/>
              <a:t>SzMSz-ét</a:t>
            </a:r>
            <a:r>
              <a:rPr lang="hu-HU" dirty="0" smtClean="0"/>
              <a:t>, </a:t>
            </a:r>
            <a:r>
              <a:rPr lang="hu-HU" dirty="0"/>
              <a:t>munkatervét; részt vesz a Klebelsberg Képzési Ösztöndíj </a:t>
            </a:r>
            <a:r>
              <a:rPr lang="hu-HU" dirty="0" smtClean="0"/>
              <a:t>működtetésében </a:t>
            </a:r>
          </a:p>
          <a:p>
            <a:r>
              <a:rPr lang="hu-HU" i="1" dirty="0"/>
              <a:t>„A gyakorlatban ez azt jelenti, hogy akkor, amikor neki valamire nagyon gyorsan szüksége van – </a:t>
            </a:r>
            <a:r>
              <a:rPr lang="hu-HU" i="1" dirty="0" err="1"/>
              <a:t>kisértékű</a:t>
            </a:r>
            <a:r>
              <a:rPr lang="hu-HU" i="1" dirty="0"/>
              <a:t> beszerzéseknél például – saját maga meg tudja tenni. Korábban erre nem volt feltétlenül lehetőség – a nyomtatópapír klasszikusan ilyen helyzet</a:t>
            </a:r>
            <a:r>
              <a:rPr lang="hu-HU" i="1" dirty="0" smtClean="0"/>
              <a:t>.„ Solti </a:t>
            </a:r>
            <a:r>
              <a:rPr lang="hu-HU" i="1" dirty="0"/>
              <a:t>P</a:t>
            </a:r>
            <a:r>
              <a:rPr lang="hu-HU" i="1" dirty="0" smtClean="0"/>
              <a:t>éter  KK elnök</a:t>
            </a:r>
            <a:endParaRPr lang="hu-HU" dirty="0" smtClean="0"/>
          </a:p>
          <a:p>
            <a:r>
              <a:rPr lang="hu-HU" i="1" dirty="0" smtClean="0"/>
              <a:t>Tankerületi központok </a:t>
            </a:r>
            <a:r>
              <a:rPr lang="hu-HU" dirty="0" smtClean="0"/>
              <a:t>(2017. január 1.) - érvényesítteti </a:t>
            </a:r>
            <a:r>
              <a:rPr lang="hu-HU" dirty="0"/>
              <a:t>a köznevelési intézmények tevékenységében az erőforrásokkal való szabályszerű és hatékony gazdálkodás követelményeit; a KK útján javaslatot tesz az oktatásért felelős miniszter részére a fenntartásában lévő köznevelési intézmény vezetőjének megbízására, megbízásának visszavonására; részt vesz a Klebelsberg Képzési Ösztöndíj működtetésében. </a:t>
            </a:r>
            <a:endParaRPr lang="hu-HU" dirty="0" smtClean="0"/>
          </a:p>
          <a:p>
            <a:r>
              <a:rPr lang="hu-HU" i="1" dirty="0" smtClean="0"/>
              <a:t>Fővárosi </a:t>
            </a:r>
            <a:r>
              <a:rPr lang="hu-HU" i="1" dirty="0"/>
              <a:t>és megyei kormányhivatalok </a:t>
            </a:r>
            <a:r>
              <a:rPr lang="hu-HU" dirty="0" smtClean="0"/>
              <a:t>= köznevelési feladatokat ellátó hatóságok - az </a:t>
            </a:r>
            <a:r>
              <a:rPr lang="hu-HU" dirty="0"/>
              <a:t>érettségi vizsga vizsgabizottsága, valamint a független vizsgabizottság döntése elleni jogorvoslat </a:t>
            </a:r>
            <a:r>
              <a:rPr lang="hu-HU" dirty="0" smtClean="0"/>
              <a:t>elbírálására jogosult</a:t>
            </a:r>
            <a:r>
              <a:rPr lang="hu-HU" dirty="0"/>
              <a:t>; </a:t>
            </a:r>
            <a:r>
              <a:rPr lang="hu-HU" dirty="0" smtClean="0"/>
              <a:t>a köznevelés </a:t>
            </a:r>
            <a:r>
              <a:rPr lang="hu-HU" dirty="0"/>
              <a:t>rendszerében kiállított okiratot külföldön kívánják felhasználni, azokat hitelesíteni </a:t>
            </a:r>
            <a:r>
              <a:rPr lang="hu-HU" dirty="0" smtClean="0"/>
              <a:t>szükséges; fegyelmi eljárás - kizárás</a:t>
            </a:r>
          </a:p>
          <a:p>
            <a:endParaRPr lang="hu-HU" sz="2000" dirty="0" smtClean="0"/>
          </a:p>
          <a:p>
            <a:pPr marL="0" lvl="8" indent="0">
              <a:buNone/>
            </a:pPr>
            <a:endParaRPr lang="hu-HU" sz="2000" dirty="0"/>
          </a:p>
          <a:p>
            <a:pPr marL="4208463" lvl="8" indent="-174625">
              <a:buNone/>
            </a:pPr>
            <a:endParaRPr lang="hu-HU" sz="2000" dirty="0" smtClean="0"/>
          </a:p>
        </p:txBody>
      </p:sp>
    </p:spTree>
    <p:extLst>
      <p:ext uri="{BB962C8B-B14F-4D97-AF65-F5344CB8AC3E}">
        <p14:creationId xmlns:p14="http://schemas.microsoft.com/office/powerpoint/2010/main" val="77652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16" y="0"/>
            <a:ext cx="10862866" cy="6767534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781" y="2985247"/>
            <a:ext cx="7075219" cy="3727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139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zakirodalom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9411649_TF03431380_TF03431380.potx" id="{399966B5-33C4-4AF0-B10A-9A2C5DC77FE0}" vid="{77A26543-CCDC-42AD-A333-20DA361A37C6}"/>
    </a:ext>
  </a:extLst>
</a:theme>
</file>

<file path=ppt/theme/theme2.xml><?xml version="1.0" encoding="utf-8"?>
<a:theme xmlns:a="http://schemas.openxmlformats.org/drawingml/2006/main" name="Office-téma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CDDBB83-77C1-4099-A0AA-289882E745E2}">
  <ds:schemaRefs>
    <ds:schemaRef ds:uri="http://schemas.openxmlformats.org/package/2006/metadata/core-properties"/>
    <ds:schemaRef ds:uri="http://purl.org/dc/dcmitype/"/>
    <ds:schemaRef ds:uri="http://purl.org/dc/terms/"/>
    <ds:schemaRef ds:uri="http://purl.org/dc/elements/1.1/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Oktatási bemutató, sávos és hajszálcsíkos arculat (szélesvásznú)</Template>
  <TotalTime>0</TotalTime>
  <Words>1148</Words>
  <Application>Microsoft Office PowerPoint</Application>
  <PresentationFormat>Szélesvásznú</PresentationFormat>
  <Paragraphs>148</Paragraphs>
  <Slides>17</Slides>
  <Notes>16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17</vt:i4>
      </vt:variant>
    </vt:vector>
  </HeadingPairs>
  <TitlesOfParts>
    <vt:vector size="22" baseType="lpstr">
      <vt:lpstr>Arial</vt:lpstr>
      <vt:lpstr>Euphemia</vt:lpstr>
      <vt:lpstr>Plantagenet Cherokee</vt:lpstr>
      <vt:lpstr>Wingdings</vt:lpstr>
      <vt:lpstr>Szakirodalom 16x9</vt:lpstr>
      <vt:lpstr>Az Oktatás igazgatása</vt:lpstr>
      <vt:lpstr>Közoktatás-köznevelés</vt:lpstr>
      <vt:lpstr>Közoktatás - köznevelés elhatárolása</vt:lpstr>
      <vt:lpstr>Alapvetések</vt:lpstr>
      <vt:lpstr>Az Nkt. alapevei</vt:lpstr>
      <vt:lpstr>A köznevelési intézmények működtetése</vt:lpstr>
      <vt:lpstr>A köznevelési rendszer szervezése és irányítása</vt:lpstr>
      <vt:lpstr>A köznevelési rendszer szervezése és irányítása II.</vt:lpstr>
      <vt:lpstr>PowerPoint bemutató</vt:lpstr>
      <vt:lpstr>Felsőoktatás</vt:lpstr>
      <vt:lpstr>Működési alapelvek</vt:lpstr>
      <vt:lpstr>A felsőoktatási rendszer alakító európai tényezők</vt:lpstr>
      <vt:lpstr>A felsőoktatás igazgatása</vt:lpstr>
      <vt:lpstr>A felsőoktatási intézmény</vt:lpstr>
      <vt:lpstr>A felsőoktatási intézmény szervezeti felépítése</vt:lpstr>
      <vt:lpstr>Érdekességek</vt:lpstr>
      <vt:lpstr>PowerPoint bemutató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2018-05-01T08:29:11Z</dcterms:created>
  <dcterms:modified xsi:type="dcterms:W3CDTF">2018-05-09T19:45:56Z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