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2"/>
  </p:notesMasterIdLst>
  <p:sldIdLst>
    <p:sldId id="256" r:id="rId2"/>
    <p:sldId id="257" r:id="rId3"/>
    <p:sldId id="280" r:id="rId4"/>
    <p:sldId id="258" r:id="rId5"/>
    <p:sldId id="259" r:id="rId6"/>
    <p:sldId id="260" r:id="rId7"/>
    <p:sldId id="279" r:id="rId8"/>
    <p:sldId id="261" r:id="rId9"/>
    <p:sldId id="262" r:id="rId10"/>
    <p:sldId id="263" r:id="rId11"/>
    <p:sldId id="264" r:id="rId12"/>
    <p:sldId id="265" r:id="rId13"/>
    <p:sldId id="270" r:id="rId14"/>
    <p:sldId id="281" r:id="rId15"/>
    <p:sldId id="277" r:id="rId16"/>
    <p:sldId id="278" r:id="rId17"/>
    <p:sldId id="276" r:id="rId18"/>
    <p:sldId id="282" r:id="rId19"/>
    <p:sldId id="283" r:id="rId20"/>
    <p:sldId id="274" r:id="rId21"/>
    <p:sldId id="266" r:id="rId22"/>
    <p:sldId id="267" r:id="rId23"/>
    <p:sldId id="268" r:id="rId24"/>
    <p:sldId id="269" r:id="rId25"/>
    <p:sldId id="275" r:id="rId26"/>
    <p:sldId id="271" r:id="rId27"/>
    <p:sldId id="272" r:id="rId28"/>
    <p:sldId id="284" r:id="rId29"/>
    <p:sldId id="273" r:id="rId30"/>
    <p:sldId id="285" r:id="rId31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18" autoAdjust="0"/>
    <p:restoredTop sz="90929"/>
  </p:normalViewPr>
  <p:slideViewPr>
    <p:cSldViewPr>
      <p:cViewPr varScale="1">
        <p:scale>
          <a:sx n="109" d="100"/>
          <a:sy n="109" d="100"/>
        </p:scale>
        <p:origin x="-25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9E8E57-2722-49F8-902C-E901FE7BDBD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hidden">
          <a:xfrm>
            <a:off x="228600" y="3200400"/>
            <a:ext cx="8763000" cy="1341438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" name="Picture 3" descr="D:\FRONTPAGE THEMES\NATURE\ANABNR2.PNG"/>
          <p:cNvPicPr>
            <a:picLocks noChangeAspect="1" noChangeArrowheads="1"/>
          </p:cNvPicPr>
          <p:nvPr/>
        </p:nvPicPr>
        <p:blipFill>
          <a:blip r:embed="rId2" cstate="print"/>
          <a:srcRect l="-900" t="-1314" r="-2" b="-36961"/>
          <a:stretch>
            <a:fillRect/>
          </a:stretch>
        </p:blipFill>
        <p:spPr bwMode="auto">
          <a:xfrm>
            <a:off x="533400" y="3200400"/>
            <a:ext cx="8458200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>
            <a:spLocks noChangeArrowheads="1"/>
          </p:cNvSpPr>
          <p:nvPr/>
        </p:nvSpPr>
        <p:spPr bwMode="hidden">
          <a:xfrm>
            <a:off x="795338" y="2895600"/>
            <a:ext cx="304800" cy="990600"/>
          </a:xfrm>
          <a:prstGeom prst="rect">
            <a:avLst/>
          </a:prstGeom>
          <a:solidFill>
            <a:schemeClr val="accent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43000" y="19812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038350" y="4351338"/>
            <a:ext cx="6400800" cy="1371600"/>
          </a:xfrm>
        </p:spPr>
        <p:txBody>
          <a:bodyPr/>
          <a:lstStyle>
            <a:lvl1pPr marL="0" indent="0">
              <a:buFont typeface="Wingdings" charset="2"/>
              <a:buNone/>
              <a:defRPr/>
            </a:lvl1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19A27B3D-84BD-4A91-AF03-A45812DC4A3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Rectangle 10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10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7B8701-6BDE-43D6-86B6-386B4D193AEE}" type="slidenum">
              <a:rPr lang="hu-HU"/>
              <a:pPr>
                <a:defRPr/>
              </a:pPr>
              <a:t>‹#›</a:t>
            </a:fld>
            <a:endParaRPr lang="hu-HU" sz="140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896100" y="838200"/>
            <a:ext cx="1943100" cy="537845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1066800" y="838200"/>
            <a:ext cx="5676900" cy="537845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Rectangle 10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10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BCBD59-769B-4E18-B6A2-F7C5C61850A0}" type="slidenum">
              <a:rPr lang="hu-HU"/>
              <a:pPr>
                <a:defRPr/>
              </a:pPr>
              <a:t>‹#›</a:t>
            </a:fld>
            <a:endParaRPr lang="hu-HU" sz="14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Rectangle 10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10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C635E-7481-49D8-8A46-71210CC21146}" type="slidenum">
              <a:rPr lang="hu-HU"/>
              <a:pPr>
                <a:defRPr/>
              </a:pPr>
              <a:t>‹#›</a:t>
            </a:fld>
            <a:endParaRPr lang="hu-HU" sz="14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10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10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56829-1F9C-46A8-BB59-833B2484A288}" type="slidenum">
              <a:rPr lang="hu-HU"/>
              <a:pPr>
                <a:defRPr/>
              </a:pPr>
              <a:t>‹#›</a:t>
            </a:fld>
            <a:endParaRPr lang="hu-HU" sz="14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066800" y="21018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5029200" y="21018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10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10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8585D-2C4F-4000-B0E5-44518E508052}" type="slidenum">
              <a:rPr lang="hu-HU"/>
              <a:pPr>
                <a:defRPr/>
              </a:pPr>
              <a:t>‹#›</a:t>
            </a:fld>
            <a:endParaRPr lang="hu-HU" sz="140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7" name="Rectangle 10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10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10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05FD-4B79-45B1-A032-CF673ECEA768}" type="slidenum">
              <a:rPr lang="hu-HU"/>
              <a:pPr>
                <a:defRPr/>
              </a:pPr>
              <a:t>‹#›</a:t>
            </a:fld>
            <a:endParaRPr lang="hu-HU" sz="140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Rectangle 10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10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8323AF-BEF9-4E14-8449-1FA941D8E1E6}" type="slidenum">
              <a:rPr lang="hu-HU"/>
              <a:pPr>
                <a:defRPr/>
              </a:pPr>
              <a:t>‹#›</a:t>
            </a:fld>
            <a:endParaRPr lang="hu-HU" sz="14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Rectangle 10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10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534CC-41C8-442D-B156-0AC4A2E476E2}" type="slidenum">
              <a:rPr lang="hu-HU"/>
              <a:pPr>
                <a:defRPr/>
              </a:pPr>
              <a:t>‹#›</a:t>
            </a:fld>
            <a:endParaRPr lang="hu-HU" sz="14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10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10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F7A6A-CE5F-4B69-B3BD-2D3617CE10BA}" type="slidenum">
              <a:rPr lang="hu-HU"/>
              <a:pPr>
                <a:defRPr/>
              </a:pPr>
              <a:t>‹#›</a:t>
            </a:fld>
            <a:endParaRPr lang="hu-HU" sz="140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10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103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9D9B76-813F-42D6-BD3E-3BF581B27EB2}" type="slidenum">
              <a:rPr lang="hu-HU"/>
              <a:pPr>
                <a:defRPr/>
              </a:pPr>
              <a:t>‹#›</a:t>
            </a:fld>
            <a:endParaRPr lang="hu-HU" sz="140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/>
          <p:cNvSpPr>
            <a:spLocks noChangeArrowheads="1"/>
          </p:cNvSpPr>
          <p:nvPr/>
        </p:nvSpPr>
        <p:spPr bwMode="hidden">
          <a:xfrm>
            <a:off x="152400" y="0"/>
            <a:ext cx="1447800" cy="68580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75" name="Rectangle 1027"/>
          <p:cNvSpPr>
            <a:spLocks noChangeArrowheads="1"/>
          </p:cNvSpPr>
          <p:nvPr/>
        </p:nvSpPr>
        <p:spPr bwMode="hidden">
          <a:xfrm>
            <a:off x="1676400" y="0"/>
            <a:ext cx="7467600" cy="12192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76" name="Rectangle 1028" descr="Stationery"/>
          <p:cNvSpPr>
            <a:spLocks noChangeArrowheads="1"/>
          </p:cNvSpPr>
          <p:nvPr/>
        </p:nvSpPr>
        <p:spPr bwMode="auto">
          <a:xfrm>
            <a:off x="457200" y="0"/>
            <a:ext cx="1219200" cy="762000"/>
          </a:xfrm>
          <a:prstGeom prst="rect">
            <a:avLst/>
          </a:prstGeom>
          <a:blipFill dpi="0" rotWithShape="0">
            <a:blip r:embed="rId1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77" name="Rectangle 1029" descr="Stationery"/>
          <p:cNvSpPr>
            <a:spLocks noChangeArrowheads="1"/>
          </p:cNvSpPr>
          <p:nvPr/>
        </p:nvSpPr>
        <p:spPr bwMode="auto">
          <a:xfrm>
            <a:off x="0" y="0"/>
            <a:ext cx="457200" cy="6858000"/>
          </a:xfrm>
          <a:prstGeom prst="rect">
            <a:avLst/>
          </a:prstGeom>
          <a:blipFill dpi="0" rotWithShape="0">
            <a:blip r:embed="rId1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0" name="Rectangle 1030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838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3079" name="Rectangle 103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413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080" name="Rectangle 103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4135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hu-HU"/>
          </a:p>
        </p:txBody>
      </p:sp>
      <p:pic>
        <p:nvPicPr>
          <p:cNvPr id="1033" name="Picture 1033" descr="C:\Wendy\anabnr2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228725" y="0"/>
            <a:ext cx="7915275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2" name="Rectangle 1034"/>
          <p:cNvSpPr>
            <a:spLocks noChangeArrowheads="1"/>
          </p:cNvSpPr>
          <p:nvPr/>
        </p:nvSpPr>
        <p:spPr bwMode="auto">
          <a:xfrm>
            <a:off x="304800" y="457200"/>
            <a:ext cx="2514600" cy="304800"/>
          </a:xfrm>
          <a:prstGeom prst="rect">
            <a:avLst/>
          </a:prstGeom>
          <a:solidFill>
            <a:schemeClr val="accent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83" name="Rectangle 103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29600" y="64135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748A1CE-46B5-4727-BBC2-96B250B1194E}" type="slidenum">
              <a:rPr lang="hu-HU"/>
              <a:pPr>
                <a:defRPr/>
              </a:pPr>
              <a:t>‹#›</a:t>
            </a:fld>
            <a:endParaRPr lang="hu-HU" sz="1400"/>
          </a:p>
        </p:txBody>
      </p:sp>
      <p:sp>
        <p:nvSpPr>
          <p:cNvPr id="1036" name="Rectangle 103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10185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A50021"/>
        </a:buClr>
        <a:buSzPct val="75000"/>
        <a:buFont typeface="Wingdings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1027113" indent="-4556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800">
          <a:solidFill>
            <a:schemeClr val="tx1"/>
          </a:solidFill>
          <a:latin typeface="+mn-lt"/>
        </a:defRPr>
      </a:lvl2pPr>
      <a:lvl3pPr marL="1370013" indent="-228600" algn="l" rtl="0" eaLnBrk="0" fontAlgn="base" hangingPunct="0">
        <a:spcBef>
          <a:spcPct val="20000"/>
        </a:spcBef>
        <a:spcAft>
          <a:spcPct val="0"/>
        </a:spcAft>
        <a:buClr>
          <a:srgbClr val="666699"/>
        </a:buClr>
        <a:buSzPct val="70000"/>
        <a:buFont typeface="Wingdings" charset="2"/>
        <a:buChar char="n"/>
        <a:defRPr sz="2400">
          <a:solidFill>
            <a:schemeClr val="tx1"/>
          </a:solidFill>
          <a:latin typeface="+mn-lt"/>
        </a:defRPr>
      </a:lvl3pPr>
      <a:lvl4pPr marL="1712913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hu/url?sa=i&amp;rct=j&amp;q=&amp;esrc=s&amp;source=images&amp;cd=&amp;cad=rja&amp;uact=8&amp;ved=0CAcQjRxqFQoTCJHbxpqZgcgCFQW2FAodwh4PfQ&amp;url=http://www.szoboszlokepeskonyve.hu/konyvtar.php?kid=bocskai_adomanylevele_(1606)&amp;psig=AFQjCNFQxYKgpinPk9M6GPLaqi8MHe9u5Q&amp;ust=1442686766790247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://www.google.hu/url?sa=i&amp;rct=j&amp;q=&amp;esrc=s&amp;source=images&amp;cd=&amp;cad=rja&amp;uact=8&amp;ved=0CAcQjRxqFQoTCND35N6agcgCFcjHFAodWicEhA&amp;url=http://www.melte.hu/node/94&amp;psig=AFQjCNFRancQIEZjs0mE1zfXgDFZ0-mGhg&amp;ust=144268699981329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mutargy.com/acme/picture.php?id=116245&amp;mode=bi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9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2AD483B-8D02-4CCD-BED7-38BA64E96528}" type="slidenum">
              <a:rPr lang="hu-HU" smtClean="0"/>
              <a:pPr/>
              <a:t>1</a:t>
            </a:fld>
            <a:endParaRPr lang="hu-HU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hu-HU" smtClean="0"/>
              <a:t>Ingatlan-nyilvántartási jog I.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ctr" eaLnBrk="1" hangingPunct="1"/>
            <a:r>
              <a:rPr lang="hu-HU" dirty="0" smtClean="0"/>
              <a:t>2015. szeptember 19.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Dia számának hely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BB09AFC-E1E5-45A4-8F9A-1B985F71376E}" type="slidenum">
              <a:rPr lang="hu-HU" smtClean="0"/>
              <a:pPr/>
              <a:t>10</a:t>
            </a:fld>
            <a:endParaRPr lang="hu-HU" sz="140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143000"/>
            <a:ext cx="7772400" cy="5073650"/>
          </a:xfrm>
        </p:spPr>
        <p:txBody>
          <a:bodyPr/>
          <a:lstStyle/>
          <a:p>
            <a:pPr eaLnBrk="1" hangingPunct="1">
              <a:buFont typeface="Wingdings" charset="2"/>
              <a:buNone/>
            </a:pPr>
            <a:r>
              <a:rPr lang="hu-HU" dirty="0" smtClean="0"/>
              <a:t>3. Az ingatlan-nyilvántartás mai rendszere</a:t>
            </a:r>
          </a:p>
          <a:p>
            <a:pPr eaLnBrk="1" hangingPunct="1"/>
            <a:r>
              <a:rPr lang="hu-HU" dirty="0" smtClean="0">
                <a:cs typeface="Times New Roman" charset="0"/>
              </a:rPr>
              <a:t>1973 és 1980 között újraszerkesztett ingatlan-nyilvántartás</a:t>
            </a:r>
            <a:r>
              <a:rPr lang="hu-HU" dirty="0" smtClean="0"/>
              <a:t> (</a:t>
            </a:r>
            <a:r>
              <a:rPr lang="hu-HU" b="1" i="1" dirty="0" smtClean="0">
                <a:cs typeface="Times New Roman" charset="0"/>
              </a:rPr>
              <a:t>azonosítás</a:t>
            </a:r>
            <a:r>
              <a:rPr lang="hu-HU" i="1" dirty="0" smtClean="0">
                <a:cs typeface="Times New Roman" charset="0"/>
              </a:rPr>
              <a:t> eljárásá</a:t>
            </a:r>
            <a:r>
              <a:rPr lang="hu-HU" i="1" dirty="0" smtClean="0"/>
              <a:t>val)</a:t>
            </a:r>
            <a:endParaRPr lang="hu-HU" dirty="0" smtClean="0"/>
          </a:p>
          <a:p>
            <a:pPr eaLnBrk="1" hangingPunct="1"/>
            <a:r>
              <a:rPr lang="hu-HU" dirty="0" smtClean="0">
                <a:cs typeface="Times New Roman" charset="0"/>
              </a:rPr>
              <a:t> </a:t>
            </a:r>
            <a:r>
              <a:rPr lang="hu-HU" b="1" dirty="0" smtClean="0">
                <a:cs typeface="Times New Roman" charset="0"/>
              </a:rPr>
              <a:t>integrált számítógépes rendszer</a:t>
            </a:r>
            <a:r>
              <a:rPr lang="hu-HU" dirty="0" smtClean="0">
                <a:cs typeface="Times New Roman" charset="0"/>
              </a:rPr>
              <a:t> 1994-től kezdődő kiépítése és ennek alapján 2000. január 1-én hatályba lépett új ingatlan-nyilvántartási törvény (1997. évi CXLI. tv.)</a:t>
            </a:r>
            <a:endParaRPr lang="hu-HU" dirty="0" smtClean="0"/>
          </a:p>
          <a:p>
            <a:pPr eaLnBrk="1" hangingPunct="1"/>
            <a:r>
              <a:rPr lang="hu-HU" dirty="0" smtClean="0"/>
              <a:t>2005. évi CXXII. tv. (</a:t>
            </a:r>
            <a:r>
              <a:rPr lang="hu-HU" dirty="0" err="1" smtClean="0"/>
              <a:t>novelláris</a:t>
            </a:r>
            <a:r>
              <a:rPr lang="hu-HU" dirty="0" smtClean="0"/>
              <a:t> módosítás)</a:t>
            </a:r>
          </a:p>
          <a:p>
            <a:pPr eaLnBrk="1" hangingPunct="1"/>
            <a:r>
              <a:rPr lang="hu-HU" dirty="0" smtClean="0"/>
              <a:t>2013. évi V. törvény új PTK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Dia számának hely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1FE69E0-9A0D-4B3A-82BA-5B6BC1CB7DAF}" type="slidenum">
              <a:rPr lang="hu-HU" smtClean="0"/>
              <a:pPr/>
              <a:t>11</a:t>
            </a:fld>
            <a:endParaRPr lang="hu-HU" sz="1400" smtClean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620713"/>
            <a:ext cx="8077200" cy="1143000"/>
          </a:xfrm>
        </p:spPr>
        <p:txBody>
          <a:bodyPr/>
          <a:lstStyle/>
          <a:p>
            <a:pPr eaLnBrk="1" hangingPunct="1"/>
            <a:r>
              <a:rPr lang="hu-HU" sz="3200" smtClean="0">
                <a:cs typeface="Times New Roman" charset="0"/>
              </a:rPr>
              <a:t>Az ingatlan-nyilvántartási jog elhelyezése</a:t>
            </a:r>
            <a:br>
              <a:rPr lang="hu-HU" sz="3200" smtClean="0">
                <a:cs typeface="Times New Roman" charset="0"/>
              </a:rPr>
            </a:br>
            <a:r>
              <a:rPr lang="hu-HU" sz="3200" smtClean="0">
                <a:cs typeface="Times New Roman" charset="0"/>
              </a:rPr>
              <a:t>a polgári jog rendszerében</a:t>
            </a:r>
            <a:r>
              <a:rPr lang="hu-HU" smtClean="0"/>
              <a:t> 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773238"/>
            <a:ext cx="8228012" cy="4443412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</a:pPr>
            <a:r>
              <a:rPr lang="hu-HU" sz="2800" b="1" smtClean="0">
                <a:cs typeface="Times New Roman" charset="0"/>
              </a:rPr>
              <a:t>ingatlan-nyilvántartási anyagi jog</a:t>
            </a:r>
            <a:r>
              <a:rPr lang="hu-HU" sz="2800" smtClean="0"/>
              <a:t> 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2400" smtClean="0"/>
              <a:t>Alapelvek, jogok és tények bejegyzése körében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2400" smtClean="0"/>
              <a:t>fő jogforrása: a Ptk. és az Inytv. </a:t>
            </a:r>
            <a:br>
              <a:rPr lang="hu-HU" sz="2400" smtClean="0"/>
            </a:br>
            <a:r>
              <a:rPr lang="hu-HU" sz="2800" smtClean="0"/>
              <a:t>(</a:t>
            </a:r>
            <a:r>
              <a:rPr lang="hu-HU" sz="2400" smtClean="0"/>
              <a:t>továbbá egyes jogok és tények keletkezésének alapjául szolgáló egyéb jogszabályok, törvények</a:t>
            </a:r>
            <a:r>
              <a:rPr lang="hu-HU" sz="2800" smtClean="0"/>
              <a:t>)</a:t>
            </a:r>
          </a:p>
          <a:p>
            <a:pPr marL="533400" indent="-533400" eaLnBrk="1" hangingPunct="1">
              <a:lnSpc>
                <a:spcPct val="90000"/>
              </a:lnSpc>
            </a:pPr>
            <a:r>
              <a:rPr lang="hu-HU" sz="2800" b="1" smtClean="0">
                <a:cs typeface="Times New Roman" charset="0"/>
              </a:rPr>
              <a:t>ingatlan-nyilvántartási eljárás</a:t>
            </a:r>
            <a:r>
              <a:rPr lang="hu-HU" sz="2800" b="1" smtClean="0"/>
              <a:t>i jog:</a:t>
            </a:r>
            <a:r>
              <a:rPr lang="hu-HU" sz="2800" smtClean="0"/>
              <a:t> 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2"/>
              <a:buAutoNum type="arabicPeriod"/>
            </a:pPr>
            <a:r>
              <a:rPr lang="hu-HU" sz="2000" smtClean="0"/>
              <a:t>Ket. (közigazgatási hatósági eljárásról szóló 2004. évi CXL. törvény) elsődlegesen határozza meg az eljárási szabályokat. E tv. felhatalmazása alapján térhet el ettől 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2"/>
              <a:buAutoNum type="arabicPeriod"/>
            </a:pPr>
            <a:r>
              <a:rPr lang="hu-HU" sz="2000" smtClean="0"/>
              <a:t>az Inytv., amely speciális eljárási szabályokat tartalmaz.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2"/>
              <a:buAutoNum type="arabicPeriod"/>
            </a:pPr>
            <a:r>
              <a:rPr lang="hu-HU" sz="2000" smtClean="0"/>
              <a:t>Pp. (polgári perrendtartásról szóló 1952. évi III. tv.) alkalmazandó: közigazgatási perek, ill. törlési, kiigazítási perek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Dia számának hely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D9F3EB6-B9AD-4B95-BEFF-749F4DB7467F}" type="slidenum">
              <a:rPr lang="hu-HU" smtClean="0"/>
              <a:pPr/>
              <a:t>12</a:t>
            </a:fld>
            <a:endParaRPr lang="hu-HU" sz="140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685800"/>
          </a:xfrm>
        </p:spPr>
        <p:txBody>
          <a:bodyPr/>
          <a:lstStyle/>
          <a:p>
            <a:pPr eaLnBrk="1" hangingPunct="1"/>
            <a:r>
              <a:rPr lang="hu-HU" sz="4000" dirty="0" smtClean="0">
                <a:cs typeface="Times New Roman" charset="0"/>
              </a:rPr>
              <a:t>Az ingatlan-nyilvántartás alapelvei</a:t>
            </a:r>
            <a:r>
              <a:rPr lang="hu-HU" dirty="0" smtClean="0"/>
              <a:t> 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1500174"/>
            <a:ext cx="8358246" cy="4716476"/>
          </a:xfrm>
        </p:spPr>
        <p:txBody>
          <a:bodyPr/>
          <a:lstStyle/>
          <a:p>
            <a:pPr eaLnBrk="1" hangingPunct="1"/>
            <a:r>
              <a:rPr lang="hu-HU" dirty="0" smtClean="0">
                <a:cs typeface="Times New Roman" charset="0"/>
              </a:rPr>
              <a:t>1.     nyilvánosság</a:t>
            </a:r>
          </a:p>
          <a:p>
            <a:pPr eaLnBrk="1" hangingPunct="1"/>
            <a:r>
              <a:rPr lang="hu-HU" dirty="0" smtClean="0">
                <a:cs typeface="Times New Roman" charset="0"/>
              </a:rPr>
              <a:t>2.     okirati elv</a:t>
            </a:r>
          </a:p>
          <a:p>
            <a:pPr eaLnBrk="1" hangingPunct="1"/>
            <a:r>
              <a:rPr lang="hu-HU" dirty="0" smtClean="0">
                <a:cs typeface="Times New Roman" charset="0"/>
              </a:rPr>
              <a:t>3.     bejegyzési elv</a:t>
            </a:r>
          </a:p>
          <a:p>
            <a:pPr eaLnBrk="1" hangingPunct="1"/>
            <a:r>
              <a:rPr lang="hu-HU" dirty="0" smtClean="0">
                <a:cs typeface="Times New Roman" charset="0"/>
              </a:rPr>
              <a:t>4.     rangsor elve , </a:t>
            </a:r>
          </a:p>
          <a:p>
            <a:pPr eaLnBrk="1" hangingPunct="1"/>
            <a:r>
              <a:rPr lang="hu-HU" dirty="0" smtClean="0">
                <a:cs typeface="Times New Roman" charset="0"/>
              </a:rPr>
              <a:t>5.     közhitelesség, </a:t>
            </a:r>
          </a:p>
          <a:p>
            <a:pPr eaLnBrk="1" hangingPunct="1">
              <a:buNone/>
            </a:pPr>
            <a:r>
              <a:rPr lang="hu-HU" dirty="0" smtClean="0"/>
              <a:t>mint a Ptk. által meghatározott alapelvek.</a:t>
            </a:r>
          </a:p>
          <a:p>
            <a:pPr eaLnBrk="1" hangingPunct="1"/>
            <a:r>
              <a:rPr lang="hu-HU" dirty="0" smtClean="0">
                <a:cs typeface="Times New Roman" charset="0"/>
              </a:rPr>
              <a:t>6.   kérelemhez kötöttség és </a:t>
            </a:r>
          </a:p>
          <a:p>
            <a:pPr eaLnBrk="1" hangingPunct="1"/>
            <a:r>
              <a:rPr lang="hu-HU" dirty="0" smtClean="0">
                <a:cs typeface="Times New Roman" charset="0"/>
              </a:rPr>
              <a:t>7. kötelező felhasználás elve mint </a:t>
            </a:r>
            <a:r>
              <a:rPr lang="hu-HU" dirty="0" err="1" smtClean="0">
                <a:cs typeface="Times New Roman" charset="0"/>
              </a:rPr>
              <a:t>Inytv</a:t>
            </a:r>
            <a:r>
              <a:rPr lang="hu-HU" dirty="0" smtClean="0">
                <a:cs typeface="Times New Roman" charset="0"/>
              </a:rPr>
              <a:t>. elvek.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Dia számának hely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A1908A4-8C02-413A-B5E5-353C13C96F90}" type="slidenum">
              <a:rPr lang="hu-HU" smtClean="0"/>
              <a:pPr/>
              <a:t>13</a:t>
            </a:fld>
            <a:endParaRPr lang="hu-HU" sz="1400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764704"/>
            <a:ext cx="7772400" cy="762000"/>
          </a:xfrm>
        </p:spPr>
        <p:txBody>
          <a:bodyPr/>
          <a:lstStyle/>
          <a:p>
            <a:pPr eaLnBrk="1" hangingPunct="1"/>
            <a:r>
              <a:rPr lang="hu-HU" b="1" dirty="0" smtClean="0"/>
              <a:t>1. </a:t>
            </a:r>
            <a:r>
              <a:rPr lang="hu-HU" b="1" dirty="0" smtClean="0">
                <a:cs typeface="Times New Roman" charset="0"/>
              </a:rPr>
              <a:t>A nyilvánosság elve</a:t>
            </a:r>
            <a:r>
              <a:rPr lang="hu-HU" dirty="0" smtClean="0"/>
              <a:t> 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628800"/>
            <a:ext cx="8370887" cy="4824536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None/>
            </a:pPr>
            <a:r>
              <a:rPr lang="hu-HU" sz="2000" b="1" i="1" dirty="0" smtClean="0">
                <a:cs typeface="Times New Roman" charset="0"/>
              </a:rPr>
              <a:t>(</a:t>
            </a:r>
            <a:r>
              <a:rPr lang="hu-HU" sz="2000" b="1" i="1" dirty="0" err="1" smtClean="0">
                <a:cs typeface="Times New Roman" charset="0"/>
              </a:rPr>
              <a:t>cognitio</a:t>
            </a:r>
            <a:r>
              <a:rPr lang="hu-HU" sz="2000" b="1" i="1" dirty="0" smtClean="0">
                <a:cs typeface="Times New Roman" charset="0"/>
              </a:rPr>
              <a:t> elve: nyilvánosság és közhitelesség szoros összefüggése</a:t>
            </a:r>
            <a:r>
              <a:rPr lang="hu-HU" sz="2000" i="1" dirty="0" smtClean="0">
                <a:cs typeface="Times New Roman" charset="0"/>
              </a:rPr>
              <a:t> )</a:t>
            </a:r>
            <a:endParaRPr lang="hu-HU" sz="2000" i="1" dirty="0" smtClean="0"/>
          </a:p>
          <a:p>
            <a:pPr marL="533400" indent="-533400" eaLnBrk="1" hangingPunct="1">
              <a:lnSpc>
                <a:spcPct val="90000"/>
              </a:lnSpc>
            </a:pPr>
            <a:r>
              <a:rPr lang="hu-HU" sz="2000" b="1" dirty="0" smtClean="0">
                <a:cs typeface="Times New Roman" charset="0"/>
              </a:rPr>
              <a:t>A Ptk. 5:166.§</a:t>
            </a:r>
            <a:r>
              <a:rPr lang="hu-HU" sz="2000" b="1" dirty="0" err="1" smtClean="0">
                <a:cs typeface="Times New Roman" charset="0"/>
              </a:rPr>
              <a:t>-a</a:t>
            </a:r>
            <a:r>
              <a:rPr lang="hu-HU" sz="2000" b="1" dirty="0" smtClean="0">
                <a:cs typeface="Times New Roman" charset="0"/>
              </a:rPr>
              <a:t> szerint a nyilvántartás – az e törvényben meghatározottak szerint – nyilvános. </a:t>
            </a:r>
            <a:endParaRPr lang="hu-HU" sz="2000" b="1" dirty="0" smtClean="0"/>
          </a:p>
          <a:p>
            <a:pPr marL="533400" indent="-533400" eaLnBrk="1" hangingPunct="1">
              <a:lnSpc>
                <a:spcPct val="90000"/>
              </a:lnSpc>
            </a:pPr>
            <a:r>
              <a:rPr lang="hu-HU" sz="2000" b="1" dirty="0" smtClean="0">
                <a:cs typeface="Times New Roman" charset="0"/>
              </a:rPr>
              <a:t>Korlátozás nélkül csak a tulajdoni lap és az á</a:t>
            </a:r>
            <a:r>
              <a:rPr lang="hu-HU" sz="2000" b="1" dirty="0" smtClean="0"/>
              <a:t>llami ingatlan-nyilvántartási térképi adatbázis  </a:t>
            </a:r>
            <a:r>
              <a:rPr lang="hu-HU" sz="2000" b="1" dirty="0" smtClean="0">
                <a:cs typeface="Times New Roman" charset="0"/>
              </a:rPr>
              <a:t>tartalma ismerhető meg, azt bárki megtekintheti, arról feljegyzést készíthet vagy hiteles</a:t>
            </a:r>
            <a:r>
              <a:rPr lang="hu-HU" sz="2000" b="1" dirty="0" smtClean="0"/>
              <a:t>, (vagy elektronikus formában nem hiteles) </a:t>
            </a:r>
            <a:r>
              <a:rPr lang="hu-HU" sz="2000" b="1" dirty="0" smtClean="0">
                <a:cs typeface="Times New Roman" charset="0"/>
              </a:rPr>
              <a:t>másolatot  vagy tanúsítványt kérhet.</a:t>
            </a:r>
            <a:r>
              <a:rPr lang="hu-HU" sz="2000" dirty="0" smtClean="0"/>
              <a:t> (</a:t>
            </a:r>
            <a:r>
              <a:rPr lang="hu-HU" sz="2000" b="1" dirty="0" smtClean="0">
                <a:cs typeface="Times New Roman" charset="0"/>
              </a:rPr>
              <a:t>teljes másolat</a:t>
            </a:r>
            <a:r>
              <a:rPr lang="hu-HU" sz="2000" dirty="0" smtClean="0">
                <a:cs typeface="Times New Roman" charset="0"/>
              </a:rPr>
              <a:t>,</a:t>
            </a:r>
            <a:r>
              <a:rPr lang="hu-HU" sz="2000" dirty="0" smtClean="0"/>
              <a:t> </a:t>
            </a:r>
            <a:r>
              <a:rPr lang="hu-HU" sz="2000" b="1" dirty="0" smtClean="0">
                <a:cs typeface="Times New Roman" charset="0"/>
              </a:rPr>
              <a:t>szemle</a:t>
            </a:r>
            <a:r>
              <a:rPr lang="hu-HU" sz="2000" b="1" dirty="0" smtClean="0"/>
              <a:t>)</a:t>
            </a:r>
          </a:p>
          <a:p>
            <a:pPr marL="533400" indent="-533400" eaLnBrk="1" hangingPunct="1">
              <a:lnSpc>
                <a:spcPct val="90000"/>
              </a:lnSpc>
            </a:pPr>
            <a:r>
              <a:rPr lang="hu-HU" sz="2000" b="1" dirty="0" smtClean="0"/>
              <a:t>Az ingatlan-nyilvántartási bejegyzés, feljegyzés és a széljegyzett ingatlan-nyilvántartási igény alapjául szolgáló okiratok tartalma - a hozzájárulás és az igazolt igény keretei között - akkor ismerhető meg, ha a kérelmező igazolja, hogy a megismeréshez az okirat tartalma által érintett jogosultak és kötelezettek hozzájárultak, vagy hogy az okirat megismerése joga érvényesítéséhez, illetve jogszabályon vagy hatósági határozaton alapuló kötelezettsége teljesítéséhez szükséges.</a:t>
            </a:r>
            <a:r>
              <a:rPr lang="hu-HU" sz="2000" b="1" dirty="0" smtClean="0">
                <a:cs typeface="Times New Roman" charset="0"/>
              </a:rPr>
              <a:t> 5:166.§ (3) </a:t>
            </a:r>
            <a:r>
              <a:rPr lang="hu-HU" sz="2000" b="1" dirty="0" err="1" smtClean="0">
                <a:cs typeface="Times New Roman" charset="0"/>
              </a:rPr>
              <a:t>bek</a:t>
            </a:r>
            <a:r>
              <a:rPr lang="hu-HU" sz="2000" b="1" dirty="0" smtClean="0">
                <a:cs typeface="Times New Roman" charset="0"/>
              </a:rPr>
              <a:t>.</a:t>
            </a:r>
            <a:endParaRPr lang="hu-HU" sz="2000" b="1" dirty="0" smtClean="0"/>
          </a:p>
          <a:p>
            <a:pPr marL="533400" indent="-533400" eaLnBrk="1" hangingPunct="1">
              <a:lnSpc>
                <a:spcPct val="90000"/>
              </a:lnSpc>
              <a:buNone/>
            </a:pPr>
            <a:endParaRPr lang="hu-HU" sz="1800" b="1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57224" y="928670"/>
            <a:ext cx="7981976" cy="5287980"/>
          </a:xfrm>
        </p:spPr>
        <p:txBody>
          <a:bodyPr/>
          <a:lstStyle/>
          <a:p>
            <a:r>
              <a:rPr lang="hu-HU" sz="2000" b="1" dirty="0" err="1" smtClean="0"/>
              <a:t>Inytv</a:t>
            </a:r>
            <a:r>
              <a:rPr lang="hu-HU" sz="2000" b="1" dirty="0" smtClean="0"/>
              <a:t>. 67.§ (2) </a:t>
            </a:r>
            <a:r>
              <a:rPr lang="hu-HU" sz="2000" b="1" dirty="0" err="1" smtClean="0"/>
              <a:t>bek</a:t>
            </a:r>
            <a:r>
              <a:rPr lang="hu-HU" sz="2000" b="1" dirty="0" smtClean="0"/>
              <a:t>. Az ingatlan-nyilvántartás, vagy a széljegyzett ingatlan-nyilvántartási igény alapjául szolgáló okirat szerinti jogosult, illetve kötelezett teljes bizonyító erejű magánokiratba vagy közjegyzői okiratba foglalt engedélyével ismerhető meg:</a:t>
            </a:r>
          </a:p>
          <a:p>
            <a:pPr>
              <a:buNone/>
            </a:pPr>
            <a:r>
              <a:rPr lang="hu-HU" sz="2000" b="1" dirty="0" smtClean="0"/>
              <a:t>a) minden olyan magán- és közokirat, hatósági határozat tartalma, amely a jogosult, illetve a kötelezett bejegyzése, törlése alapjául szolgált, vagy széljegyzés alapjául szolgált, és</a:t>
            </a:r>
          </a:p>
          <a:p>
            <a:pPr>
              <a:buNone/>
            </a:pPr>
            <a:r>
              <a:rPr lang="hu-HU" sz="2000" b="1" dirty="0" smtClean="0"/>
              <a:t>b) a tulajdonosok jegyzéke (névmutató).</a:t>
            </a:r>
          </a:p>
          <a:p>
            <a:pPr>
              <a:buNone/>
            </a:pPr>
            <a:r>
              <a:rPr lang="hu-HU" sz="2000" b="1" dirty="0" smtClean="0"/>
              <a:t>(3)  A (2) bekezdésben foglaltak megismerhetők akkor is, ha a kérelmező írásban igazolja, hogy az irat megismerése joga érvényesítéséhez, illetve jogszabályon vagy hatósági határozaton alapuló kötelezettsége teljesítéséhez szükséges.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2C635E-7481-49D8-8A46-71210CC21146}" type="slidenum">
              <a:rPr lang="hu-HU" smtClean="0"/>
              <a:pPr>
                <a:defRPr/>
              </a:pPr>
              <a:t>14</a:t>
            </a:fld>
            <a:endParaRPr lang="hu-HU" sz="1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ím 1"/>
          <p:cNvSpPr>
            <a:spLocks noGrp="1"/>
          </p:cNvSpPr>
          <p:nvPr>
            <p:ph type="title"/>
          </p:nvPr>
        </p:nvSpPr>
        <p:spPr>
          <a:xfrm>
            <a:off x="1071563" y="642938"/>
            <a:ext cx="7772400" cy="661987"/>
          </a:xfrm>
        </p:spPr>
        <p:txBody>
          <a:bodyPr/>
          <a:lstStyle/>
          <a:p>
            <a:pPr algn="ctr"/>
            <a:r>
              <a:rPr lang="hu-HU" sz="2800" b="1" smtClean="0"/>
              <a:t>Az adatfelhasználás és az adatszolgáltatás elvei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625" y="1285875"/>
            <a:ext cx="8501063" cy="4930775"/>
          </a:xfrm>
        </p:spPr>
        <p:txBody>
          <a:bodyPr/>
          <a:lstStyle/>
          <a:p>
            <a:pPr>
              <a:defRPr/>
            </a:pPr>
            <a:r>
              <a:rPr lang="hu-HU" dirty="0" smtClean="0"/>
              <a:t>Kötelező felhasználás elve</a:t>
            </a:r>
          </a:p>
          <a:p>
            <a:pPr lvl="1">
              <a:defRPr/>
            </a:pPr>
            <a:r>
              <a:rPr lang="hu-HU" sz="2200" dirty="0" smtClean="0"/>
              <a:t>Az ingatlanügyi hatósághoz benyújtott bejelentésben, kérelemben, valamint az ingatlanokkal kapcsolatos nyilvántartási, tervezési, statisztikai, stb. munkánál, továbbá a hatósági határozatokban </a:t>
            </a:r>
            <a:r>
              <a:rPr lang="hu-HU" sz="2400" dirty="0" smtClean="0"/>
              <a:t>az ingatlan-nyilvántartás tartalmát kötelezően kell használni.</a:t>
            </a:r>
          </a:p>
          <a:p>
            <a:pPr lvl="1">
              <a:defRPr/>
            </a:pPr>
            <a:r>
              <a:rPr lang="hu-HU" sz="2400" dirty="0" smtClean="0"/>
              <a:t>bíróságok, ügyészségek, a helyi önkormányzatok és más közigazgatási hatóságok feladatellátásához biztosítani kell a hozzáférést</a:t>
            </a:r>
          </a:p>
          <a:p>
            <a:pPr>
              <a:defRPr/>
            </a:pPr>
            <a:r>
              <a:rPr lang="hu-HU" dirty="0" smtClean="0"/>
              <a:t>Betekintés </a:t>
            </a:r>
          </a:p>
          <a:p>
            <a:pPr lvl="1">
              <a:defRPr/>
            </a:pPr>
            <a:r>
              <a:rPr lang="hu-HU" sz="2200" dirty="0" smtClean="0">
                <a:ea typeface="+mn-ea"/>
                <a:cs typeface="+mn-cs"/>
              </a:rPr>
              <a:t>Az érintett tulajdoni lap tartalmába a betekintést saját számítástechnikai eszközével az ingatlanügyi hatóság kérelemre biztosítja.</a:t>
            </a:r>
            <a:endParaRPr lang="hu-HU" sz="2200" dirty="0" smtClean="0"/>
          </a:p>
          <a:p>
            <a:pPr lvl="1">
              <a:defRPr/>
            </a:pPr>
            <a:endParaRPr lang="hu-HU" sz="2200" dirty="0"/>
          </a:p>
        </p:txBody>
      </p:sp>
      <p:sp>
        <p:nvSpPr>
          <p:cNvPr id="18436" name="Dia számának hely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5F73AD9-00BF-4743-A903-14CDBDDDE54B}" type="slidenum">
              <a:rPr lang="hu-HU" smtClean="0"/>
              <a:pPr/>
              <a:t>15</a:t>
            </a:fld>
            <a:endParaRPr lang="hu-HU" sz="140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ím 1"/>
          <p:cNvSpPr>
            <a:spLocks noGrp="1"/>
          </p:cNvSpPr>
          <p:nvPr>
            <p:ph type="title"/>
          </p:nvPr>
        </p:nvSpPr>
        <p:spPr>
          <a:xfrm>
            <a:off x="785813" y="642938"/>
            <a:ext cx="8215312" cy="785812"/>
          </a:xfrm>
        </p:spPr>
        <p:txBody>
          <a:bodyPr/>
          <a:lstStyle/>
          <a:p>
            <a:r>
              <a:rPr lang="hu-HU" sz="2800" b="1" smtClean="0"/>
              <a:t>Az adatfelhasználás és az adatszolgáltatás elvei</a:t>
            </a:r>
            <a:endParaRPr lang="hu-HU" sz="2800" smtClean="0"/>
          </a:p>
        </p:txBody>
      </p:sp>
      <p:sp>
        <p:nvSpPr>
          <p:cNvPr id="19459" name="Tartalom helye 2"/>
          <p:cNvSpPr>
            <a:spLocks noGrp="1"/>
          </p:cNvSpPr>
          <p:nvPr>
            <p:ph idx="1"/>
          </p:nvPr>
        </p:nvSpPr>
        <p:spPr>
          <a:xfrm>
            <a:off x="500063" y="1500188"/>
            <a:ext cx="8339137" cy="4857750"/>
          </a:xfrm>
        </p:spPr>
        <p:txBody>
          <a:bodyPr/>
          <a:lstStyle/>
          <a:p>
            <a:r>
              <a:rPr lang="hu-HU" sz="2800" dirty="0" smtClean="0"/>
              <a:t>Másolatok kiadásának módja</a:t>
            </a:r>
          </a:p>
          <a:p>
            <a:pPr lvl="1"/>
            <a:r>
              <a:rPr lang="hu-HU" sz="2200" dirty="0" smtClean="0"/>
              <a:t>Földhivatal: hiteles másolat</a:t>
            </a:r>
          </a:p>
          <a:p>
            <a:pPr lvl="1"/>
            <a:r>
              <a:rPr lang="hu-HU" sz="2200" dirty="0" smtClean="0"/>
              <a:t>Közjegyző: tanúsítvány</a:t>
            </a:r>
          </a:p>
          <a:p>
            <a:pPr lvl="1"/>
            <a:r>
              <a:rPr lang="hu-HU" sz="2200" dirty="0" smtClean="0"/>
              <a:t>Kormányablak: hiteles tulajdoni lap másolat</a:t>
            </a:r>
          </a:p>
          <a:p>
            <a:pPr lvl="1"/>
            <a:r>
              <a:rPr lang="hu-HU" sz="2200" dirty="0" smtClean="0"/>
              <a:t>Elektronikus dokumentumként hiteles vagy nem hiteles másolat</a:t>
            </a:r>
          </a:p>
          <a:p>
            <a:r>
              <a:rPr lang="hu-HU" sz="2800" dirty="0" smtClean="0"/>
              <a:t>Elektronikus adatszolgáltatás a számítógépes rendszerből </a:t>
            </a:r>
            <a:r>
              <a:rPr lang="hu-HU" sz="2400" dirty="0" smtClean="0"/>
              <a:t>Nemzeti Távközlési Gerinchálózaton keresztül, szolgáltatási szerződés alapján</a:t>
            </a:r>
          </a:p>
          <a:p>
            <a:pPr lvl="1"/>
            <a:r>
              <a:rPr lang="hu-HU" sz="2200" dirty="0" smtClean="0"/>
              <a:t>Pl. bíróság , KSH, rendőrség, kincstár, MNV </a:t>
            </a:r>
            <a:r>
              <a:rPr lang="hu-HU" sz="2200" dirty="0" err="1" smtClean="0"/>
              <a:t>Zrt</a:t>
            </a:r>
            <a:r>
              <a:rPr lang="hu-HU" sz="2200" dirty="0" smtClean="0"/>
              <a:t>., </a:t>
            </a:r>
          </a:p>
          <a:p>
            <a:pPr lvl="1"/>
            <a:r>
              <a:rPr lang="hu-HU" sz="2200" dirty="0" smtClean="0"/>
              <a:t>közjegyző, bírósági végrehajtó, felszámoló szervezet</a:t>
            </a:r>
          </a:p>
        </p:txBody>
      </p:sp>
      <p:sp>
        <p:nvSpPr>
          <p:cNvPr id="19460" name="Dia számának hely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38FEDF0-48EC-4FCA-B73C-167817EE170C}" type="slidenum">
              <a:rPr lang="hu-HU" smtClean="0"/>
              <a:pPr/>
              <a:t>16</a:t>
            </a:fld>
            <a:endParaRPr lang="hu-HU" sz="140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Dia számának hely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2D200A-5637-4161-9F78-E8493E2DCCA1}" type="slidenum">
              <a:rPr lang="hu-HU" smtClean="0"/>
              <a:pPr/>
              <a:t>17</a:t>
            </a:fld>
            <a:endParaRPr lang="hu-HU" sz="1400" smtClean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533400"/>
          </a:xfrm>
        </p:spPr>
        <p:txBody>
          <a:bodyPr/>
          <a:lstStyle/>
          <a:p>
            <a:pPr eaLnBrk="1" hangingPunct="1"/>
            <a:r>
              <a:rPr lang="hu-HU" sz="4000" b="1" dirty="0" smtClean="0"/>
              <a:t>2. </a:t>
            </a:r>
            <a:r>
              <a:rPr lang="hu-HU" sz="4000" b="1" dirty="0" smtClean="0">
                <a:cs typeface="Times New Roman" charset="0"/>
              </a:rPr>
              <a:t>Okirat elve</a:t>
            </a:r>
            <a:endParaRPr lang="hu-HU" sz="4000" b="1" dirty="0" smtClean="0"/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219200"/>
            <a:ext cx="8153400" cy="499745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None/>
            </a:pPr>
            <a:r>
              <a:rPr lang="hu-HU" sz="2000" b="1" dirty="0" smtClean="0">
                <a:cs typeface="Times New Roman" charset="0"/>
              </a:rPr>
              <a:t>Az ingatlan-nyilvántartásba jog és jogilag jelentős tény bejegyzésére, feljegyzésére és adatok átvezetésére jogszabályban meghatározott okirat, továbbá bírósági vagy hatósági határozat alapján kerülhet sor (Ptk. 5:167. §) </a:t>
            </a:r>
            <a:endParaRPr lang="hu-HU" sz="2000" b="1" dirty="0" smtClean="0"/>
          </a:p>
          <a:p>
            <a:pPr marL="533400" indent="-533400"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2400" b="1" dirty="0" smtClean="0"/>
              <a:t>Okirattal szemben támasztott alaki és </a:t>
            </a:r>
            <a:r>
              <a:rPr lang="hu-HU" sz="2400" b="1" u="sng" dirty="0" smtClean="0"/>
              <a:t>tartalmi követelmények</a:t>
            </a:r>
            <a:r>
              <a:rPr lang="hu-HU" sz="2400" b="1" dirty="0" smtClean="0"/>
              <a:t>.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2"/>
              <a:buAutoNum type="arabicPeriod"/>
            </a:pPr>
            <a:r>
              <a:rPr lang="hu-HU" sz="1800" b="1" dirty="0" smtClean="0"/>
              <a:t>C</a:t>
            </a:r>
            <a:r>
              <a:rPr lang="hu-HU" sz="1800" b="1" dirty="0" smtClean="0">
                <a:cs typeface="Times New Roman" charset="0"/>
              </a:rPr>
              <a:t>sak érvényes okiraton alapuló jogot ill. tényt lehet a nyilvántartásba bejegyezni. </a:t>
            </a:r>
            <a:r>
              <a:rPr lang="hu-HU" sz="1800" b="1" dirty="0" smtClean="0"/>
              <a:t>Nem alkalmas a bejegyzése, ha </a:t>
            </a:r>
            <a:r>
              <a:rPr lang="hu-HU" sz="1800" b="1" dirty="0" smtClean="0">
                <a:cs typeface="Times New Roman" charset="0"/>
              </a:rPr>
              <a:t>érvénytelensége önmagában az okirat tartalmából nyilvánvalóan kitűnik.</a:t>
            </a:r>
            <a:endParaRPr lang="hu-HU" sz="1800" b="1" dirty="0" smtClean="0"/>
          </a:p>
          <a:p>
            <a:pPr marL="533400" indent="-533400" eaLnBrk="1" hangingPunct="1">
              <a:lnSpc>
                <a:spcPct val="90000"/>
              </a:lnSpc>
              <a:buFont typeface="Wingdings" charset="2"/>
              <a:buAutoNum type="arabicPeriod"/>
            </a:pPr>
            <a:r>
              <a:rPr lang="hu-HU" sz="1800" b="1" dirty="0" smtClean="0"/>
              <a:t>Tartalmazza a bejegyzett jogosult (vagy közbenső szerző) hozzájáruló nyilatkozatát (bejegyzési engedély)</a:t>
            </a:r>
            <a:r>
              <a:rPr lang="hu-HU" sz="1800" b="1" dirty="0" smtClean="0">
                <a:cs typeface="Times New Roman" charset="0"/>
              </a:rPr>
              <a:t> </a:t>
            </a:r>
            <a:endParaRPr lang="hu-HU" sz="1800" b="1" dirty="0" smtClean="0"/>
          </a:p>
          <a:p>
            <a:pPr marL="533400" indent="-533400" eaLnBrk="1" hangingPunct="1">
              <a:lnSpc>
                <a:spcPct val="90000"/>
              </a:lnSpc>
              <a:buFont typeface="Wingdings" charset="2"/>
              <a:buAutoNum type="arabicPeriod"/>
            </a:pPr>
            <a:r>
              <a:rPr lang="hu-HU" sz="1800" b="1" dirty="0" smtClean="0"/>
              <a:t>és </a:t>
            </a:r>
            <a:r>
              <a:rPr lang="hu-HU" sz="1800" b="1" dirty="0" smtClean="0">
                <a:cs typeface="Times New Roman" charset="0"/>
              </a:rPr>
              <a:t>a bejegyzés tárgyát képező jog vagy tény keletkezését, módosulását, illetve megszűnését igazolja </a:t>
            </a:r>
            <a:endParaRPr lang="hu-HU" sz="1800" b="1" dirty="0" smtClean="0"/>
          </a:p>
          <a:p>
            <a:pPr marL="533400" indent="-533400"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1800" b="1" dirty="0" smtClean="0"/>
              <a:t>Alaki feltételek: 1. </a:t>
            </a:r>
            <a:r>
              <a:rPr lang="hu-HU" sz="1800" b="1" dirty="0" smtClean="0">
                <a:cs typeface="Times New Roman" charset="0"/>
              </a:rPr>
              <a:t>közokirat, teljes bizonyító erejű </a:t>
            </a:r>
            <a:r>
              <a:rPr lang="hu-HU" sz="1800" b="1" dirty="0" smtClean="0"/>
              <a:t>(ügyvéd által ellenjegyzett) </a:t>
            </a:r>
            <a:r>
              <a:rPr lang="hu-HU" sz="1800" b="1" dirty="0" smtClean="0">
                <a:cs typeface="Times New Roman" charset="0"/>
              </a:rPr>
              <a:t>magánokirat vagy ezeknek a közjegyző által hitelesített másolata</a:t>
            </a:r>
            <a:r>
              <a:rPr lang="hu-HU" sz="1800" b="1" dirty="0" smtClean="0"/>
              <a:t>. 2. a szerződés érvényességéhez és a bejegyezhetőséghez szükséges alaki kellékek eltérőek!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1800" b="1" dirty="0" smtClean="0"/>
              <a:t>Lásd még: </a:t>
            </a:r>
            <a:r>
              <a:rPr lang="hu-HU" sz="1800" b="1" dirty="0" err="1" smtClean="0"/>
              <a:t>ing-nyt</a:t>
            </a:r>
            <a:r>
              <a:rPr lang="hu-HU" sz="1800" b="1" dirty="0" smtClean="0"/>
              <a:t>. eljárásban – pótolható hiányosságú és hiánypótlási felhívás nélkül elutasítandó kérelmek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857232"/>
            <a:ext cx="8410604" cy="5359418"/>
          </a:xfrm>
        </p:spPr>
        <p:txBody>
          <a:bodyPr/>
          <a:lstStyle/>
          <a:p>
            <a:pPr>
              <a:buNone/>
            </a:pPr>
            <a:r>
              <a:rPr lang="hu-HU" sz="1600" b="1" dirty="0" smtClean="0"/>
              <a:t>Nem alkalmas hiánypótlásra a bejegyzés, feljegyzés alapjául szolgáló okirat, és a kérelmet határozattal el kell utasítani, ha ahhoz, hogy bejegyezhető legyen,</a:t>
            </a:r>
          </a:p>
          <a:p>
            <a:pPr>
              <a:buNone/>
            </a:pPr>
            <a:r>
              <a:rPr lang="hu-HU" sz="1600" b="1" dirty="0" smtClean="0"/>
              <a:t>a)   </a:t>
            </a:r>
            <a:r>
              <a:rPr lang="hu-HU" sz="1600" b="1" dirty="0" err="1" smtClean="0"/>
              <a:t>a</a:t>
            </a:r>
            <a:r>
              <a:rPr lang="hu-HU" sz="1600" b="1" dirty="0" smtClean="0"/>
              <a:t> benyújtott okirat tartalmát, így különösen az abban megjelölt jogcímet kellene módosítani vagy pótolni,</a:t>
            </a:r>
          </a:p>
          <a:p>
            <a:pPr>
              <a:buNone/>
            </a:pPr>
            <a:r>
              <a:rPr lang="hu-HU" sz="1600" b="1" dirty="0" smtClean="0"/>
              <a:t>b) a szerződő vagy jogosult, illetőleg kötelezett felek személyét kellene megváltoztatni a jogutódlás kivételével,</a:t>
            </a:r>
          </a:p>
          <a:p>
            <a:pPr>
              <a:buNone/>
            </a:pPr>
            <a:r>
              <a:rPr lang="hu-HU" sz="1600" b="1" dirty="0" smtClean="0"/>
              <a:t>c) a település megjelölése, az ingatlan fekvése és helyrajzi száma módosulna, vagy ezeket együtt kellene utólag megjelölni,</a:t>
            </a:r>
          </a:p>
          <a:p>
            <a:pPr>
              <a:buNone/>
            </a:pPr>
            <a:r>
              <a:rPr lang="hu-HU" sz="1600" b="1" dirty="0" smtClean="0"/>
              <a:t>d)   a szerződő, jogosult, illetőleg kötelezett felek bármelyikének a nyilvánvalóan azonosítható aláírását kellene utólag pótolni,</a:t>
            </a:r>
          </a:p>
          <a:p>
            <a:pPr>
              <a:buNone/>
            </a:pPr>
            <a:r>
              <a:rPr lang="hu-HU" sz="1600" b="1" dirty="0" smtClean="0"/>
              <a:t>e) az okirat ellenjegyezéséről, az aláírás közjegyzői hitelesítéséről, tanúk általi aláírásáról kellene gondoskodni,</a:t>
            </a:r>
          </a:p>
          <a:p>
            <a:pPr>
              <a:buNone/>
            </a:pPr>
            <a:r>
              <a:rPr lang="hu-HU" sz="1600" b="1" dirty="0" smtClean="0"/>
              <a:t>f)   a bejegyzési engedélyt kellene pótolni, kivéve, ha a bejegyzett jogosult a tulajdonjog-bejegyzés alapjául szolgáló okiratban nyilatkozott arról, hogy a tulajdonjog-bejegyzési engedélyt későbbi időpontban, de legfeljebb az okirat ingatlanügyi hatósági benyújtását követő 6 hónapon belül megadja,</a:t>
            </a:r>
          </a:p>
          <a:p>
            <a:pPr>
              <a:buNone/>
            </a:pPr>
            <a:r>
              <a:rPr lang="hu-HU" sz="1600" b="1" dirty="0" smtClean="0"/>
              <a:t>g) okirat keltezésének helyét vagy az időpontját kellene feltüntetni,</a:t>
            </a:r>
          </a:p>
          <a:p>
            <a:pPr>
              <a:buNone/>
            </a:pPr>
            <a:r>
              <a:rPr lang="hu-HU" sz="1600" b="1" dirty="0" smtClean="0"/>
              <a:t>h)  az ingatlanügyi hatóság által hatályos záradékkal ellátott változási vázrajzot, vagy a vázrajzon a törvényben meghatározott személyek aláírását kellene pótolni,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2C635E-7481-49D8-8A46-71210CC21146}" type="slidenum">
              <a:rPr lang="hu-HU" smtClean="0"/>
              <a:pPr>
                <a:defRPr/>
              </a:pPr>
              <a:t>18</a:t>
            </a:fld>
            <a:endParaRPr lang="hu-HU" sz="1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14348" y="857232"/>
            <a:ext cx="8124852" cy="5500726"/>
          </a:xfrm>
        </p:spPr>
        <p:txBody>
          <a:bodyPr/>
          <a:lstStyle/>
          <a:p>
            <a:pPr>
              <a:buNone/>
            </a:pPr>
            <a:r>
              <a:rPr lang="hu-HU" sz="1600" b="1" dirty="0" smtClean="0"/>
              <a:t>A hiány pótlására való felhívás és érdemi vizsgálat nélkül végzéssel kell elutasítani a bejegyzés iránti kérelmet akkor is, ha </a:t>
            </a:r>
          </a:p>
          <a:p>
            <a:pPr>
              <a:buNone/>
            </a:pPr>
            <a:r>
              <a:rPr lang="hu-HU" sz="1600" b="1" dirty="0" smtClean="0"/>
              <a:t>a)   </a:t>
            </a:r>
            <a:r>
              <a:rPr lang="hu-HU" sz="1600" b="1" dirty="0" err="1" smtClean="0"/>
              <a:t>a</a:t>
            </a:r>
            <a:r>
              <a:rPr lang="hu-HU" sz="1600" b="1" dirty="0" smtClean="0"/>
              <a:t> kérelem vagy a benyújtott okirat, illetve azok együttes tartalma érthetetlen, ellentmondó, vagy a kérelem nem tartalmazza a kérelmező nevét, lakcímét (székhelyét), az érintett ingatlan helyrajzi számának és annak a jognak, ténynek vagy adatnak a megjelölését, amelynek bejegyzését, feljegyzését, törlését illetőleg átvezetését kérik,</a:t>
            </a:r>
          </a:p>
          <a:p>
            <a:pPr>
              <a:buNone/>
            </a:pPr>
            <a:r>
              <a:rPr lang="hu-HU" sz="1600" b="1" dirty="0" smtClean="0"/>
              <a:t>b) olyan jogra vagy tényre vonatkozik, amely nem tárgya az ingatlan-nyilvántartásnak,</a:t>
            </a:r>
          </a:p>
          <a:p>
            <a:pPr>
              <a:buNone/>
            </a:pPr>
            <a:r>
              <a:rPr lang="hu-HU" sz="1600" b="1" dirty="0" smtClean="0"/>
              <a:t>c)   az az ingatlan, jog, tény, amelyre a bejegyzést kérték az ingatlan-nyilvántartásban nem szerepel,</a:t>
            </a:r>
          </a:p>
          <a:p>
            <a:pPr>
              <a:buNone/>
            </a:pPr>
            <a:r>
              <a:rPr lang="hu-HU" sz="1600" b="1" dirty="0" smtClean="0"/>
              <a:t>d)  a bejegyzési kérelmet arra nem jogosult nyújtotta be,</a:t>
            </a:r>
          </a:p>
          <a:p>
            <a:pPr>
              <a:buNone/>
            </a:pPr>
            <a:r>
              <a:rPr lang="hu-HU" sz="1600" b="1" dirty="0" smtClean="0"/>
              <a:t>e)   a kérelemhez a bejegyzés alapjául szolgáló okiratot, vagy föld tulajdonjogának felszámolási, illetve önkormányzati adósságrendezési eljárás során történő megszerzése esetén az árverési jegyzőkönyvet nem csatolták,</a:t>
            </a:r>
          </a:p>
          <a:p>
            <a:pPr>
              <a:buNone/>
            </a:pPr>
            <a:r>
              <a:rPr lang="hu-HU" sz="1600" b="1" dirty="0" smtClean="0"/>
              <a:t>f)   a bejegyzés alapjául szolgáló okirathoz az ingatlan-nyilvántartási eljárás megindításához szükséges nyomtatvány kérelmet nem csatolták,</a:t>
            </a:r>
          </a:p>
          <a:p>
            <a:pPr>
              <a:buNone/>
            </a:pPr>
            <a:r>
              <a:rPr lang="hu-HU" sz="1600" b="1" dirty="0" smtClean="0"/>
              <a:t>g)   a föld tulajdonjogának megszerzésére irányuló szerződésen, vagy a föld tulajdonjogának felszámolási, illetve önkormányzati adósságrendezési eljárás során történő szerzése esetén az árverési jegyzőkönyvön a mezőgazdasági igazgatási szerv törvényben előírt jóváhagyásáról szóló záradék nem szerepel.</a:t>
            </a:r>
          </a:p>
          <a:p>
            <a:pPr>
              <a:buNone/>
            </a:pPr>
            <a:endParaRPr lang="hu-HU" sz="20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2C635E-7481-49D8-8A46-71210CC21146}" type="slidenum">
              <a:rPr lang="hu-HU" smtClean="0"/>
              <a:pPr>
                <a:defRPr/>
              </a:pPr>
              <a:t>19</a:t>
            </a:fld>
            <a:endParaRPr lang="hu-HU"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Dia számának hely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FC2D2A-BBE5-405B-9931-652CBAB652FE}" type="slidenum">
              <a:rPr lang="hu-HU" smtClean="0"/>
              <a:pPr/>
              <a:t>2</a:t>
            </a:fld>
            <a:endParaRPr lang="hu-HU" sz="1400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sz="4000" b="1" smtClean="0"/>
              <a:t>Az ingatlan-nyilvántartás fogalma, funkciói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hu-HU" dirty="0" smtClean="0"/>
              <a:t>Fogalma:</a:t>
            </a:r>
          </a:p>
          <a:p>
            <a:pPr algn="just"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2400" b="1" dirty="0" smtClean="0">
                <a:cs typeface="Times New Roman" charset="0"/>
              </a:rPr>
              <a:t>hatóság által vezetett; </a:t>
            </a:r>
            <a:endParaRPr lang="hu-HU" sz="2400" b="1" dirty="0" smtClean="0"/>
          </a:p>
          <a:p>
            <a:pPr algn="just"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2400" b="1" dirty="0" smtClean="0">
                <a:cs typeface="Times New Roman" charset="0"/>
              </a:rPr>
              <a:t>tárgyi alapú nyilvántartás; </a:t>
            </a:r>
            <a:endParaRPr lang="hu-HU" sz="2400" b="1" dirty="0" smtClean="0"/>
          </a:p>
          <a:p>
            <a:pPr algn="just"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2400" b="1" dirty="0" smtClean="0">
                <a:cs typeface="Times New Roman" charset="0"/>
              </a:rPr>
              <a:t>felruházva a teljesség és a helyesség (a közhitelesség) jegyeivel; </a:t>
            </a:r>
            <a:endParaRPr lang="hu-HU" sz="2400" b="1" dirty="0" smtClean="0"/>
          </a:p>
          <a:p>
            <a:pPr algn="just"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2400" b="1" dirty="0" smtClean="0">
                <a:cs typeface="Times New Roman" charset="0"/>
              </a:rPr>
              <a:t>településenként tartalmazza </a:t>
            </a:r>
            <a:endParaRPr lang="hu-HU" sz="2400" b="1" dirty="0" smtClean="0"/>
          </a:p>
          <a:p>
            <a:pPr algn="just"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2400" b="1" dirty="0" smtClean="0">
                <a:cs typeface="Times New Roman" charset="0"/>
              </a:rPr>
              <a:t>az ország valamennyi ingatlaná</a:t>
            </a:r>
            <a:r>
              <a:rPr lang="hu-HU" sz="2400" b="1" dirty="0" smtClean="0"/>
              <a:t>t és</a:t>
            </a:r>
            <a:r>
              <a:rPr lang="hu-HU" sz="2400" b="1" dirty="0" smtClean="0">
                <a:cs typeface="Times New Roman" charset="0"/>
              </a:rPr>
              <a:t> </a:t>
            </a:r>
            <a:endParaRPr lang="hu-HU" sz="2400" b="1" dirty="0" smtClean="0"/>
          </a:p>
          <a:p>
            <a:pPr algn="just"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2400" b="1" dirty="0" smtClean="0">
                <a:cs typeface="Times New Roman" charset="0"/>
              </a:rPr>
              <a:t>az </a:t>
            </a:r>
            <a:r>
              <a:rPr lang="hu-HU" sz="2400" b="1" dirty="0" err="1" smtClean="0"/>
              <a:t>Inytv</a:t>
            </a:r>
            <a:r>
              <a:rPr lang="hu-HU" sz="2400" b="1" dirty="0" smtClean="0"/>
              <a:t>. </a:t>
            </a:r>
            <a:r>
              <a:rPr lang="hu-HU" sz="2400" b="1" dirty="0" smtClean="0">
                <a:cs typeface="Times New Roman" charset="0"/>
              </a:rPr>
              <a:t>szerint meghatározott adat</a:t>
            </a:r>
            <a:r>
              <a:rPr lang="hu-HU" sz="2400" b="1" dirty="0" smtClean="0"/>
              <a:t>oka</a:t>
            </a:r>
            <a:r>
              <a:rPr lang="hu-HU" sz="2400" b="1" dirty="0" smtClean="0">
                <a:cs typeface="Times New Roman" charset="0"/>
              </a:rPr>
              <a:t>t, jogokat és jogi szempontból jelentős tényeket.</a:t>
            </a:r>
            <a:endParaRPr lang="hu-HU" sz="2400" dirty="0" smtClean="0">
              <a:cs typeface="Times New Roman" charset="0"/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2400" dirty="0" smtClean="0"/>
              <a:t>Önálló ingatlan , </a:t>
            </a:r>
            <a:r>
              <a:rPr lang="hu-HU" sz="2400" dirty="0" err="1" smtClean="0"/>
              <a:t>reálfólium-perszonálfólium</a:t>
            </a:r>
            <a:endParaRPr lang="hu-HU" sz="2400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Dia számának hely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0E5EF06-0EC3-4D63-9C91-A1FD9CD6A8EC}" type="slidenum">
              <a:rPr lang="hu-HU" smtClean="0"/>
              <a:pPr/>
              <a:t>20</a:t>
            </a:fld>
            <a:endParaRPr lang="hu-HU" sz="1400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609600"/>
          </a:xfrm>
        </p:spPr>
        <p:txBody>
          <a:bodyPr/>
          <a:lstStyle/>
          <a:p>
            <a:pPr eaLnBrk="1" hangingPunct="1"/>
            <a:r>
              <a:rPr lang="hu-HU" sz="4000" b="1" dirty="0" smtClean="0"/>
              <a:t>3. </a:t>
            </a:r>
            <a:r>
              <a:rPr lang="hu-HU" sz="4000" b="1" dirty="0" smtClean="0">
                <a:cs typeface="Times New Roman" charset="0"/>
              </a:rPr>
              <a:t>Kérelemhez kötöttség elve</a:t>
            </a:r>
            <a:r>
              <a:rPr lang="hu-HU" dirty="0" smtClean="0"/>
              <a:t> 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153400" cy="46164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hu-HU" sz="2800" dirty="0" smtClean="0"/>
              <a:t>Az </a:t>
            </a:r>
            <a:r>
              <a:rPr lang="hu-HU" sz="2800" dirty="0" smtClean="0">
                <a:cs typeface="Times New Roman" charset="0"/>
              </a:rPr>
              <a:t>ingatlan-nyilvántartási eljárás - ha e törvény másként nem rendelkezik - </a:t>
            </a:r>
            <a:r>
              <a:rPr lang="hu-HU" sz="2800" b="1" dirty="0" smtClean="0">
                <a:cs typeface="Times New Roman" charset="0"/>
              </a:rPr>
              <a:t>az ügyfél kérelmére vagy hatósági megkeresésre indul</a:t>
            </a:r>
            <a:r>
              <a:rPr lang="hu-HU" sz="28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hu-HU" sz="2800" dirty="0" smtClean="0"/>
              <a:t>C</a:t>
            </a:r>
            <a:r>
              <a:rPr lang="hu-HU" sz="2800" dirty="0" smtClean="0">
                <a:cs typeface="Times New Roman" charset="0"/>
              </a:rPr>
              <a:t>sak az a jog, jogilag jelentős tény jegyezhető be, illetőleg kerülhet feljegyzésre, amelyet </a:t>
            </a:r>
            <a:r>
              <a:rPr lang="hu-HU" sz="2800" b="1" dirty="0" smtClean="0">
                <a:cs typeface="Times New Roman" charset="0"/>
              </a:rPr>
              <a:t>a kérelem vagy hatósági megkeresés megjelöl.</a:t>
            </a:r>
            <a:endParaRPr lang="hu-HU" sz="2800" b="1" dirty="0" smtClean="0"/>
          </a:p>
          <a:p>
            <a:pPr eaLnBrk="1" hangingPunct="1">
              <a:lnSpc>
                <a:spcPct val="90000"/>
              </a:lnSpc>
            </a:pPr>
            <a:r>
              <a:rPr lang="hu-HU" sz="2800" b="1" dirty="0" smtClean="0"/>
              <a:t>Kivételek: </a:t>
            </a:r>
          </a:p>
          <a:p>
            <a:pPr lvl="1" eaLnBrk="1" hangingPunct="1">
              <a:lnSpc>
                <a:spcPct val="90000"/>
              </a:lnSpc>
            </a:pPr>
            <a:r>
              <a:rPr lang="hu-HU" sz="2400" b="1" dirty="0" smtClean="0"/>
              <a:t>h</a:t>
            </a:r>
            <a:r>
              <a:rPr lang="hu-HU" sz="2400" b="1" dirty="0" smtClean="0">
                <a:cs typeface="Times New Roman" charset="0"/>
              </a:rPr>
              <a:t>ivatalból be kell jegyezni (</a:t>
            </a:r>
            <a:r>
              <a:rPr lang="hu-HU" sz="2400" b="1" dirty="0" err="1" smtClean="0">
                <a:cs typeface="Times New Roman" charset="0"/>
              </a:rPr>
              <a:t>Inytv</a:t>
            </a:r>
            <a:r>
              <a:rPr lang="hu-HU" sz="2400" b="1" dirty="0" smtClean="0">
                <a:cs typeface="Times New Roman" charset="0"/>
              </a:rPr>
              <a:t>. 50.§)</a:t>
            </a:r>
            <a:endParaRPr lang="hu-HU" sz="2400" b="1" dirty="0" smtClean="0"/>
          </a:p>
          <a:p>
            <a:pPr lvl="1" eaLnBrk="1" hangingPunct="1">
              <a:lnSpc>
                <a:spcPct val="90000"/>
              </a:lnSpc>
            </a:pPr>
            <a:r>
              <a:rPr lang="hu-HU" sz="2400" b="1" dirty="0" smtClean="0"/>
              <a:t>h</a:t>
            </a:r>
            <a:r>
              <a:rPr lang="hu-HU" sz="2400" b="1" dirty="0" smtClean="0">
                <a:cs typeface="Times New Roman" charset="0"/>
              </a:rPr>
              <a:t>ivatalból törölni kell az ingatlan-nyilvántartásból</a:t>
            </a:r>
            <a:r>
              <a:rPr lang="hu-HU" sz="2400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hu-HU" sz="2400" b="1" dirty="0" smtClean="0"/>
              <a:t>h</a:t>
            </a:r>
            <a:r>
              <a:rPr lang="hu-HU" sz="2400" b="1" dirty="0" smtClean="0">
                <a:cs typeface="Times New Roman" charset="0"/>
              </a:rPr>
              <a:t>a a körzeti földhivatal (valamely kérelem, megkeresés elintézése során) észleli</a:t>
            </a:r>
            <a:r>
              <a:rPr lang="hu-HU" sz="2400" b="1" dirty="0" smtClean="0"/>
              <a:t> valamely jog vagy tény megszűnését.</a:t>
            </a:r>
            <a:endParaRPr lang="hu-HU" sz="2400" dirty="0" smtClean="0"/>
          </a:p>
          <a:p>
            <a:pPr eaLnBrk="1" hangingPunct="1">
              <a:lnSpc>
                <a:spcPct val="90000"/>
              </a:lnSpc>
            </a:pPr>
            <a:endParaRPr lang="hu-HU" sz="2800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Dia számának hely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32DDF2D-A16A-4C10-8198-90EF0059F16F}" type="slidenum">
              <a:rPr lang="hu-HU" smtClean="0"/>
              <a:pPr/>
              <a:t>21</a:t>
            </a:fld>
            <a:endParaRPr lang="hu-HU" sz="1400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609600"/>
          </a:xfrm>
        </p:spPr>
        <p:txBody>
          <a:bodyPr/>
          <a:lstStyle/>
          <a:p>
            <a:pPr eaLnBrk="1" hangingPunct="1"/>
            <a:r>
              <a:rPr lang="hu-HU" sz="3600" b="1" dirty="0" smtClean="0"/>
              <a:t>4. A bejegyzés és annak hatálya elve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8001000" cy="4616450"/>
          </a:xfrm>
        </p:spPr>
        <p:txBody>
          <a:bodyPr/>
          <a:lstStyle/>
          <a:p>
            <a:pPr eaLnBrk="1" hangingPunct="1"/>
            <a:r>
              <a:rPr lang="hu-HU" sz="2400" dirty="0" smtClean="0">
                <a:cs typeface="Times New Roman" charset="0"/>
              </a:rPr>
              <a:t>A </a:t>
            </a:r>
            <a:r>
              <a:rPr lang="hu-HU" sz="2400" b="1" dirty="0" smtClean="0">
                <a:cs typeface="Times New Roman" charset="0"/>
              </a:rPr>
              <a:t>bejegyzés tágabb értelemben</a:t>
            </a:r>
            <a:r>
              <a:rPr lang="hu-HU" sz="2400" dirty="0" smtClean="0">
                <a:cs typeface="Times New Roman" charset="0"/>
              </a:rPr>
              <a:t> a jogok bejegyzését, a tények feljegyzését és az adatok átvezetését foglalja magában. </a:t>
            </a:r>
            <a:endParaRPr lang="hu-HU" sz="2400" dirty="0" smtClean="0"/>
          </a:p>
          <a:p>
            <a:pPr eaLnBrk="1" hangingPunct="1"/>
            <a:r>
              <a:rPr lang="hu-HU" sz="2400" dirty="0" smtClean="0"/>
              <a:t>Mint tevékenység, jelenti a jogok, tények törlését is!</a:t>
            </a:r>
          </a:p>
          <a:p>
            <a:pPr eaLnBrk="1" hangingPunct="1"/>
            <a:r>
              <a:rPr lang="hu-HU" sz="2400" dirty="0" smtClean="0"/>
              <a:t>Bejegyzési/törlési engedély (5:178.§ (2) </a:t>
            </a:r>
            <a:r>
              <a:rPr lang="hu-HU" sz="2400" dirty="0" err="1" smtClean="0"/>
              <a:t>bek</a:t>
            </a:r>
            <a:r>
              <a:rPr lang="hu-HU" sz="2400" dirty="0" smtClean="0"/>
              <a:t>.)</a:t>
            </a:r>
          </a:p>
          <a:p>
            <a:pPr eaLnBrk="1" hangingPunct="1"/>
            <a:r>
              <a:rPr lang="hu-HU" sz="2400" b="1" u="sng" dirty="0" smtClean="0"/>
              <a:t>Alaki értelemben</a:t>
            </a:r>
            <a:r>
              <a:rPr lang="hu-HU" sz="2400" b="1" dirty="0" smtClean="0"/>
              <a:t> jelenti:</a:t>
            </a:r>
          </a:p>
          <a:p>
            <a:pPr eaLnBrk="1" hangingPunct="1"/>
            <a:r>
              <a:rPr lang="hu-HU" sz="2400" dirty="0" smtClean="0"/>
              <a:t>A </a:t>
            </a:r>
            <a:r>
              <a:rPr lang="hu-HU" sz="2400" dirty="0" smtClean="0">
                <a:cs typeface="Times New Roman" charset="0"/>
              </a:rPr>
              <a:t>bejegyzés kiterjed Magyarország valamennyi ingatlanára és arra vonatkozó valamennyi dologi, kötelmi jogosultságra és tényre</a:t>
            </a:r>
            <a:r>
              <a:rPr lang="hu-HU" sz="2400" dirty="0" smtClean="0"/>
              <a:t> </a:t>
            </a:r>
            <a:r>
              <a:rPr lang="hu-HU" sz="2400" b="1" dirty="0" smtClean="0"/>
              <a:t>(</a:t>
            </a:r>
            <a:r>
              <a:rPr lang="hu-HU" sz="2400" b="1" dirty="0" smtClean="0">
                <a:cs typeface="Times New Roman" charset="0"/>
              </a:rPr>
              <a:t>általános jelleg</a:t>
            </a:r>
            <a:r>
              <a:rPr lang="hu-HU" sz="2400" dirty="0" smtClean="0"/>
              <a:t> – </a:t>
            </a:r>
            <a:r>
              <a:rPr lang="hu-HU" sz="2400" b="1" dirty="0" smtClean="0"/>
              <a:t>korlát</a:t>
            </a:r>
            <a:r>
              <a:rPr lang="hu-HU" sz="2400" dirty="0" smtClean="0"/>
              <a:t>)</a:t>
            </a:r>
          </a:p>
          <a:p>
            <a:pPr eaLnBrk="1" hangingPunct="1"/>
            <a:r>
              <a:rPr lang="hu-HU" sz="2400" b="1" i="1" dirty="0" smtClean="0">
                <a:cs typeface="Times New Roman" charset="0"/>
              </a:rPr>
              <a:t>specialitás (különlegesség vagy egyediség) elve</a:t>
            </a:r>
            <a:r>
              <a:rPr lang="hu-HU" sz="2400" dirty="0" smtClean="0"/>
              <a:t> </a:t>
            </a:r>
          </a:p>
          <a:p>
            <a:pPr eaLnBrk="1" hangingPunct="1"/>
            <a:r>
              <a:rPr lang="hu-HU" sz="2400" b="1" i="1" dirty="0" smtClean="0"/>
              <a:t>l</a:t>
            </a:r>
            <a:r>
              <a:rPr lang="hu-HU" sz="2400" b="1" i="1" dirty="0" smtClean="0">
                <a:cs typeface="Times New Roman" charset="0"/>
              </a:rPr>
              <a:t>egalitás (jogosság)</a:t>
            </a:r>
            <a:r>
              <a:rPr lang="hu-HU" sz="2400" dirty="0" smtClean="0"/>
              <a:t> </a:t>
            </a:r>
            <a:r>
              <a:rPr lang="hu-HU" sz="2400" b="1" i="1" dirty="0" smtClean="0"/>
              <a:t>elve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Dia számának hely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9806E30-4CB6-41AB-BEAA-945211C86EC9}" type="slidenum">
              <a:rPr lang="hu-HU" smtClean="0"/>
              <a:pPr/>
              <a:t>22</a:t>
            </a:fld>
            <a:endParaRPr lang="hu-HU" sz="140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28670"/>
            <a:ext cx="8153400" cy="528798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hu-HU" sz="2400" b="1" u="sng" dirty="0" smtClean="0">
                <a:cs typeface="Times New Roman" charset="0"/>
              </a:rPr>
              <a:t>Anyagi értelemben</a:t>
            </a:r>
            <a:r>
              <a:rPr lang="hu-HU" sz="2400" dirty="0" smtClean="0">
                <a:cs typeface="Times New Roman" charset="0"/>
              </a:rPr>
              <a:t> azt jelenti, hogy </a:t>
            </a:r>
            <a:r>
              <a:rPr lang="hu-HU" sz="2400" b="1" dirty="0" smtClean="0">
                <a:cs typeface="Times New Roman" charset="0"/>
              </a:rPr>
              <a:t>a joghatás létrejöttének feltétele a bejegyzés</a:t>
            </a:r>
            <a:endParaRPr lang="hu-HU" sz="2400" dirty="0" smtClean="0"/>
          </a:p>
          <a:p>
            <a:pPr eaLnBrk="1" hangingPunct="1">
              <a:lnSpc>
                <a:spcPct val="90000"/>
              </a:lnSpc>
            </a:pPr>
            <a:r>
              <a:rPr lang="hu-HU" sz="2400" b="1" dirty="0" smtClean="0"/>
              <a:t>Joghatás, a hatály lehet:</a:t>
            </a:r>
          </a:p>
          <a:p>
            <a:pPr lvl="1" eaLnBrk="1" hangingPunct="1">
              <a:lnSpc>
                <a:spcPct val="90000"/>
              </a:lnSpc>
            </a:pPr>
            <a:r>
              <a:rPr lang="hu-HU" sz="2000" b="1" dirty="0" smtClean="0"/>
              <a:t>(</a:t>
            </a:r>
            <a:r>
              <a:rPr lang="hu-HU" sz="2000" b="1" dirty="0" err="1" smtClean="0"/>
              <a:t>Jogkeletkeztető</a:t>
            </a:r>
            <a:r>
              <a:rPr lang="hu-HU" sz="2000" b="1" dirty="0" smtClean="0"/>
              <a:t>) konstitutív, 5:168.§ (2) </a:t>
            </a:r>
            <a:r>
              <a:rPr lang="hu-HU" sz="2000" b="1" dirty="0" err="1" smtClean="0"/>
              <a:t>bek</a:t>
            </a:r>
            <a:r>
              <a:rPr lang="hu-HU" sz="2000" b="1" dirty="0" smtClean="0"/>
              <a:t>.)</a:t>
            </a:r>
          </a:p>
          <a:p>
            <a:pPr lvl="1" eaLnBrk="1" hangingPunct="1">
              <a:lnSpc>
                <a:spcPct val="90000"/>
              </a:lnSpc>
            </a:pPr>
            <a:r>
              <a:rPr lang="hu-HU" sz="2000" b="1" dirty="0" smtClean="0"/>
              <a:t>(jogot megállapító) deklaratív, </a:t>
            </a:r>
          </a:p>
          <a:p>
            <a:pPr lvl="1" algn="just" eaLnBrk="1" hangingPunct="1">
              <a:lnSpc>
                <a:spcPct val="90000"/>
              </a:lnSpc>
              <a:buNone/>
            </a:pPr>
            <a:r>
              <a:rPr lang="hu-HU" sz="2000" i="1" dirty="0" smtClean="0">
                <a:cs typeface="Times New Roman" charset="0"/>
              </a:rPr>
              <a:t>Törvényben meghatározott egyes jogilag jelentős tények feljegyzésének, illetve jogszabály erejénél fogva keletkező jogok bejegyzésének elmaradása a hozzájuk fűződő joghatást nem érinti.(5:168.§ (3) </a:t>
            </a:r>
            <a:r>
              <a:rPr lang="hu-HU" sz="2000" i="1" dirty="0" err="1" smtClean="0">
                <a:cs typeface="Times New Roman" charset="0"/>
              </a:rPr>
              <a:t>bek</a:t>
            </a:r>
            <a:r>
              <a:rPr lang="hu-HU" sz="2000" i="1" dirty="0" smtClean="0">
                <a:cs typeface="Times New Roman" charset="0"/>
              </a:rPr>
              <a:t>.)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hu-HU" sz="2000" b="1" dirty="0" smtClean="0">
                <a:cs typeface="Times New Roman" charset="0"/>
              </a:rPr>
              <a:t>Relatív- Abszolút hatályú</a:t>
            </a:r>
          </a:p>
          <a:p>
            <a:pPr lvl="1" algn="just" eaLnBrk="1" hangingPunct="1">
              <a:lnSpc>
                <a:spcPct val="90000"/>
              </a:lnSpc>
              <a:buNone/>
            </a:pPr>
            <a:r>
              <a:rPr lang="hu-HU" sz="2000" i="1" dirty="0" smtClean="0">
                <a:cs typeface="Times New Roman" charset="0"/>
              </a:rPr>
              <a:t>Törvényben meghatározott egyes jogok bejegyzésének és jogilag jelentős tények feljegyzésének elmaradása esetén a jogosult azokat a jóhiszemű harmadik jogszerzővel szemben nem érvényesítheti.(4)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hu-HU" sz="2000" b="1" dirty="0" smtClean="0">
                <a:cs typeface="Times New Roman" charset="0"/>
              </a:rPr>
              <a:t>Jogóvó-felfüggesztő</a:t>
            </a:r>
            <a:r>
              <a:rPr lang="hu-HU" sz="2000" b="1" dirty="0" smtClean="0"/>
              <a:t> (</a:t>
            </a:r>
            <a:r>
              <a:rPr lang="hu-HU" sz="2000" b="1" dirty="0" err="1" smtClean="0"/>
              <a:t>processzív</a:t>
            </a:r>
            <a:r>
              <a:rPr lang="hu-HU" sz="2000" b="1" dirty="0" smtClean="0"/>
              <a:t>)</a:t>
            </a:r>
          </a:p>
          <a:p>
            <a:pPr lvl="1" algn="just" eaLnBrk="1" hangingPunct="1">
              <a:lnSpc>
                <a:spcPct val="90000"/>
              </a:lnSpc>
              <a:buNone/>
            </a:pPr>
            <a:r>
              <a:rPr lang="hu-HU" sz="2000" i="1" dirty="0" smtClean="0"/>
              <a:t>Törvényben meghatározott egyes jogok és jogilag jelentős tények bejegyzése a későbbi jogszerzők szerzését korlátozza vagy feltételessé teszi.(5)</a:t>
            </a:r>
            <a:endParaRPr lang="hu-HU" sz="2000" b="1" dirty="0" smtClean="0"/>
          </a:p>
          <a:p>
            <a:pPr lvl="1" algn="just" eaLnBrk="1" hangingPunct="1">
              <a:lnSpc>
                <a:spcPct val="90000"/>
              </a:lnSpc>
            </a:pPr>
            <a:r>
              <a:rPr lang="hu-HU" sz="2000" b="1" dirty="0" smtClean="0"/>
              <a:t>Együttes (konjunktív)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ia számának hely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780584B-77E3-4392-8ACF-BC6823EFD8E5}" type="slidenum">
              <a:rPr lang="hu-HU" smtClean="0"/>
              <a:pPr/>
              <a:t>23</a:t>
            </a:fld>
            <a:endParaRPr lang="hu-HU" sz="140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836613"/>
            <a:ext cx="8305800" cy="54721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2800" b="1" u="sng" dirty="0" smtClean="0">
                <a:cs typeface="Times New Roman" charset="0"/>
              </a:rPr>
              <a:t>Jogok bejegyzése</a:t>
            </a:r>
            <a:endParaRPr lang="hu-HU" sz="2800" b="1" u="sng" dirty="0" smtClean="0"/>
          </a:p>
          <a:p>
            <a:pPr eaLnBrk="1" hangingPunct="1">
              <a:lnSpc>
                <a:spcPct val="90000"/>
              </a:lnSpc>
            </a:pPr>
            <a:r>
              <a:rPr lang="hu-HU" sz="2800" b="1" dirty="0" smtClean="0">
                <a:cs typeface="Times New Roman" charset="0"/>
              </a:rPr>
              <a:t>Bejegyzéssel keletkezik </a:t>
            </a:r>
            <a:r>
              <a:rPr lang="hu-HU" sz="2800" b="1" dirty="0" smtClean="0"/>
              <a:t>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hu-HU" sz="1800" b="1" dirty="0" smtClean="0">
                <a:cs typeface="Times New Roman" charset="0"/>
              </a:rPr>
              <a:t>az átruházáson alapuló </a:t>
            </a:r>
            <a:r>
              <a:rPr lang="hu-HU" sz="1800" b="1" dirty="0" smtClean="0"/>
              <a:t>(Ptk.5:38.§ (2) </a:t>
            </a:r>
            <a:r>
              <a:rPr lang="hu-HU" sz="1800" b="1" dirty="0" err="1" smtClean="0"/>
              <a:t>bek</a:t>
            </a:r>
            <a:r>
              <a:rPr lang="hu-HU" sz="1800" b="1" dirty="0" smtClean="0"/>
              <a:t>.) </a:t>
            </a:r>
            <a:r>
              <a:rPr lang="hu-HU" sz="1800" b="1" dirty="0" smtClean="0">
                <a:cs typeface="Times New Roman" charset="0"/>
              </a:rPr>
              <a:t>és a hatósági árverésen alapuló (5:41.§ (3) </a:t>
            </a:r>
            <a:r>
              <a:rPr lang="hu-HU" sz="1800" b="1" dirty="0" err="1" smtClean="0">
                <a:cs typeface="Times New Roman" charset="0"/>
              </a:rPr>
              <a:t>bek</a:t>
            </a:r>
            <a:r>
              <a:rPr lang="hu-HU" sz="1800" b="1" dirty="0" smtClean="0">
                <a:cs typeface="Times New Roman" charset="0"/>
              </a:rPr>
              <a:t>.) tulajdonjog, továbbá valamennyi szerződéses megállapodáson alapuló dologi jog, így a vagyonkezelői jog, földhasználati jog, haszonélvezet, használat joga, telki szolgalmi jog, jelzálogjog </a:t>
            </a:r>
            <a:endParaRPr lang="hu-HU" sz="1800" b="1" dirty="0" smtClean="0"/>
          </a:p>
          <a:p>
            <a:pPr eaLnBrk="1" hangingPunct="1">
              <a:lnSpc>
                <a:spcPct val="90000"/>
              </a:lnSpc>
            </a:pPr>
            <a:r>
              <a:rPr lang="hu-HU" sz="2400" b="1" dirty="0" smtClean="0"/>
              <a:t>!! </a:t>
            </a:r>
            <a:r>
              <a:rPr lang="hu-HU" sz="2400" b="1" dirty="0" smtClean="0">
                <a:cs typeface="Times New Roman" charset="0"/>
              </a:rPr>
              <a:t>A konstitutív hatály csak a bejegyzéshez és a jog módosulásához kapcsolódó joghatás. Azaz a bejegyzett jog törlés nélkül is megszűnhet </a:t>
            </a:r>
            <a:r>
              <a:rPr lang="hu-HU" sz="2000" dirty="0" smtClean="0">
                <a:cs typeface="Times New Roman" charset="0"/>
              </a:rPr>
              <a:t>(pl. zálogjog, mert járulékos jellegű)</a:t>
            </a:r>
            <a:endParaRPr lang="hu-HU" sz="2000" dirty="0" smtClean="0"/>
          </a:p>
          <a:p>
            <a:pPr eaLnBrk="1" hangingPunct="1">
              <a:lnSpc>
                <a:spcPct val="90000"/>
              </a:lnSpc>
            </a:pPr>
            <a:r>
              <a:rPr lang="hu-HU" sz="2400" b="1" dirty="0" smtClean="0">
                <a:cs typeface="Times New Roman" charset="0"/>
              </a:rPr>
              <a:t>Az ingatlan-nyilvántartáson kívüli tulajdonszerzés </a:t>
            </a:r>
            <a:r>
              <a:rPr lang="hu-HU" sz="2400" b="1" dirty="0" smtClean="0"/>
              <a:t>esetei</a:t>
            </a:r>
          </a:p>
          <a:p>
            <a:pPr algn="just" eaLnBrk="1" hangingPunct="1">
              <a:lnSpc>
                <a:spcPct val="90000"/>
              </a:lnSpc>
            </a:pPr>
            <a:r>
              <a:rPr lang="hu-HU" sz="2400" b="1" dirty="0" smtClean="0">
                <a:cs typeface="Times New Roman" charset="0"/>
              </a:rPr>
              <a:t>A bejegyzés deklaratív hatállyal bír:</a:t>
            </a:r>
            <a:endParaRPr lang="hu-HU" sz="2400" b="1" dirty="0" smtClean="0"/>
          </a:p>
          <a:p>
            <a:pPr lvl="1" algn="just" eaLnBrk="1" hangingPunct="1">
              <a:lnSpc>
                <a:spcPct val="90000"/>
              </a:lnSpc>
            </a:pPr>
            <a:r>
              <a:rPr lang="hu-HU" sz="1800" b="1" dirty="0" smtClean="0"/>
              <a:t>Ha a </a:t>
            </a:r>
            <a:r>
              <a:rPr lang="hu-HU" sz="1800" b="1" dirty="0" smtClean="0">
                <a:cs typeface="Times New Roman" charset="0"/>
              </a:rPr>
              <a:t>tulajdonjog ingatlan-nyilvántartáson kívül keletkezik, illetve </a:t>
            </a:r>
            <a:endParaRPr lang="hu-HU" sz="1800" b="1" dirty="0" smtClean="0"/>
          </a:p>
          <a:p>
            <a:pPr lvl="1" algn="just" eaLnBrk="1" hangingPunct="1">
              <a:lnSpc>
                <a:spcPct val="90000"/>
              </a:lnSpc>
            </a:pPr>
            <a:r>
              <a:rPr lang="hu-HU" sz="1800" b="1" dirty="0" smtClean="0">
                <a:cs typeface="Times New Roman" charset="0"/>
              </a:rPr>
              <a:t>bármely jogszabályon (vagy hatósági határozaton) alapuló dologi jog esetében, </a:t>
            </a:r>
            <a:endParaRPr lang="hu-HU" sz="1800" b="1" dirty="0" smtClean="0"/>
          </a:p>
          <a:p>
            <a:pPr lvl="1" algn="just" eaLnBrk="1" hangingPunct="1">
              <a:lnSpc>
                <a:spcPct val="90000"/>
              </a:lnSpc>
            </a:pPr>
            <a:r>
              <a:rPr lang="hu-HU" sz="1800" b="1" dirty="0" smtClean="0">
                <a:cs typeface="Times New Roman" charset="0"/>
              </a:rPr>
              <a:t>továbbá kötelmi jellegű jogok esetében.</a:t>
            </a:r>
          </a:p>
          <a:p>
            <a:pPr algn="just" eaLnBrk="1" hangingPunct="1">
              <a:lnSpc>
                <a:spcPct val="90000"/>
              </a:lnSpc>
            </a:pPr>
            <a:r>
              <a:rPr lang="hu-HU" sz="2400" b="1" dirty="0" smtClean="0"/>
              <a:t>Deklaratív hatály: a jog, tény fennállását mindenki számára nyilvánvalóvá teszi, tanúsítja; (a </a:t>
            </a:r>
            <a:r>
              <a:rPr lang="hu-HU" sz="2400" b="1" dirty="0" err="1" smtClean="0"/>
              <a:t>cognitio</a:t>
            </a:r>
            <a:r>
              <a:rPr lang="hu-HU" sz="2400" b="1" dirty="0" smtClean="0"/>
              <a:t> elve)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ia számának hely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A061C03-B05C-4421-9911-0BB36985BDE7}" type="slidenum">
              <a:rPr lang="hu-HU" smtClean="0"/>
              <a:pPr/>
              <a:t>24</a:t>
            </a:fld>
            <a:endParaRPr lang="hu-HU" sz="140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990600"/>
            <a:ext cx="8077200" cy="5226050"/>
          </a:xfrm>
        </p:spPr>
        <p:txBody>
          <a:bodyPr/>
          <a:lstStyle/>
          <a:p>
            <a:pPr eaLnBrk="1" hangingPunct="1">
              <a:buFont typeface="Wingdings" charset="2"/>
              <a:buNone/>
            </a:pPr>
            <a:r>
              <a:rPr lang="hu-HU" b="1" u="sng" smtClean="0">
                <a:cs typeface="Times New Roman" charset="0"/>
              </a:rPr>
              <a:t>Tények feljegyzése</a:t>
            </a:r>
            <a:r>
              <a:rPr lang="hu-HU" b="1" smtClean="0">
                <a:cs typeface="Times New Roman" charset="0"/>
              </a:rPr>
              <a:t> </a:t>
            </a:r>
            <a:endParaRPr lang="hu-HU" smtClean="0">
              <a:cs typeface="Times New Roman" charset="0"/>
            </a:endParaRPr>
          </a:p>
          <a:p>
            <a:pPr eaLnBrk="1" hangingPunct="1"/>
            <a:r>
              <a:rPr lang="hu-HU" sz="2800" b="1" smtClean="0">
                <a:cs typeface="Times New Roman" charset="0"/>
              </a:rPr>
              <a:t>A deklaratív hatályú </a:t>
            </a:r>
            <a:r>
              <a:rPr lang="hu-HU" sz="2800" smtClean="0">
                <a:cs typeface="Times New Roman" charset="0"/>
              </a:rPr>
              <a:t>feljegyzés esetében a tényhez fűzött többletjoghatás az, hogy annak elmaradása esetén a jogosult azt harmadik jóhiszemű személyekkel szemben nem érvényesítheti </a:t>
            </a:r>
            <a:endParaRPr lang="hu-HU" sz="2800" smtClean="0"/>
          </a:p>
          <a:p>
            <a:pPr eaLnBrk="1" hangingPunct="1"/>
            <a:r>
              <a:rPr lang="hu-HU" sz="2800" b="1" smtClean="0"/>
              <a:t>Az </a:t>
            </a:r>
            <a:r>
              <a:rPr lang="hu-HU" sz="2800" b="1" smtClean="0">
                <a:cs typeface="Times New Roman" charset="0"/>
              </a:rPr>
              <a:t>informatív hatállyal </a:t>
            </a:r>
            <a:r>
              <a:rPr lang="hu-HU" sz="2800" smtClean="0">
                <a:cs typeface="Times New Roman" charset="0"/>
              </a:rPr>
              <a:t>történő feljegyzés elmaradása a tényhez egyébként fűződő joghatást nem érinti</a:t>
            </a:r>
            <a:r>
              <a:rPr lang="hu-HU" sz="2800" smtClean="0"/>
              <a:t> </a:t>
            </a:r>
          </a:p>
          <a:p>
            <a:pPr eaLnBrk="1" hangingPunct="1"/>
            <a:endParaRPr lang="hu-HU" sz="280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Dia számának hely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EC0D521-BB12-44EA-9F1D-3BA47D65DD31}" type="slidenum">
              <a:rPr lang="hu-HU" smtClean="0"/>
              <a:pPr/>
              <a:t>25</a:t>
            </a:fld>
            <a:endParaRPr lang="hu-HU" sz="1400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685800"/>
          </a:xfrm>
        </p:spPr>
        <p:txBody>
          <a:bodyPr/>
          <a:lstStyle/>
          <a:p>
            <a:pPr eaLnBrk="1" hangingPunct="1"/>
            <a:r>
              <a:rPr lang="hu-HU" sz="4000" b="1" smtClean="0"/>
              <a:t>5. A r</a:t>
            </a:r>
            <a:r>
              <a:rPr lang="hu-HU" sz="4000" b="1" smtClean="0">
                <a:cs typeface="Times New Roman" charset="0"/>
              </a:rPr>
              <a:t>angsor elve</a:t>
            </a:r>
            <a:r>
              <a:rPr lang="hu-HU" smtClean="0"/>
              <a:t> 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153400" cy="46164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hu-HU" sz="2000" dirty="0" smtClean="0">
                <a:cs typeface="Times New Roman" charset="0"/>
              </a:rPr>
              <a:t>a </a:t>
            </a:r>
            <a:r>
              <a:rPr lang="hu-HU" sz="2000" b="1" dirty="0" smtClean="0">
                <a:cs typeface="Times New Roman" charset="0"/>
              </a:rPr>
              <a:t>bejegyzésre kerülő jogok és tények keletkezésének időpontját és </a:t>
            </a:r>
            <a:r>
              <a:rPr lang="hu-HU" sz="2000" b="1" dirty="0" err="1" smtClean="0">
                <a:cs typeface="Times New Roman" charset="0"/>
              </a:rPr>
              <a:t>hatályosulásuk</a:t>
            </a:r>
            <a:r>
              <a:rPr lang="hu-HU" sz="2000" b="1" dirty="0" smtClean="0">
                <a:cs typeface="Times New Roman" charset="0"/>
              </a:rPr>
              <a:t> rendjét határozza meg</a:t>
            </a:r>
            <a:r>
              <a:rPr lang="hu-HU" sz="2000" dirty="0" smtClean="0">
                <a:cs typeface="Times New Roman" charset="0"/>
              </a:rPr>
              <a:t>.</a:t>
            </a:r>
            <a:r>
              <a:rPr lang="hu-HU" sz="2000" dirty="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hu-HU" sz="2000" b="1" dirty="0" smtClean="0">
                <a:cs typeface="Times New Roman" charset="0"/>
              </a:rPr>
              <a:t>Megadja a bejegyzéssel keletkező jogok egymáshoz való viszonyát, egymást kizáró bejegyzések ill. egymást nem kizáró bejegyzések esetén</a:t>
            </a:r>
            <a:r>
              <a:rPr lang="hu-HU" sz="2000" dirty="0" smtClean="0">
                <a:cs typeface="Times New Roman" charset="0"/>
              </a:rPr>
              <a:t>:</a:t>
            </a:r>
            <a:r>
              <a:rPr lang="hu-HU" sz="2000" dirty="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hu-HU" sz="2000" b="1" dirty="0" smtClean="0">
                <a:cs typeface="Times New Roman" charset="0"/>
              </a:rPr>
              <a:t>Ranghely</a:t>
            </a:r>
            <a:r>
              <a:rPr lang="hu-HU" sz="2000" dirty="0" smtClean="0"/>
              <a:t> </a:t>
            </a:r>
            <a:r>
              <a:rPr lang="hu-HU" sz="2000" dirty="0" smtClean="0">
                <a:cs typeface="Times New Roman" charset="0"/>
              </a:rPr>
              <a:t>és </a:t>
            </a:r>
            <a:r>
              <a:rPr lang="hu-HU" sz="2000" b="1" dirty="0" smtClean="0">
                <a:cs typeface="Times New Roman" charset="0"/>
              </a:rPr>
              <a:t>rangsor</a:t>
            </a:r>
          </a:p>
          <a:p>
            <a:pPr eaLnBrk="1" hangingPunct="1">
              <a:lnSpc>
                <a:spcPct val="90000"/>
              </a:lnSpc>
            </a:pPr>
            <a:r>
              <a:rPr lang="hu-HU" sz="2000" dirty="0" smtClean="0"/>
              <a:t>Ranghelyet olyan kérelemmel lehet alapítani, amelyhez a bejegyzés alapjául szolgáló okiratot is mellékelték.(5:180.§ (1) </a:t>
            </a:r>
            <a:r>
              <a:rPr lang="hu-HU" sz="2000" dirty="0" err="1" smtClean="0"/>
              <a:t>bek</a:t>
            </a:r>
            <a:r>
              <a:rPr lang="hu-HU" sz="2000" dirty="0" smtClean="0"/>
              <a:t>.)</a:t>
            </a:r>
          </a:p>
          <a:p>
            <a:pPr eaLnBrk="1" hangingPunct="1">
              <a:lnSpc>
                <a:spcPct val="90000"/>
              </a:lnSpc>
            </a:pPr>
            <a:r>
              <a:rPr lang="hu-HU" sz="2000" b="1" dirty="0" smtClean="0"/>
              <a:t>I</a:t>
            </a:r>
            <a:r>
              <a:rPr lang="hu-HU" sz="2000" b="1" dirty="0" smtClean="0">
                <a:cs typeface="Times New Roman" charset="0"/>
              </a:rPr>
              <a:t>dőrendi sorrend</a:t>
            </a:r>
            <a:r>
              <a:rPr lang="hu-HU" sz="2000" b="1" dirty="0" smtClean="0"/>
              <a:t> (</a:t>
            </a:r>
            <a:r>
              <a:rPr lang="hu-HU" sz="2000" dirty="0" smtClean="0">
                <a:cs typeface="Times New Roman" charset="0"/>
              </a:rPr>
              <a:t>a bejegyzési vagy feljegyzési kérelem </a:t>
            </a:r>
            <a:r>
              <a:rPr lang="hu-HU" sz="2000" b="1" dirty="0" smtClean="0">
                <a:cs typeface="Times New Roman" charset="0"/>
              </a:rPr>
              <a:t>iktatóhoz való érkezése</a:t>
            </a:r>
            <a:r>
              <a:rPr lang="hu-HU" sz="2000" dirty="0" smtClean="0"/>
              <a:t> szerint)</a:t>
            </a:r>
          </a:p>
          <a:p>
            <a:pPr eaLnBrk="1" hangingPunct="1">
              <a:lnSpc>
                <a:spcPct val="90000"/>
              </a:lnSpc>
            </a:pPr>
            <a:r>
              <a:rPr lang="hu-HU" sz="2000" b="1" dirty="0" smtClean="0"/>
              <a:t>Ranghely </a:t>
            </a:r>
            <a:r>
              <a:rPr lang="hu-HU" sz="2000" b="1" dirty="0" smtClean="0">
                <a:cs typeface="Times New Roman" charset="0"/>
              </a:rPr>
              <a:t>előzetes biztosítása</a:t>
            </a:r>
            <a:r>
              <a:rPr lang="hu-HU" sz="2000" dirty="0" smtClean="0">
                <a:cs typeface="Times New Roman" charset="0"/>
              </a:rPr>
              <a:t> történhet közvetett vagy közvetlen módon. Pl. zálogjog ranghelye előzetes biztosítása</a:t>
            </a:r>
            <a:endParaRPr lang="hu-HU" sz="2000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Dia számának hely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DFDBAD2-FD3F-4CC8-AA8F-CEBDD3F85520}" type="slidenum">
              <a:rPr lang="hu-HU" smtClean="0"/>
              <a:pPr/>
              <a:t>26</a:t>
            </a:fld>
            <a:endParaRPr lang="hu-HU" sz="1400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838200"/>
            <a:ext cx="8077200" cy="609600"/>
          </a:xfrm>
        </p:spPr>
        <p:txBody>
          <a:bodyPr/>
          <a:lstStyle/>
          <a:p>
            <a:pPr eaLnBrk="1" hangingPunct="1"/>
            <a:r>
              <a:rPr lang="hu-HU" sz="4000" b="1" dirty="0" smtClean="0"/>
              <a:t>3. </a:t>
            </a:r>
            <a:r>
              <a:rPr lang="hu-HU" sz="4000" b="1" dirty="0" smtClean="0">
                <a:cs typeface="Times New Roman" charset="0"/>
              </a:rPr>
              <a:t>A közhitelesség elve</a:t>
            </a:r>
            <a:r>
              <a:rPr lang="hu-HU" dirty="0" smtClean="0"/>
              <a:t> 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556792"/>
            <a:ext cx="7988424" cy="46164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hu-HU" sz="2000" i="1" dirty="0" smtClean="0"/>
              <a:t>anyagi értelemben vett nyilvánosság, </a:t>
            </a:r>
            <a:r>
              <a:rPr lang="hu-HU" sz="2000" b="1" i="1" dirty="0" smtClean="0">
                <a:cs typeface="Times New Roman" charset="0"/>
              </a:rPr>
              <a:t>közbizalom elve</a:t>
            </a:r>
            <a:endParaRPr lang="hu-HU" sz="2000" b="1" i="1" dirty="0" smtClean="0"/>
          </a:p>
          <a:p>
            <a:pPr eaLnBrk="1" hangingPunct="1">
              <a:lnSpc>
                <a:spcPct val="90000"/>
              </a:lnSpc>
            </a:pPr>
            <a:r>
              <a:rPr lang="hu-HU" sz="2000" b="1" dirty="0" smtClean="0"/>
              <a:t>Fogalma: A</a:t>
            </a:r>
            <a:r>
              <a:rPr lang="hu-HU" sz="2000" b="1" dirty="0" smtClean="0">
                <a:cs typeface="Times New Roman" charset="0"/>
              </a:rPr>
              <a:t> tartalom valódiságához viszonyított értékítélet</a:t>
            </a:r>
            <a:endParaRPr lang="hu-HU" sz="2000" b="1" dirty="0" smtClean="0"/>
          </a:p>
          <a:p>
            <a:pPr eaLnBrk="1" hangingPunct="1">
              <a:lnSpc>
                <a:spcPct val="90000"/>
              </a:lnSpc>
            </a:pPr>
            <a:r>
              <a:rPr lang="hu-HU" sz="2000" b="1" dirty="0" err="1" smtClean="0"/>
              <a:t>C</a:t>
            </a:r>
            <a:r>
              <a:rPr lang="hu-HU" sz="2000" b="1" dirty="0" err="1" smtClean="0">
                <a:cs typeface="Times New Roman" charset="0"/>
              </a:rPr>
              <a:t>ognitio</a:t>
            </a:r>
            <a:r>
              <a:rPr lang="hu-HU" sz="2000" b="1" dirty="0" smtClean="0">
                <a:cs typeface="Times New Roman" charset="0"/>
              </a:rPr>
              <a:t> </a:t>
            </a:r>
            <a:r>
              <a:rPr lang="hu-HU" sz="2000" b="1" dirty="0" smtClean="0"/>
              <a:t>elve</a:t>
            </a:r>
            <a:r>
              <a:rPr lang="hu-HU" sz="2000" b="1" dirty="0" smtClean="0">
                <a:cs typeface="Times New Roman" charset="0"/>
              </a:rPr>
              <a:t> </a:t>
            </a:r>
            <a:endParaRPr lang="hu-HU" sz="2000" b="1" dirty="0" smtClean="0"/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1800" dirty="0" smtClean="0">
                <a:cs typeface="Times New Roman" charset="0"/>
              </a:rPr>
              <a:t>A nyilvánosság és a kötelező felhasználás elvét támasztja alá</a:t>
            </a:r>
            <a:r>
              <a:rPr lang="hu-HU" sz="1800" dirty="0" smtClean="0"/>
              <a:t>.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1800" dirty="0" smtClean="0"/>
              <a:t>A </a:t>
            </a:r>
            <a:r>
              <a:rPr lang="hu-HU" sz="1800" dirty="0" smtClean="0">
                <a:cs typeface="Times New Roman" charset="0"/>
              </a:rPr>
              <a:t>jog vagy tény bejegyzéséhez kapcsolódó minimum joghatály.  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1800" dirty="0" smtClean="0">
                <a:cs typeface="Times New Roman" charset="0"/>
              </a:rPr>
              <a:t>A nyilvántartott adatokra (kivéve jogosultak adatai, személyazonosító adatok) is kiterjed a közhitelesség. Az állami </a:t>
            </a:r>
            <a:r>
              <a:rPr lang="hu-HU" sz="1800" dirty="0" err="1" smtClean="0">
                <a:cs typeface="Times New Roman" charset="0"/>
              </a:rPr>
              <a:t>ing-nyt</a:t>
            </a:r>
            <a:r>
              <a:rPr lang="hu-HU" sz="1800" dirty="0" smtClean="0">
                <a:cs typeface="Times New Roman" charset="0"/>
              </a:rPr>
              <a:t> térképi adatbázis is közhiteles.</a:t>
            </a:r>
            <a:endParaRPr lang="hu-HU" sz="1800" dirty="0" smtClean="0"/>
          </a:p>
          <a:p>
            <a:pPr eaLnBrk="1" hangingPunct="1">
              <a:lnSpc>
                <a:spcPct val="90000"/>
              </a:lnSpc>
            </a:pPr>
            <a:r>
              <a:rPr lang="hu-HU" sz="2000" b="1" dirty="0" smtClean="0">
                <a:cs typeface="Times New Roman" charset="0"/>
              </a:rPr>
              <a:t>Pozitív vélelem </a:t>
            </a:r>
            <a:endParaRPr lang="hu-HU" sz="2000" b="1" dirty="0" smtClean="0"/>
          </a:p>
          <a:p>
            <a:pPr algn="just"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1800" i="1" dirty="0" smtClean="0"/>
              <a:t>A </a:t>
            </a:r>
            <a:r>
              <a:rPr lang="hu-HU" sz="1800" i="1" dirty="0" smtClean="0">
                <a:cs typeface="Times New Roman" charset="0"/>
              </a:rPr>
              <a:t>bejegyzett jogok és feljegyzett tények fennáll</a:t>
            </a:r>
            <a:r>
              <a:rPr lang="hu-HU" sz="1800" i="1" dirty="0" smtClean="0"/>
              <a:t>nak és </a:t>
            </a:r>
            <a:r>
              <a:rPr lang="hu-HU" sz="1800" i="1" dirty="0" smtClean="0">
                <a:cs typeface="Times New Roman" charset="0"/>
              </a:rPr>
              <a:t>ezek jogosultja a jogosultként feltűntetett személy</a:t>
            </a:r>
            <a:r>
              <a:rPr lang="hu-HU" sz="1800" i="1" dirty="0" smtClean="0"/>
              <a:t>.  (5:173.§)</a:t>
            </a:r>
          </a:p>
          <a:p>
            <a:pPr algn="just"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1800" dirty="0" smtClean="0"/>
              <a:t>Kiterjed: a jog, tény fennállására, tartalmára (keletkezésének jogcímére) és ranghelyére. </a:t>
            </a:r>
          </a:p>
          <a:p>
            <a:pPr eaLnBrk="1" hangingPunct="1">
              <a:lnSpc>
                <a:spcPct val="90000"/>
              </a:lnSpc>
            </a:pPr>
            <a:r>
              <a:rPr lang="hu-HU" sz="2000" b="1" dirty="0" smtClean="0">
                <a:cs typeface="Times New Roman" charset="0"/>
              </a:rPr>
              <a:t>Negatív vélelem</a:t>
            </a:r>
            <a:endParaRPr lang="hu-HU" sz="2000" b="1" dirty="0" smtClean="0"/>
          </a:p>
          <a:p>
            <a:pPr eaLnBrk="1" hangingPunct="1">
              <a:lnSpc>
                <a:spcPct val="90000"/>
              </a:lnSpc>
              <a:buNone/>
            </a:pPr>
            <a:r>
              <a:rPr lang="hu-HU" sz="2000" i="1" dirty="0" smtClean="0"/>
              <a:t>A</a:t>
            </a:r>
            <a:r>
              <a:rPr lang="hu-HU" sz="2000" i="1" dirty="0" smtClean="0">
                <a:cs typeface="Times New Roman" charset="0"/>
              </a:rPr>
              <a:t>z ellenkező bizonyításáig a nyilvántartásból törölt jogok és tények nem állnak fenn</a:t>
            </a:r>
            <a:r>
              <a:rPr lang="hu-HU" sz="2000" i="1" dirty="0" smtClean="0"/>
              <a:t>.</a:t>
            </a:r>
            <a:r>
              <a:rPr lang="hu-HU" sz="2000" i="1" dirty="0" smtClean="0">
                <a:cs typeface="Times New Roman" charset="0"/>
              </a:rPr>
              <a:t> </a:t>
            </a:r>
            <a:r>
              <a:rPr lang="hu-HU" sz="2000" i="1" dirty="0" smtClean="0"/>
              <a:t>(5:173.§)</a:t>
            </a:r>
          </a:p>
          <a:p>
            <a:pPr eaLnBrk="1" hangingPunct="1">
              <a:lnSpc>
                <a:spcPct val="90000"/>
              </a:lnSpc>
            </a:pPr>
            <a:r>
              <a:rPr lang="hu-HU" sz="2000" b="1" dirty="0" smtClean="0"/>
              <a:t>H</a:t>
            </a:r>
            <a:r>
              <a:rPr lang="hu-HU" sz="2000" b="1" dirty="0" smtClean="0">
                <a:cs typeface="Times New Roman" charset="0"/>
              </a:rPr>
              <a:t>elyesség és teljesség vélelm</a:t>
            </a:r>
            <a:r>
              <a:rPr lang="hu-HU" sz="2000" b="1" dirty="0" smtClean="0"/>
              <a:t>e.</a:t>
            </a:r>
            <a:r>
              <a:rPr lang="hu-HU" sz="2000" i="1" dirty="0" smtClean="0"/>
              <a:t>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Dia számának hely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597D454-046B-423B-9EB9-BB9ABFABECF5}" type="slidenum">
              <a:rPr lang="hu-HU" smtClean="0"/>
              <a:pPr/>
              <a:t>27</a:t>
            </a:fld>
            <a:endParaRPr lang="hu-HU" sz="140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066800"/>
            <a:ext cx="8229600" cy="51498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hu-HU" sz="2800" b="1" u="sng" dirty="0" smtClean="0">
                <a:cs typeface="Times New Roman" charset="0"/>
              </a:rPr>
              <a:t>Jóhiszemű és ellenérték fejében szerző védelme.</a:t>
            </a:r>
            <a:r>
              <a:rPr lang="hu-HU" sz="2800" dirty="0" smtClean="0">
                <a:cs typeface="Times New Roman" charset="0"/>
              </a:rPr>
              <a:t> </a:t>
            </a:r>
            <a:endParaRPr lang="hu-HU" sz="2800" dirty="0" smtClean="0"/>
          </a:p>
          <a:p>
            <a:pPr lvl="1" eaLnBrk="1" hangingPunct="1">
              <a:lnSpc>
                <a:spcPct val="90000"/>
              </a:lnSpc>
            </a:pPr>
            <a:r>
              <a:rPr lang="hu-HU" sz="1800" dirty="0" smtClean="0">
                <a:cs typeface="Times New Roman" charset="0"/>
              </a:rPr>
              <a:t>Az ingatlan-nyilvántartásba bízó, jóhiszeműen és visszterhesen szerző védelmében a nyilvántartás helyességét és teljességét vélelmezzük akkor is, ha annak tartalma a valóságtól eltér</a:t>
            </a:r>
            <a:r>
              <a:rPr lang="hu-HU" sz="1800" dirty="0" smtClean="0"/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hu-HU" sz="1800" i="1" dirty="0" smtClean="0">
                <a:cs typeface="Times New Roman" charset="0"/>
              </a:rPr>
              <a:t>Az ingatlan-nyilvántartási eljárásban jóhiszemű jogszerzőnek minősül az, aki az ingatlan-nyilvántartásban bízva, ellenérték fejében szerez jogot. </a:t>
            </a:r>
          </a:p>
          <a:p>
            <a:pPr lvl="1" eaLnBrk="1" hangingPunct="1">
              <a:lnSpc>
                <a:spcPct val="90000"/>
              </a:lnSpc>
            </a:pPr>
            <a:endParaRPr lang="hu-HU" sz="1800" i="1" dirty="0" smtClean="0">
              <a:cs typeface="Times New Roman" charset="0"/>
            </a:endParaRPr>
          </a:p>
          <a:p>
            <a:pPr lvl="1" algn="just" eaLnBrk="1" hangingPunct="1">
              <a:lnSpc>
                <a:spcPct val="90000"/>
              </a:lnSpc>
            </a:pPr>
            <a:r>
              <a:rPr lang="hu-HU" sz="1800" dirty="0" smtClean="0"/>
              <a:t>Az állami ingatlan-nyilvántartási térképi adatbázisban rögzített földrészletről, továbbá az ott rögzített egyéb önálló ingatlanról az ellenkező bizonyításáig vélelmezni kell, hogy az fennáll, határvonalainak ábrázolása helyes és teljes. A nem rögzített, továbbá törölt (érvénytelenített) földrészletről, egyéb önálló ingatlanról azt kell vélelmezni, hogy az nem áll fenn. A bizonyítási kötelezettség azt terheli, aki az állami ingatlan-nyilvántartási térképi adatbázis helyességét, teljességét vitatja.</a:t>
            </a:r>
          </a:p>
          <a:p>
            <a:pPr lvl="1" eaLnBrk="1" hangingPunct="1">
              <a:lnSpc>
                <a:spcPct val="90000"/>
              </a:lnSpc>
            </a:pPr>
            <a:r>
              <a:rPr lang="hu-HU" sz="1800" dirty="0" smtClean="0"/>
              <a:t>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66800" y="1071546"/>
            <a:ext cx="7772400" cy="5145104"/>
          </a:xfrm>
        </p:spPr>
        <p:txBody>
          <a:bodyPr/>
          <a:lstStyle/>
          <a:p>
            <a:pPr marL="457200" lvl="1" indent="-457200">
              <a:buClr>
                <a:srgbClr val="A50021"/>
              </a:buClr>
            </a:pPr>
            <a:r>
              <a:rPr lang="hu-HU" sz="2400" dirty="0" smtClean="0"/>
              <a:t>Jóhiszeműség fogalma, vizsgálata</a:t>
            </a:r>
          </a:p>
          <a:p>
            <a:r>
              <a:rPr lang="hu-HU" sz="2400" dirty="0" smtClean="0"/>
              <a:t>A jóhiszemű jogszerzésre hivatkozó fél jóhiszeműségének megítélése során a jóhiszeműség fennállását a jogszerzésre alapított kérelmének az ingatlan-nyilvántartásba való bejegyzés céljából való benyújtása szerinti időpontban kell vizsgálni. Ha a jogváltozásra irányuló megállapodás a bejegyzés hatályossá válásának időpontja után jött létre, a jóhiszeműség megítélése során a megállapodás létrejöttének időpontja az irányadó.</a:t>
            </a:r>
          </a:p>
          <a:p>
            <a:r>
              <a:rPr lang="hu-HU" sz="2400" dirty="0" smtClean="0"/>
              <a:t>Jóhiszeműség kizárt volta</a:t>
            </a:r>
          </a:p>
          <a:p>
            <a:pPr>
              <a:buNone/>
            </a:pPr>
            <a:r>
              <a:rPr lang="hu-HU" sz="2400" dirty="0" smtClean="0"/>
              <a:t>	ha rosszhiszemű volt: helytelenségről korlátozottságról tudott</a:t>
            </a:r>
          </a:p>
          <a:p>
            <a:pPr>
              <a:buNone/>
            </a:pPr>
            <a:r>
              <a:rPr lang="hu-HU" sz="2400" dirty="0" smtClean="0"/>
              <a:t>	rangsorban előrébb álló széljegyzése</a:t>
            </a:r>
          </a:p>
          <a:p>
            <a:pPr>
              <a:buNone/>
            </a:pPr>
            <a:endParaRPr lang="hu-HU" sz="240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2C635E-7481-49D8-8A46-71210CC21146}" type="slidenum">
              <a:rPr lang="hu-HU" smtClean="0"/>
              <a:pPr>
                <a:defRPr/>
              </a:pPr>
              <a:t>28</a:t>
            </a:fld>
            <a:endParaRPr lang="hu-HU"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Dia számának hely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7DF652E-04DB-4B9C-B7B0-B3F49AFEF23B}" type="slidenum">
              <a:rPr lang="hu-HU" smtClean="0"/>
              <a:pPr/>
              <a:t>29</a:t>
            </a:fld>
            <a:endParaRPr lang="hu-HU" sz="140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066800"/>
            <a:ext cx="8077200" cy="51498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hu-HU" sz="2800" b="1" u="sng" dirty="0" smtClean="0">
                <a:cs typeface="Times New Roman" charset="0"/>
              </a:rPr>
              <a:t>A közhitelesség korlátai</a:t>
            </a:r>
            <a:r>
              <a:rPr lang="hu-HU" sz="2800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hu-HU" sz="2000" dirty="0" smtClean="0">
                <a:cs typeface="Times New Roman" charset="0"/>
              </a:rPr>
              <a:t>az </a:t>
            </a:r>
            <a:r>
              <a:rPr lang="hu-HU" sz="2000" dirty="0" smtClean="0">
                <a:cs typeface="Times New Roman" charset="0"/>
              </a:rPr>
              <a:t>informatív hatállyal bejegyzett tények fennállására;</a:t>
            </a:r>
            <a:endParaRPr lang="hu-HU" sz="2000" dirty="0" smtClean="0"/>
          </a:p>
          <a:p>
            <a:pPr lvl="1" eaLnBrk="1" hangingPunct="1">
              <a:lnSpc>
                <a:spcPct val="90000"/>
              </a:lnSpc>
            </a:pPr>
            <a:r>
              <a:rPr lang="hu-HU" sz="2000" dirty="0" smtClean="0">
                <a:cs typeface="Times New Roman" charset="0"/>
              </a:rPr>
              <a:t>a </a:t>
            </a:r>
            <a:r>
              <a:rPr lang="hu-HU" sz="2000" dirty="0" smtClean="0">
                <a:cs typeface="Times New Roman" charset="0"/>
              </a:rPr>
              <a:t>jelzálogjog tartalmára és megszűnésére (mert a követelés kielégítésével az azt biztosító járulékos jellegű zálogjog is megszűnik);</a:t>
            </a:r>
            <a:endParaRPr lang="hu-HU" sz="2000" dirty="0" smtClean="0"/>
          </a:p>
          <a:p>
            <a:pPr lvl="1" eaLnBrk="1" hangingPunct="1">
              <a:lnSpc>
                <a:spcPct val="90000"/>
              </a:lnSpc>
            </a:pPr>
            <a:r>
              <a:rPr lang="hu-HU" sz="2000" dirty="0" smtClean="0">
                <a:cs typeface="Times New Roman" charset="0"/>
              </a:rPr>
              <a:t>a kötelmi jellegű igényekre (mert ingatlan-nyilvántartási törlésük nélkül is megszűntethetők);</a:t>
            </a:r>
            <a:endParaRPr lang="hu-HU" sz="2000" dirty="0" smtClean="0"/>
          </a:p>
          <a:p>
            <a:pPr lvl="1" eaLnBrk="1" hangingPunct="1">
              <a:lnSpc>
                <a:spcPct val="90000"/>
              </a:lnSpc>
            </a:pPr>
            <a:r>
              <a:rPr lang="hu-HU" sz="2000" dirty="0" smtClean="0">
                <a:cs typeface="Times New Roman" charset="0"/>
              </a:rPr>
              <a:t>a meg nem engedett vagy hibás tartalommal bíró bejegyzésekre;</a:t>
            </a:r>
            <a:endParaRPr lang="hu-HU" sz="2000" dirty="0" smtClean="0"/>
          </a:p>
          <a:p>
            <a:pPr lvl="1" eaLnBrk="1" hangingPunct="1">
              <a:lnSpc>
                <a:spcPct val="90000"/>
              </a:lnSpc>
            </a:pPr>
            <a:r>
              <a:rPr lang="hu-HU" sz="2000" dirty="0" smtClean="0">
                <a:cs typeface="Times New Roman" charset="0"/>
              </a:rPr>
              <a:t>a hivatalból törlendő jogokra és tényekre.</a:t>
            </a:r>
          </a:p>
          <a:p>
            <a:pPr eaLnBrk="1" hangingPunct="1">
              <a:lnSpc>
                <a:spcPct val="90000"/>
              </a:lnSpc>
            </a:pPr>
            <a:endParaRPr lang="hu-HU" sz="24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Ptk. szerint (5:165.§)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Az ingatlan-nyilvántartás az ingatlanokra vonatkozó jogok, valamint jogi szempontból jelentős tények nyilvános és közhiteles nyilvántartása. Az ingatlan-nyilvántartás tartalmazza az ingatlanoknak és az ingatlan-nyilvántartásba bejegyzett személyeknek a jogszabályban meghatározott adatait.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2C635E-7481-49D8-8A46-71210CC21146}" type="slidenum">
              <a:rPr lang="hu-HU" smtClean="0"/>
              <a:pPr>
                <a:defRPr/>
              </a:pPr>
              <a:t>3</a:t>
            </a:fld>
            <a:endParaRPr lang="hu-HU" sz="14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14348" y="928670"/>
            <a:ext cx="8053414" cy="876288"/>
          </a:xfrm>
        </p:spPr>
        <p:txBody>
          <a:bodyPr/>
          <a:lstStyle/>
          <a:p>
            <a:r>
              <a:rPr lang="hu-HU" sz="3600" b="1" dirty="0" smtClean="0"/>
              <a:t>Az ingatlan-nyilvántartáson kívül jogot </a:t>
            </a:r>
            <a:r>
              <a:rPr lang="hu-HU" sz="3600" b="1" smtClean="0"/>
              <a:t>szerző jogállása (5:175.§)</a:t>
            </a:r>
            <a:endParaRPr lang="hu-HU" sz="36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85720" y="1928802"/>
            <a:ext cx="8553480" cy="4287848"/>
          </a:xfrm>
        </p:spPr>
        <p:txBody>
          <a:bodyPr/>
          <a:lstStyle/>
          <a:p>
            <a:pPr>
              <a:buNone/>
            </a:pPr>
            <a:r>
              <a:rPr lang="hu-HU" sz="2400" b="1" dirty="0" smtClean="0"/>
              <a:t>Az ingatlan-nyilvántartáson kívül jogot szerző személy vagy az ingatlan-nyilvántartásban feljegyezhető tény jogosultja a szerzett jogát, illetve a feljegyezhető tényt nem </a:t>
            </a:r>
            <a:r>
              <a:rPr lang="hu-HU" sz="2400" b="1" dirty="0" err="1" smtClean="0"/>
              <a:t>érvényesít-heti</a:t>
            </a:r>
            <a:r>
              <a:rPr lang="hu-HU" sz="2400" b="1" dirty="0" smtClean="0"/>
              <a:t> az ingatlan-nyilvántartásba bejegyzett vagy az őt bejegyzési igénnyel rangsorban megelőző, jóhiszemű szerzővel szemben.</a:t>
            </a:r>
          </a:p>
          <a:p>
            <a:pPr>
              <a:buNone/>
            </a:pPr>
            <a:r>
              <a:rPr lang="hu-HU" sz="2400" b="1" dirty="0" smtClean="0"/>
              <a:t>Az ingatlan-nyilvántartásba be nem jegyzett jogot és fel nem jegyzett tényt a jóhiszemű és ellenérték fejében jogot szerző, valamint bejegyzési igénnyel rangsorban előbb álló, jóhiszemű jogszerzővel szemben nem lehet érvényesíteni. A jóhiszemű szerző jogvédelme az ingatlan-nyilvántartási állapot függő jogi helyzetére utaló tény feljegyzése esetére nem terjed ki.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2C635E-7481-49D8-8A46-71210CC21146}" type="slidenum">
              <a:rPr lang="hu-HU" smtClean="0"/>
              <a:pPr>
                <a:defRPr/>
              </a:pPr>
              <a:t>30</a:t>
            </a:fld>
            <a:endParaRPr lang="hu-HU" sz="1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Dia számának hely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E68C7CF-307C-4B0B-AF1E-13D63D66411F}" type="slidenum">
              <a:rPr lang="hu-HU" smtClean="0"/>
              <a:pPr/>
              <a:t>4</a:t>
            </a:fld>
            <a:endParaRPr lang="hu-HU" sz="140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066800"/>
            <a:ext cx="7772400" cy="5149850"/>
          </a:xfrm>
        </p:spPr>
        <p:txBody>
          <a:bodyPr/>
          <a:lstStyle/>
          <a:p>
            <a:pPr eaLnBrk="1" hangingPunct="1"/>
            <a:r>
              <a:rPr lang="hu-HU" dirty="0" smtClean="0"/>
              <a:t>Funkciói:</a:t>
            </a:r>
          </a:p>
          <a:p>
            <a:pPr lvl="1" eaLnBrk="1" hangingPunct="1"/>
            <a:r>
              <a:rPr lang="hu-HU" dirty="0" smtClean="0"/>
              <a:t>Regisztrálási funkció</a:t>
            </a:r>
          </a:p>
          <a:p>
            <a:pPr lvl="1" eaLnBrk="1" hangingPunct="1"/>
            <a:r>
              <a:rPr lang="hu-HU" dirty="0" err="1" smtClean="0"/>
              <a:t>Jogkeletkeztető</a:t>
            </a:r>
            <a:r>
              <a:rPr lang="hu-HU" dirty="0" smtClean="0"/>
              <a:t> funkció</a:t>
            </a:r>
          </a:p>
          <a:p>
            <a:pPr lvl="1" eaLnBrk="1" hangingPunct="1"/>
            <a:r>
              <a:rPr lang="hu-HU" dirty="0" smtClean="0"/>
              <a:t>Igazoló funkció</a:t>
            </a:r>
          </a:p>
          <a:p>
            <a:pPr lvl="1" eaLnBrk="1" hangingPunct="1"/>
            <a:r>
              <a:rPr lang="hu-HU" dirty="0" smtClean="0"/>
              <a:t>Közhitelesség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ia számának hely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185D82C-CC37-4B40-BB5D-B626E298C6D2}" type="slidenum">
              <a:rPr lang="hu-HU" smtClean="0"/>
              <a:pPr/>
              <a:t>5</a:t>
            </a:fld>
            <a:endParaRPr lang="hu-HU" sz="1400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838200"/>
            <a:ext cx="8077200" cy="1143000"/>
          </a:xfrm>
        </p:spPr>
        <p:txBody>
          <a:bodyPr/>
          <a:lstStyle/>
          <a:p>
            <a:pPr eaLnBrk="1" hangingPunct="1"/>
            <a:r>
              <a:rPr lang="hu-HU" sz="3600" dirty="0" smtClean="0"/>
              <a:t>Az ingatlan-nyilvántartás kialakulása, </a:t>
            </a:r>
            <a:br>
              <a:rPr lang="hu-HU" sz="3600" dirty="0" smtClean="0"/>
            </a:br>
            <a:r>
              <a:rPr lang="hu-HU" sz="3600" dirty="0" smtClean="0"/>
              <a:t>a telekkönyv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81200"/>
            <a:ext cx="79248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2400" b="1" dirty="0" smtClean="0"/>
              <a:t>1. Az ingatlan-nyilvántartás előzményei 1855-ig</a:t>
            </a:r>
          </a:p>
          <a:p>
            <a:pPr eaLnBrk="1" hangingPunct="1">
              <a:lnSpc>
                <a:spcPct val="90000"/>
              </a:lnSpc>
            </a:pPr>
            <a:r>
              <a:rPr lang="hu-HU" sz="2400" dirty="0" smtClean="0">
                <a:cs typeface="Times New Roman" charset="0"/>
              </a:rPr>
              <a:t>pénzgazdálkodás és az iparosodás </a:t>
            </a:r>
            <a:r>
              <a:rPr lang="hu-HU" sz="2400" dirty="0" smtClean="0"/>
              <a:t>megjelenése a középkorban</a:t>
            </a:r>
          </a:p>
          <a:p>
            <a:pPr eaLnBrk="1" hangingPunct="1">
              <a:lnSpc>
                <a:spcPct val="90000"/>
              </a:lnSpc>
            </a:pPr>
            <a:r>
              <a:rPr lang="hu-HU" sz="2400" b="1" u="sng" dirty="0" smtClean="0">
                <a:cs typeface="Times New Roman" charset="0"/>
              </a:rPr>
              <a:t>szabad királyi városok</a:t>
            </a:r>
            <a:r>
              <a:rPr lang="hu-HU" sz="2400" dirty="0" smtClean="0">
                <a:cs typeface="Times New Roman" charset="0"/>
              </a:rPr>
              <a:t> </a:t>
            </a:r>
            <a:endParaRPr lang="hu-HU" sz="2400" dirty="0" smtClean="0"/>
          </a:p>
          <a:p>
            <a:pPr eaLnBrk="1" hangingPunct="1">
              <a:lnSpc>
                <a:spcPct val="90000"/>
              </a:lnSpc>
            </a:pPr>
            <a:r>
              <a:rPr lang="hu-HU" sz="2400" dirty="0" smtClean="0">
                <a:cs typeface="Times New Roman" charset="0"/>
              </a:rPr>
              <a:t>királyi dekrétumok és kiváltságlevelek tartalmát összefoglaló városi jogkönyvekből a XV. században kialakult a tárnoki jog</a:t>
            </a:r>
            <a:r>
              <a:rPr lang="hu-HU" sz="2400" dirty="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hu-HU" sz="2400" dirty="0" smtClean="0">
                <a:cs typeface="Times New Roman" charset="0"/>
              </a:rPr>
              <a:t>XV. századtól funkciójukban a jelenlegi ingatlan-nyilvántartásnak megfelelő telekkönyveket (</a:t>
            </a:r>
            <a:r>
              <a:rPr lang="hu-HU" sz="2400" i="1" dirty="0" err="1" smtClean="0">
                <a:cs typeface="Times New Roman" charset="0"/>
              </a:rPr>
              <a:t>Grundbuch</a:t>
            </a:r>
            <a:r>
              <a:rPr lang="hu-HU" sz="2400" dirty="0" smtClean="0">
                <a:cs typeface="Times New Roman" charset="0"/>
              </a:rPr>
              <a:t>) vezettek a királyi városokban</a:t>
            </a:r>
            <a:r>
              <a:rPr lang="hu-HU" sz="2400" dirty="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hu-HU" sz="2400" b="1" dirty="0" smtClean="0">
                <a:cs typeface="Times New Roman" charset="0"/>
              </a:rPr>
              <a:t>Az átruházás tényét külön erre a célra létesített közhiteles nyilvántartásban vezették, amelynek tartamáról kérelemre városi okmányokat adtak ki.</a:t>
            </a:r>
            <a:r>
              <a:rPr lang="hu-HU" sz="2400" dirty="0" smtClean="0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43D26BD-848E-4DF1-9AF9-080CF82D24F3}" type="slidenum">
              <a:rPr lang="hu-HU" smtClean="0"/>
              <a:pPr/>
              <a:t>6</a:t>
            </a:fld>
            <a:endParaRPr lang="hu-HU" sz="140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8001000" cy="55308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hu-HU" sz="2000" b="1" u="sng" dirty="0" smtClean="0">
                <a:cs typeface="Times New Roman" charset="0"/>
              </a:rPr>
              <a:t>nemesi társadalom tulajdoni viszonyait</a:t>
            </a:r>
            <a:r>
              <a:rPr lang="hu-HU" sz="2000" dirty="0" smtClean="0">
                <a:cs typeface="Times New Roman" charset="0"/>
              </a:rPr>
              <a:t> az </a:t>
            </a:r>
            <a:r>
              <a:rPr lang="hu-HU" sz="2000" b="1" dirty="0" smtClean="0">
                <a:cs typeface="Times New Roman" charset="0"/>
              </a:rPr>
              <a:t>ősiség</a:t>
            </a:r>
            <a:r>
              <a:rPr lang="hu-HU" sz="2000" dirty="0" smtClean="0">
                <a:cs typeface="Times New Roman" charset="0"/>
              </a:rPr>
              <a:t> jellemezte, amely jelentette: 1. az adományrendszert, 2. a háramlási jogot, 3. azt, hogy a mindenkori tulajdonos rendelkezési jogát korlátozta a családtagok tulajdonközössége és később a hitbizomány intézménye</a:t>
            </a:r>
            <a:r>
              <a:rPr lang="hu-HU" sz="2000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hu-HU" sz="1800" dirty="0" smtClean="0">
                <a:cs typeface="Times New Roman" charset="0"/>
              </a:rPr>
              <a:t>királyi adománylevelek igazolták a földbirtokosok jogait</a:t>
            </a:r>
            <a:r>
              <a:rPr lang="hu-HU" sz="1800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hu-HU" sz="1800" dirty="0" smtClean="0">
                <a:cs typeface="Times New Roman" charset="0"/>
              </a:rPr>
              <a:t>a hiteles személy által, a környező földbirtokosok, és a király képviselője jelenlétében levezetett beiktatás (</a:t>
            </a:r>
            <a:r>
              <a:rPr lang="hu-HU" sz="1800" dirty="0" err="1" smtClean="0">
                <a:cs typeface="Times New Roman" charset="0"/>
              </a:rPr>
              <a:t>statutio</a:t>
            </a:r>
            <a:r>
              <a:rPr lang="hu-HU" sz="1800" dirty="0" smtClean="0">
                <a:cs typeface="Times New Roman" charset="0"/>
              </a:rPr>
              <a:t>) vagy az örökvallás (</a:t>
            </a:r>
            <a:r>
              <a:rPr lang="hu-HU" sz="1800" dirty="0" err="1" smtClean="0">
                <a:cs typeface="Times New Roman" charset="0"/>
              </a:rPr>
              <a:t>fassio</a:t>
            </a:r>
            <a:r>
              <a:rPr lang="hu-HU" sz="1800" dirty="0" smtClean="0">
                <a:cs typeface="Times New Roman" charset="0"/>
              </a:rPr>
              <a:t> </a:t>
            </a:r>
            <a:r>
              <a:rPr lang="hu-HU" sz="1800" dirty="0" err="1" smtClean="0">
                <a:cs typeface="Times New Roman" charset="0"/>
              </a:rPr>
              <a:t>perennalis</a:t>
            </a:r>
            <a:r>
              <a:rPr lang="hu-HU" sz="1800" dirty="0" smtClean="0">
                <a:cs typeface="Times New Roman" charset="0"/>
              </a:rPr>
              <a:t>)</a:t>
            </a:r>
            <a:r>
              <a:rPr lang="hu-HU" sz="1800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hu-HU" sz="1800" dirty="0" err="1" smtClean="0">
                <a:cs typeface="Times New Roman" charset="0"/>
              </a:rPr>
              <a:t>Hiteleshelyek</a:t>
            </a:r>
            <a:r>
              <a:rPr lang="hu-HU" sz="1800" dirty="0" smtClean="0">
                <a:cs typeface="Times New Roman" charset="0"/>
              </a:rPr>
              <a:t>: </a:t>
            </a:r>
            <a:r>
              <a:rPr lang="hu-HU" sz="1800" dirty="0" err="1" smtClean="0"/>
              <a:t>s</a:t>
            </a:r>
            <a:r>
              <a:rPr lang="hu-HU" sz="1800" dirty="0" err="1" smtClean="0">
                <a:cs typeface="Times New Roman" charset="0"/>
              </a:rPr>
              <a:t>zékeskáptalanok</a:t>
            </a:r>
            <a:r>
              <a:rPr lang="hu-HU" sz="1800" dirty="0" smtClean="0">
                <a:cs typeface="Times New Roman" charset="0"/>
              </a:rPr>
              <a:t> és konventek előtt kellett a szerződéseket bevallani és kiállítani</a:t>
            </a:r>
            <a:r>
              <a:rPr lang="hu-HU" sz="1800" dirty="0" smtClean="0"/>
              <a:t> (</a:t>
            </a:r>
            <a:r>
              <a:rPr lang="hu-HU" sz="1800" dirty="0" smtClean="0">
                <a:cs typeface="Times New Roman" charset="0"/>
              </a:rPr>
              <a:t>okiratokat megőrizték</a:t>
            </a:r>
            <a:r>
              <a:rPr lang="hu-HU" sz="1800" dirty="0" smtClean="0"/>
              <a:t>) </a:t>
            </a:r>
            <a:endParaRPr lang="hu-HU" sz="1800" i="1" dirty="0" smtClean="0"/>
          </a:p>
        </p:txBody>
      </p:sp>
      <p:pic>
        <p:nvPicPr>
          <p:cNvPr id="4" name="irc_mi" descr="http://www.szoboszlokepeskonyve.hu/kepek/uploaded/images/konyvtar/adomanylevel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3929066"/>
            <a:ext cx="28194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rc_mi" descr="http://www.melte.hu/sites/melte.hu/files/images/leveltarak/veszprem4-dobozok.jpg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3786190"/>
            <a:ext cx="2047875" cy="2731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utargy.com/acme/picture.php?id=116245&amp;mode=normal">
            <a:hlinkClick r:id="rId2" tooltip="1860 Jelzet: Betáblázási kérvény Szabad Kunhegy Város Nemes Tanácsi Törvényszékeken mint Telekbírósághoz. Lépcsős lerovású illetékbélyeggel (2db 6 koronás és 2db 2 koronás)33x21cm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3571876"/>
            <a:ext cx="1943092" cy="3010594"/>
          </a:xfrm>
          <a:prstGeom prst="rect">
            <a:avLst/>
          </a:prstGeom>
          <a:noFill/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66800" y="1000108"/>
            <a:ext cx="7772400" cy="521654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hu-HU" sz="2400" b="1" u="sng" dirty="0" smtClean="0">
                <a:cs typeface="Times New Roman" charset="0"/>
              </a:rPr>
              <a:t>betáblázás (</a:t>
            </a:r>
            <a:r>
              <a:rPr lang="hu-HU" sz="2400" b="1" u="sng" dirty="0" err="1" smtClean="0">
                <a:cs typeface="Times New Roman" charset="0"/>
              </a:rPr>
              <a:t>intabulatio</a:t>
            </a:r>
            <a:r>
              <a:rPr lang="hu-HU" sz="2400" b="1" u="sng" dirty="0" smtClean="0">
                <a:cs typeface="Times New Roman" charset="0"/>
              </a:rPr>
              <a:t>)</a:t>
            </a:r>
            <a:r>
              <a:rPr lang="hu-HU" sz="2400" i="1" dirty="0" smtClean="0">
                <a:cs typeface="Times New Roman" charset="0"/>
              </a:rPr>
              <a:t> </a:t>
            </a:r>
            <a:endParaRPr lang="hu-HU" sz="2400" i="1" dirty="0" smtClean="0"/>
          </a:p>
          <a:p>
            <a:pPr eaLnBrk="1" hangingPunct="1">
              <a:lnSpc>
                <a:spcPct val="90000"/>
              </a:lnSpc>
              <a:buNone/>
            </a:pPr>
            <a:r>
              <a:rPr lang="hu-HU" sz="2400" i="1" dirty="0" smtClean="0">
                <a:cs typeface="Times New Roman" charset="0"/>
              </a:rPr>
              <a:t> </a:t>
            </a:r>
            <a:r>
              <a:rPr lang="hu-HU" sz="2400" dirty="0" smtClean="0"/>
              <a:t>az ingatlanon fennálló terhek nyilvántartására - </a:t>
            </a:r>
            <a:r>
              <a:rPr lang="hu-HU" sz="2400" dirty="0" smtClean="0">
                <a:cs typeface="Times New Roman" charset="0"/>
              </a:rPr>
              <a:t>jelzálogkönyv. A betáblázási könyvek csak a tulajdonos személyét jelölték meg</a:t>
            </a:r>
            <a:r>
              <a:rPr lang="hu-HU" sz="2400" dirty="0" smtClean="0"/>
              <a:t>, de érvényesült a rangsor, a bejegyzés, az okirat és a nyilvánosság elve.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hu-HU" sz="2400" dirty="0" smtClean="0">
                <a:cs typeface="Times New Roman" charset="0"/>
              </a:rPr>
              <a:t>III. Károly 1723. évi II. </a:t>
            </a:r>
            <a:r>
              <a:rPr lang="hu-HU" sz="2400" dirty="0" smtClean="0"/>
              <a:t>dekrétuma, </a:t>
            </a:r>
            <a:r>
              <a:rPr lang="hu-HU" sz="2400" dirty="0" smtClean="0">
                <a:cs typeface="Times New Roman" charset="0"/>
              </a:rPr>
              <a:t>majd az 184</a:t>
            </a:r>
            <a:r>
              <a:rPr lang="hu-HU" sz="2400" dirty="0" smtClean="0"/>
              <a:t>0</a:t>
            </a:r>
            <a:r>
              <a:rPr lang="hu-HU" sz="2400" dirty="0" smtClean="0">
                <a:cs typeface="Times New Roman" charset="0"/>
              </a:rPr>
              <a:t>. évi XXI. tc.[adóssági követelések elsőbbség végetti betáblázásáról] tökéletesített:</a:t>
            </a:r>
            <a:r>
              <a:rPr lang="hu-HU" sz="2400" dirty="0" smtClean="0"/>
              <a:t> </a:t>
            </a:r>
            <a:r>
              <a:rPr lang="hu-HU" sz="2400" i="1" dirty="0" smtClean="0"/>
              <a:t>A </a:t>
            </a:r>
            <a:r>
              <a:rPr lang="hu-HU" sz="2400" i="1" dirty="0" smtClean="0">
                <a:cs typeface="Times New Roman" charset="0"/>
              </a:rPr>
              <a:t>városokban</a:t>
            </a:r>
            <a:r>
              <a:rPr lang="hu-HU" sz="2400" dirty="0" smtClean="0">
                <a:cs typeface="Times New Roman" charset="0"/>
              </a:rPr>
              <a:t> a táblakönyvek beolvadtak </a:t>
            </a:r>
            <a:br>
              <a:rPr lang="hu-HU" sz="2400" dirty="0" smtClean="0">
                <a:cs typeface="Times New Roman" charset="0"/>
              </a:rPr>
            </a:br>
            <a:r>
              <a:rPr lang="hu-HU" sz="2400" dirty="0" smtClean="0">
                <a:cs typeface="Times New Roman" charset="0"/>
              </a:rPr>
              <a:t>a telekkönyvekbe</a:t>
            </a:r>
            <a:r>
              <a:rPr lang="hu-HU" sz="2400" dirty="0" smtClean="0"/>
              <a:t> (különös betáblázás)</a:t>
            </a:r>
          </a:p>
          <a:p>
            <a:pPr eaLnBrk="1" hangingPunct="1">
              <a:lnSpc>
                <a:spcPct val="90000"/>
              </a:lnSpc>
            </a:pPr>
            <a:r>
              <a:rPr lang="hu-HU" sz="2400" dirty="0" smtClean="0"/>
              <a:t>Városi és nemesi birtok különállásának</a:t>
            </a:r>
            <a:br>
              <a:rPr lang="hu-HU" sz="2400" dirty="0" smtClean="0"/>
            </a:br>
            <a:r>
              <a:rPr lang="hu-HU" sz="2400" dirty="0" smtClean="0"/>
              <a:t> megszűnése- reformkor- (1844-48)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hu-HU" sz="2400" dirty="0" smtClean="0"/>
              <a:t>1847: </a:t>
            </a:r>
            <a:r>
              <a:rPr lang="hu-HU" sz="2000" dirty="0" smtClean="0"/>
              <a:t>„A nemesi fekvő javak telekkönyvéről </a:t>
            </a:r>
            <a:br>
              <a:rPr lang="hu-HU" sz="2000" dirty="0" smtClean="0"/>
            </a:br>
            <a:r>
              <a:rPr lang="hu-HU" sz="2000" dirty="0" smtClean="0"/>
              <a:t>és betáblázásáról szóló javaslat”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hu-HU" sz="2000" dirty="0" smtClean="0"/>
              <a:t>1848:  ősiség, tized eltörlése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2C635E-7481-49D8-8A46-71210CC21146}" type="slidenum">
              <a:rPr lang="hu-HU" smtClean="0"/>
              <a:pPr>
                <a:defRPr/>
              </a:pPr>
              <a:t>7</a:t>
            </a:fld>
            <a:endParaRPr lang="hu-HU" sz="1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Dia számának hely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299200-DBA9-4238-A89B-64A57D8A0B1D}" type="slidenum">
              <a:rPr lang="hu-HU" smtClean="0"/>
              <a:pPr/>
              <a:t>8</a:t>
            </a:fld>
            <a:endParaRPr lang="hu-HU" sz="140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8153400" cy="52260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hu-HU" sz="2400" b="1" dirty="0" smtClean="0">
                <a:cs typeface="Times New Roman" charset="0"/>
              </a:rPr>
              <a:t>1855</a:t>
            </a:r>
            <a:r>
              <a:rPr lang="hu-HU" sz="2400" dirty="0" smtClean="0">
                <a:cs typeface="Times New Roman" charset="0"/>
              </a:rPr>
              <a:t>. december 15-én IM rendelettel hatályba lépett a </a:t>
            </a:r>
            <a:r>
              <a:rPr lang="hu-HU" sz="2400" b="1" dirty="0" smtClean="0">
                <a:cs typeface="Times New Roman" charset="0"/>
              </a:rPr>
              <a:t>telekkönyvi rendtartás</a:t>
            </a:r>
            <a:endParaRPr lang="hu-HU" sz="2400" b="1" dirty="0" smtClean="0"/>
          </a:p>
          <a:p>
            <a:pPr eaLnBrk="1" hangingPunct="1">
              <a:lnSpc>
                <a:spcPct val="90000"/>
              </a:lnSpc>
            </a:pPr>
            <a:r>
              <a:rPr lang="hu-HU" sz="2400" b="1" dirty="0" smtClean="0">
                <a:cs typeface="Times New Roman" charset="0"/>
              </a:rPr>
              <a:t>telekkönyv keletkezés</a:t>
            </a:r>
            <a:r>
              <a:rPr lang="hu-HU" sz="2400" b="1" dirty="0" smtClean="0"/>
              <a:t>ének</a:t>
            </a:r>
            <a:r>
              <a:rPr lang="hu-HU" sz="2400" b="1" dirty="0" smtClean="0">
                <a:cs typeface="Times New Roman" charset="0"/>
              </a:rPr>
              <a:t> folyamat</a:t>
            </a:r>
            <a:r>
              <a:rPr lang="hu-HU" sz="2400" b="1" dirty="0" smtClean="0"/>
              <a:t>a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2400" dirty="0" smtClean="0">
                <a:cs typeface="Times New Roman" charset="0"/>
              </a:rPr>
              <a:t>1853 és 1855 között </a:t>
            </a:r>
            <a:r>
              <a:rPr lang="hu-HU" sz="2400" dirty="0" smtClean="0"/>
              <a:t>(</a:t>
            </a:r>
            <a:r>
              <a:rPr lang="hu-HU" sz="2400" dirty="0" smtClean="0">
                <a:cs typeface="Times New Roman" charset="0"/>
              </a:rPr>
              <a:t>négy helyszínelési rendelet</a:t>
            </a:r>
            <a:r>
              <a:rPr lang="hu-HU" sz="2400" dirty="0" smtClean="0"/>
              <a:t> alapján) </a:t>
            </a:r>
            <a:r>
              <a:rPr lang="hu-HU" sz="2400" dirty="0" smtClean="0">
                <a:cs typeface="Times New Roman" charset="0"/>
              </a:rPr>
              <a:t>tényleges birtokállapotok felmérésére</a:t>
            </a:r>
            <a:r>
              <a:rPr lang="hu-HU" sz="2400" dirty="0" smtClean="0"/>
              <a:t>  </a:t>
            </a:r>
            <a:r>
              <a:rPr lang="hu-HU" sz="2400" dirty="0" smtClean="0">
                <a:sym typeface="Symbol" pitchFamily="18" charset="2"/>
              </a:rPr>
              <a:t></a:t>
            </a:r>
            <a:r>
              <a:rPr lang="hu-HU" sz="2400" dirty="0" smtClean="0">
                <a:cs typeface="Times New Roman" charset="0"/>
              </a:rPr>
              <a:t>helyszínelési jegyzőkönyvek</a:t>
            </a:r>
            <a:r>
              <a:rPr lang="hu-HU" sz="2400" dirty="0" smtClean="0">
                <a:sym typeface="Symbol" pitchFamily="18" charset="2"/>
              </a:rPr>
              <a:t></a:t>
            </a:r>
            <a:r>
              <a:rPr lang="hu-HU" sz="2400" dirty="0" smtClean="0">
                <a:cs typeface="Times New Roman" charset="0"/>
              </a:rPr>
              <a:t>telekjegyzőkönyvek</a:t>
            </a:r>
            <a:r>
              <a:rPr lang="hu-HU" sz="2400" dirty="0" smtClean="0"/>
              <a:t> </a:t>
            </a:r>
            <a:r>
              <a:rPr lang="hu-HU" sz="2400" dirty="0" smtClean="0">
                <a:sym typeface="Symbol" pitchFamily="18" charset="2"/>
              </a:rPr>
              <a:t></a:t>
            </a:r>
            <a:r>
              <a:rPr lang="hu-HU" sz="2400" dirty="0" smtClean="0"/>
              <a:t> </a:t>
            </a:r>
            <a:r>
              <a:rPr lang="hu-HU" sz="2400" dirty="0" smtClean="0">
                <a:cs typeface="Times New Roman" charset="0"/>
              </a:rPr>
              <a:t>telekkönyvi betétek</a:t>
            </a:r>
            <a:r>
              <a:rPr lang="hu-HU" sz="2400" dirty="0" smtClean="0"/>
              <a:t> (</a:t>
            </a:r>
            <a:r>
              <a:rPr lang="hu-HU" sz="2400" i="1" dirty="0" smtClean="0">
                <a:cs typeface="Times New Roman" charset="0"/>
              </a:rPr>
              <a:t>Betétszerkesztési törvények</a:t>
            </a:r>
            <a:r>
              <a:rPr lang="hu-HU" sz="2400" i="1" dirty="0" smtClean="0"/>
              <a:t>)</a:t>
            </a:r>
            <a:r>
              <a:rPr lang="hu-HU" sz="2400" dirty="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hu-HU" sz="2400" b="1" dirty="0" smtClean="0">
                <a:cs typeface="Times New Roman" charset="0"/>
              </a:rPr>
              <a:t>A telekkönyv három részből állt</a:t>
            </a:r>
            <a:r>
              <a:rPr lang="hu-HU" sz="2400" dirty="0" smtClean="0">
                <a:cs typeface="Times New Roman" charset="0"/>
              </a:rPr>
              <a:t>: </a:t>
            </a:r>
            <a:endParaRPr lang="hu-HU" sz="2400" dirty="0" smtClean="0"/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2400" dirty="0" smtClean="0">
                <a:cs typeface="Times New Roman" charset="0"/>
              </a:rPr>
              <a:t>1. </a:t>
            </a:r>
            <a:r>
              <a:rPr lang="hu-HU" sz="2400" b="1" dirty="0" smtClean="0">
                <a:cs typeface="Times New Roman" charset="0"/>
              </a:rPr>
              <a:t>a birtokállási lap</a:t>
            </a:r>
            <a:r>
              <a:rPr lang="hu-HU" sz="2400" dirty="0" smtClean="0">
                <a:cs typeface="Times New Roman" charset="0"/>
              </a:rPr>
              <a:t> „A” lap</a:t>
            </a:r>
            <a:endParaRPr lang="hu-HU" sz="2400" dirty="0" smtClean="0"/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2400" dirty="0" smtClean="0">
                <a:cs typeface="Times New Roman" charset="0"/>
              </a:rPr>
              <a:t>2. </a:t>
            </a:r>
            <a:r>
              <a:rPr lang="hu-HU" sz="2400" b="1" dirty="0" smtClean="0">
                <a:cs typeface="Times New Roman" charset="0"/>
              </a:rPr>
              <a:t>a tulajdoni lap</a:t>
            </a:r>
            <a:r>
              <a:rPr lang="hu-HU" sz="2400" dirty="0" smtClean="0">
                <a:cs typeface="Times New Roman" charset="0"/>
              </a:rPr>
              <a:t> „B” lap</a:t>
            </a:r>
            <a:endParaRPr lang="hu-HU" sz="2400" dirty="0" smtClean="0"/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hu-HU" sz="2400" dirty="0" smtClean="0">
                <a:cs typeface="Times New Roman" charset="0"/>
              </a:rPr>
              <a:t>3. </a:t>
            </a:r>
            <a:r>
              <a:rPr lang="hu-HU" sz="2400" b="1" dirty="0" smtClean="0">
                <a:cs typeface="Times New Roman" charset="0"/>
              </a:rPr>
              <a:t>a teherlap</a:t>
            </a:r>
            <a:r>
              <a:rPr lang="hu-HU" sz="2400" dirty="0" smtClean="0">
                <a:cs typeface="Times New Roman" charset="0"/>
              </a:rPr>
              <a:t> „C” lap</a:t>
            </a:r>
            <a:endParaRPr lang="hu-HU" sz="2400" dirty="0" smtClean="0"/>
          </a:p>
          <a:p>
            <a:pPr eaLnBrk="1" hangingPunct="1">
              <a:lnSpc>
                <a:spcPct val="90000"/>
              </a:lnSpc>
            </a:pPr>
            <a:r>
              <a:rPr lang="hu-HU" sz="2400" dirty="0" smtClean="0">
                <a:cs typeface="Times New Roman" charset="0"/>
              </a:rPr>
              <a:t>A telekkönyvet a járásbíróságok – Budapesten a kerületi bíróság – vezették.</a:t>
            </a:r>
            <a:endParaRPr lang="hu-HU" sz="2400" dirty="0" smtClean="0"/>
          </a:p>
          <a:p>
            <a:pPr eaLnBrk="1" hangingPunct="1">
              <a:lnSpc>
                <a:spcPct val="90000"/>
              </a:lnSpc>
            </a:pPr>
            <a:r>
              <a:rPr lang="hu-HU" sz="2400" dirty="0" smtClean="0">
                <a:cs typeface="Times New Roman" charset="0"/>
              </a:rPr>
              <a:t>a telekkönyvről szóló 54/1960. (XI.27.) sz. Korm. rendelet </a:t>
            </a:r>
            <a:endParaRPr lang="hu-HU" sz="2400" dirty="0" smtClean="0"/>
          </a:p>
          <a:p>
            <a:pPr eaLnBrk="1" hangingPunct="1">
              <a:lnSpc>
                <a:spcPct val="90000"/>
              </a:lnSpc>
            </a:pPr>
            <a:r>
              <a:rPr lang="hu-HU" sz="2400" dirty="0" smtClean="0"/>
              <a:t>A telekkönyv </a:t>
            </a:r>
            <a:r>
              <a:rPr lang="hu-HU" sz="2400" dirty="0" smtClean="0">
                <a:cs typeface="Times New Roman" charset="0"/>
              </a:rPr>
              <a:t>1973. január 1-ig létezett</a:t>
            </a:r>
            <a:r>
              <a:rPr lang="hu-HU" sz="2400" dirty="0" smtClean="0"/>
              <a:t>.</a:t>
            </a:r>
            <a:r>
              <a:rPr lang="hu-HU" sz="2400" dirty="0" smtClean="0">
                <a:cs typeface="Times New Roman" charset="0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Dia számának hely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E936CEC-F78D-4B9B-BEB6-4802A22C2ECD}" type="slidenum">
              <a:rPr lang="hu-HU" smtClean="0"/>
              <a:pPr/>
              <a:t>9</a:t>
            </a:fld>
            <a:endParaRPr lang="hu-HU" sz="140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14400"/>
            <a:ext cx="8229600" cy="5302250"/>
          </a:xfrm>
        </p:spPr>
        <p:txBody>
          <a:bodyPr/>
          <a:lstStyle/>
          <a:p>
            <a:pPr eaLnBrk="1" hangingPunct="1">
              <a:buFont typeface="Wingdings" charset="2"/>
              <a:buNone/>
            </a:pPr>
            <a:r>
              <a:rPr lang="hu-HU" sz="2800" b="1" dirty="0" smtClean="0"/>
              <a:t>2. Szocialista társadalmi és gazdasági viszonyok</a:t>
            </a:r>
            <a:r>
              <a:rPr lang="hu-HU" sz="2800" dirty="0" smtClean="0"/>
              <a:t> hatása az ingatlanok nyilvántartására:</a:t>
            </a:r>
          </a:p>
          <a:p>
            <a:pPr eaLnBrk="1" hangingPunct="1"/>
            <a:r>
              <a:rPr lang="hu-HU" sz="2400" b="1" dirty="0" smtClean="0">
                <a:cs typeface="Times New Roman" charset="0"/>
              </a:rPr>
              <a:t>kataszteri nyilvántartás</a:t>
            </a:r>
            <a:r>
              <a:rPr lang="hu-HU" sz="2400" b="1" dirty="0" smtClean="0"/>
              <a:t> kialakulása</a:t>
            </a:r>
          </a:p>
          <a:p>
            <a:pPr eaLnBrk="1" hangingPunct="1"/>
            <a:r>
              <a:rPr lang="hu-HU" sz="2400" b="1" dirty="0" smtClean="0">
                <a:cs typeface="Times New Roman" charset="0"/>
              </a:rPr>
              <a:t>Földadókataszter </a:t>
            </a:r>
            <a:r>
              <a:rPr lang="hu-HU" sz="2400" dirty="0" smtClean="0">
                <a:cs typeface="Times New Roman" charset="0"/>
              </a:rPr>
              <a:t>első bevezetése II. József nevéhez fűződik (1785</a:t>
            </a:r>
            <a:r>
              <a:rPr lang="hu-HU" sz="2400" dirty="0" smtClean="0"/>
              <a:t>) hozadékkataszter </a:t>
            </a:r>
          </a:p>
          <a:p>
            <a:pPr eaLnBrk="1" hangingPunct="1"/>
            <a:r>
              <a:rPr lang="hu-HU" sz="2400" b="1" dirty="0" smtClean="0">
                <a:cs typeface="Times New Roman" charset="0"/>
              </a:rPr>
              <a:t>az állami földnyilvántartás</a:t>
            </a:r>
            <a:r>
              <a:rPr lang="hu-HU" sz="2400" dirty="0" smtClean="0">
                <a:cs typeface="Times New Roman" charset="0"/>
              </a:rPr>
              <a:t> (1963. évi 32. tvr.)</a:t>
            </a:r>
            <a:r>
              <a:rPr lang="hu-HU" sz="2400" dirty="0" smtClean="0"/>
              <a:t> </a:t>
            </a:r>
            <a:r>
              <a:rPr lang="hu-HU" sz="2400" dirty="0" smtClean="0">
                <a:cs typeface="Times New Roman" charset="0"/>
              </a:rPr>
              <a:t>pénzügyi, termelési jellegű adatokat tartalmazott</a:t>
            </a:r>
            <a:r>
              <a:rPr lang="hu-HU" sz="2400" dirty="0" smtClean="0"/>
              <a:t> </a:t>
            </a:r>
          </a:p>
          <a:p>
            <a:pPr eaLnBrk="1" hangingPunct="1">
              <a:buFont typeface="Wingdings" charset="2"/>
              <a:buNone/>
            </a:pPr>
            <a:endParaRPr lang="hu-HU" sz="2400" b="1" dirty="0" smtClean="0"/>
          </a:p>
          <a:p>
            <a:pPr eaLnBrk="1" hangingPunct="1">
              <a:buFont typeface="Wingdings" charset="2"/>
              <a:buNone/>
            </a:pPr>
            <a:r>
              <a:rPr lang="hu-HU" sz="2400" b="1" dirty="0" smtClean="0"/>
              <a:t>Az e</a:t>
            </a:r>
            <a:r>
              <a:rPr lang="hu-HU" sz="2400" b="1" dirty="0" smtClean="0">
                <a:cs typeface="Times New Roman" charset="0"/>
              </a:rPr>
              <a:t>gységes nyilvántartás bevezetése</a:t>
            </a:r>
            <a:r>
              <a:rPr lang="hu-HU" sz="2400" dirty="0" smtClean="0">
                <a:cs typeface="Times New Roman" charset="0"/>
              </a:rPr>
              <a:t> </a:t>
            </a:r>
            <a:r>
              <a:rPr lang="hu-HU" sz="2400" dirty="0" smtClean="0"/>
              <a:t>(</a:t>
            </a:r>
            <a:r>
              <a:rPr lang="hu-HU" sz="2400" dirty="0" smtClean="0">
                <a:cs typeface="Times New Roman" charset="0"/>
              </a:rPr>
              <a:t>1972. évi 31. tvr.</a:t>
            </a:r>
            <a:r>
              <a:rPr lang="hu-HU" sz="2400" dirty="0" smtClean="0"/>
              <a:t>)</a:t>
            </a:r>
          </a:p>
          <a:p>
            <a:pPr eaLnBrk="1" hangingPunct="1">
              <a:buFont typeface="Wingdings" charset="2"/>
              <a:buNone/>
            </a:pPr>
            <a:r>
              <a:rPr lang="hu-HU" sz="2400" dirty="0" smtClean="0"/>
              <a:t>egyesítette a telekkönyvet és az állami földnyilvántartást</a:t>
            </a:r>
          </a:p>
          <a:p>
            <a:pPr eaLnBrk="1" hangingPunct="1"/>
            <a:endParaRPr lang="hu-HU" sz="24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rmészet">
  <a:themeElements>
    <a:clrScheme name="Természet 2">
      <a:dk1>
        <a:srgbClr val="5B5249"/>
      </a:dk1>
      <a:lt1>
        <a:srgbClr val="FFFFFF"/>
      </a:lt1>
      <a:dk2>
        <a:srgbClr val="2A3D7A"/>
      </a:dk2>
      <a:lt2>
        <a:srgbClr val="CEC8BA"/>
      </a:lt2>
      <a:accent1>
        <a:srgbClr val="C9DDF1"/>
      </a:accent1>
      <a:accent2>
        <a:srgbClr val="FAC164"/>
      </a:accent2>
      <a:accent3>
        <a:srgbClr val="FFFFFF"/>
      </a:accent3>
      <a:accent4>
        <a:srgbClr val="4C453D"/>
      </a:accent4>
      <a:accent5>
        <a:srgbClr val="E1EBF7"/>
      </a:accent5>
      <a:accent6>
        <a:srgbClr val="E3AF5A"/>
      </a:accent6>
      <a:hlink>
        <a:srgbClr val="B0AE6A"/>
      </a:hlink>
      <a:folHlink>
        <a:srgbClr val="C3E684"/>
      </a:folHlink>
    </a:clrScheme>
    <a:fontScheme name="Természe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hu-H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hu-H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Természet 1">
        <a:dk1>
          <a:srgbClr val="666699"/>
        </a:dk1>
        <a:lt1>
          <a:srgbClr val="FFFFCC"/>
        </a:lt1>
        <a:dk2>
          <a:srgbClr val="687FCA"/>
        </a:dk2>
        <a:lt2>
          <a:srgbClr val="192449"/>
        </a:lt2>
        <a:accent1>
          <a:srgbClr val="C9DDF1"/>
        </a:accent1>
        <a:accent2>
          <a:srgbClr val="FAC164"/>
        </a:accent2>
        <a:accent3>
          <a:srgbClr val="B9C0E1"/>
        </a:accent3>
        <a:accent4>
          <a:srgbClr val="DADAAE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rmészet 2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rmészet 3">
        <a:dk1>
          <a:srgbClr val="333333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2A2A2A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rmészet 4">
        <a:dk1>
          <a:srgbClr val="8061A5"/>
        </a:dk1>
        <a:lt1>
          <a:srgbClr val="FFFFCC"/>
        </a:lt1>
        <a:dk2>
          <a:srgbClr val="967DB5"/>
        </a:dk2>
        <a:lt2>
          <a:srgbClr val="192449"/>
        </a:lt2>
        <a:accent1>
          <a:srgbClr val="D6C9F1"/>
        </a:accent1>
        <a:accent2>
          <a:srgbClr val="FAC164"/>
        </a:accent2>
        <a:accent3>
          <a:srgbClr val="C9BFD7"/>
        </a:accent3>
        <a:accent4>
          <a:srgbClr val="DADAAE"/>
        </a:accent4>
        <a:accent5>
          <a:srgbClr val="E8E1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rmészet 5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993333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Designs\Természet.pot</Template>
  <TotalTime>1061</TotalTime>
  <Words>2598</Words>
  <Application>Microsoft Office PowerPoint</Application>
  <PresentationFormat>Diavetítés a képernyőre (4:3 oldalarány)</PresentationFormat>
  <Paragraphs>231</Paragraphs>
  <Slides>30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30</vt:i4>
      </vt:variant>
    </vt:vector>
  </HeadingPairs>
  <TitlesOfParts>
    <vt:vector size="31" baseType="lpstr">
      <vt:lpstr>Természet</vt:lpstr>
      <vt:lpstr>Ingatlan-nyilvántartási jog I.</vt:lpstr>
      <vt:lpstr>Az ingatlan-nyilvántartás fogalma, funkciói</vt:lpstr>
      <vt:lpstr>Ptk. szerint (5:165.§)</vt:lpstr>
      <vt:lpstr>4. dia</vt:lpstr>
      <vt:lpstr>Az ingatlan-nyilvántartás kialakulása,  a telekkönyv</vt:lpstr>
      <vt:lpstr>6. dia</vt:lpstr>
      <vt:lpstr>7. dia</vt:lpstr>
      <vt:lpstr>8. dia</vt:lpstr>
      <vt:lpstr>9. dia</vt:lpstr>
      <vt:lpstr>10. dia</vt:lpstr>
      <vt:lpstr>Az ingatlan-nyilvántartási jog elhelyezése a polgári jog rendszerében </vt:lpstr>
      <vt:lpstr>Az ingatlan-nyilvántartás alapelvei </vt:lpstr>
      <vt:lpstr>1. A nyilvánosság elve </vt:lpstr>
      <vt:lpstr>14. dia</vt:lpstr>
      <vt:lpstr>Az adatfelhasználás és az adatszolgáltatás elvei</vt:lpstr>
      <vt:lpstr>Az adatfelhasználás és az adatszolgáltatás elvei</vt:lpstr>
      <vt:lpstr>2. Okirat elve</vt:lpstr>
      <vt:lpstr>18. dia</vt:lpstr>
      <vt:lpstr>19. dia</vt:lpstr>
      <vt:lpstr>3. Kérelemhez kötöttség elve </vt:lpstr>
      <vt:lpstr>4. A bejegyzés és annak hatálya elve</vt:lpstr>
      <vt:lpstr>22. dia</vt:lpstr>
      <vt:lpstr>23. dia</vt:lpstr>
      <vt:lpstr>24. dia</vt:lpstr>
      <vt:lpstr>5. A rangsor elve </vt:lpstr>
      <vt:lpstr>3. A közhitelesség elve </vt:lpstr>
      <vt:lpstr>27. dia</vt:lpstr>
      <vt:lpstr>28. dia</vt:lpstr>
      <vt:lpstr>29. dia</vt:lpstr>
      <vt:lpstr>Az ingatlan-nyilvántartáson kívül jogot szerző jogállása (5:175.§)</vt:lpstr>
    </vt:vector>
  </TitlesOfParts>
  <Company>OTTHON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Ingatlan-nyilvántartási jog</dc:title>
  <dc:creator>Gyula</dc:creator>
  <cp:lastModifiedBy>Pusztahelyi Réka</cp:lastModifiedBy>
  <cp:revision>75</cp:revision>
  <dcterms:created xsi:type="dcterms:W3CDTF">2007-03-24T00:09:38Z</dcterms:created>
  <dcterms:modified xsi:type="dcterms:W3CDTF">2015-10-03T06:18:31Z</dcterms:modified>
</cp:coreProperties>
</file>