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3" r:id="rId3"/>
    <p:sldId id="274" r:id="rId4"/>
    <p:sldId id="275" r:id="rId5"/>
    <p:sldId id="276" r:id="rId6"/>
    <p:sldId id="277" r:id="rId7"/>
    <p:sldId id="265" r:id="rId8"/>
    <p:sldId id="278" r:id="rId9"/>
    <p:sldId id="279" r:id="rId10"/>
    <p:sldId id="280" r:id="rId11"/>
    <p:sldId id="266" r:id="rId12"/>
    <p:sldId id="281" r:id="rId13"/>
    <p:sldId id="282" r:id="rId14"/>
    <p:sldId id="283" r:id="rId15"/>
    <p:sldId id="284" r:id="rId16"/>
    <p:sldId id="285" r:id="rId17"/>
    <p:sldId id="267" r:id="rId18"/>
    <p:sldId id="286" r:id="rId19"/>
    <p:sldId id="287" r:id="rId20"/>
    <p:sldId id="288" r:id="rId21"/>
    <p:sldId id="290" r:id="rId22"/>
    <p:sldId id="268" r:id="rId23"/>
    <p:sldId id="292" r:id="rId24"/>
    <p:sldId id="291" r:id="rId25"/>
    <p:sldId id="293" r:id="rId26"/>
    <p:sldId id="269" r:id="rId27"/>
    <p:sldId id="294" r:id="rId28"/>
    <p:sldId id="295" r:id="rId29"/>
    <p:sldId id="296" r:id="rId30"/>
    <p:sldId id="272" r:id="rId3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283A"/>
    <a:srgbClr val="CD1D9F"/>
    <a:srgbClr val="DE2E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2F5B44-7166-4951-90BE-07B8D274FC66}" v="730" dt="2019-02-26T10:16:22.4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it Kriston" userId="7e957a76de02e2a8" providerId="LiveId" clId="{E9EC5286-DC77-47B0-8F92-A4253158D270}"/>
    <pc:docChg chg="undo custSel addSld delSld modSld">
      <pc:chgData name="Edit Kriston" userId="7e957a76de02e2a8" providerId="LiveId" clId="{E9EC5286-DC77-47B0-8F92-A4253158D270}" dt="2019-02-26T10:16:22.414" v="729" actId="20577"/>
      <pc:docMkLst>
        <pc:docMk/>
      </pc:docMkLst>
      <pc:sldChg chg="modSp">
        <pc:chgData name="Edit Kriston" userId="7e957a76de02e2a8" providerId="LiveId" clId="{E9EC5286-DC77-47B0-8F92-A4253158D270}" dt="2019-02-26T10:16:22.414" v="729" actId="20577"/>
        <pc:sldMkLst>
          <pc:docMk/>
          <pc:sldMk cId="2891560104" sldId="263"/>
        </pc:sldMkLst>
        <pc:spChg chg="mod">
          <ac:chgData name="Edit Kriston" userId="7e957a76de02e2a8" providerId="LiveId" clId="{E9EC5286-DC77-47B0-8F92-A4253158D270}" dt="2019-02-26T10:16:22.414" v="729" actId="20577"/>
          <ac:spMkLst>
            <pc:docMk/>
            <pc:sldMk cId="2891560104" sldId="263"/>
            <ac:spMk id="5" creationId="{24C26F3F-9799-4FA1-AB1C-A5E74F25D338}"/>
          </ac:spMkLst>
        </pc:spChg>
      </pc:sldChg>
      <pc:sldChg chg="modSp">
        <pc:chgData name="Edit Kriston" userId="7e957a76de02e2a8" providerId="LiveId" clId="{E9EC5286-DC77-47B0-8F92-A4253158D270}" dt="2019-02-26T10:15:58.555" v="720" actId="20577"/>
        <pc:sldMkLst>
          <pc:docMk/>
          <pc:sldMk cId="921886637" sldId="265"/>
        </pc:sldMkLst>
        <pc:spChg chg="mod">
          <ac:chgData name="Edit Kriston" userId="7e957a76de02e2a8" providerId="LiveId" clId="{E9EC5286-DC77-47B0-8F92-A4253158D270}" dt="2019-02-26T10:15:58.555" v="720" actId="20577"/>
          <ac:spMkLst>
            <pc:docMk/>
            <pc:sldMk cId="921886637" sldId="265"/>
            <ac:spMk id="39" creationId="{CD5AB97F-3841-4804-AE7E-E30518CF55F3}"/>
          </ac:spMkLst>
        </pc:spChg>
      </pc:sldChg>
      <pc:sldChg chg="modSp">
        <pc:chgData name="Edit Kriston" userId="7e957a76de02e2a8" providerId="LiveId" clId="{E9EC5286-DC77-47B0-8F92-A4253158D270}" dt="2019-02-26T10:15:39.884" v="713" actId="20577"/>
        <pc:sldMkLst>
          <pc:docMk/>
          <pc:sldMk cId="4276407231" sldId="266"/>
        </pc:sldMkLst>
        <pc:spChg chg="mod">
          <ac:chgData name="Edit Kriston" userId="7e957a76de02e2a8" providerId="LiveId" clId="{E9EC5286-DC77-47B0-8F92-A4253158D270}" dt="2019-02-26T10:15:39.884" v="713" actId="20577"/>
          <ac:spMkLst>
            <pc:docMk/>
            <pc:sldMk cId="4276407231" sldId="266"/>
            <ac:spMk id="39" creationId="{CD5AB97F-3841-4804-AE7E-E30518CF55F3}"/>
          </ac:spMkLst>
        </pc:spChg>
      </pc:sldChg>
      <pc:sldChg chg="modSp">
        <pc:chgData name="Edit Kriston" userId="7e957a76de02e2a8" providerId="LiveId" clId="{E9EC5286-DC77-47B0-8F92-A4253158D270}" dt="2019-02-26T10:15:15.775" v="706" actId="20577"/>
        <pc:sldMkLst>
          <pc:docMk/>
          <pc:sldMk cId="3162853567" sldId="267"/>
        </pc:sldMkLst>
        <pc:spChg chg="mod">
          <ac:chgData name="Edit Kriston" userId="7e957a76de02e2a8" providerId="LiveId" clId="{E9EC5286-DC77-47B0-8F92-A4253158D270}" dt="2019-02-26T10:15:15.775" v="706" actId="20577"/>
          <ac:spMkLst>
            <pc:docMk/>
            <pc:sldMk cId="3162853567" sldId="267"/>
            <ac:spMk id="39" creationId="{CD5AB97F-3841-4804-AE7E-E30518CF55F3}"/>
          </ac:spMkLst>
        </pc:spChg>
      </pc:sldChg>
      <pc:sldChg chg="modSp">
        <pc:chgData name="Edit Kriston" userId="7e957a76de02e2a8" providerId="LiveId" clId="{E9EC5286-DC77-47B0-8F92-A4253158D270}" dt="2019-02-26T10:13:59.793" v="687" actId="20577"/>
        <pc:sldMkLst>
          <pc:docMk/>
          <pc:sldMk cId="4076930029" sldId="268"/>
        </pc:sldMkLst>
        <pc:spChg chg="mod">
          <ac:chgData name="Edit Kriston" userId="7e957a76de02e2a8" providerId="LiveId" clId="{E9EC5286-DC77-47B0-8F92-A4253158D270}" dt="2019-02-26T10:13:59.793" v="687" actId="20577"/>
          <ac:spMkLst>
            <pc:docMk/>
            <pc:sldMk cId="4076930029" sldId="268"/>
            <ac:spMk id="39" creationId="{CD5AB97F-3841-4804-AE7E-E30518CF55F3}"/>
          </ac:spMkLst>
        </pc:spChg>
      </pc:sldChg>
      <pc:sldChg chg="modSp">
        <pc:chgData name="Edit Kriston" userId="7e957a76de02e2a8" providerId="LiveId" clId="{E9EC5286-DC77-47B0-8F92-A4253158D270}" dt="2019-02-26T10:13:32.279" v="678" actId="20577"/>
        <pc:sldMkLst>
          <pc:docMk/>
          <pc:sldMk cId="2002731900" sldId="269"/>
        </pc:sldMkLst>
        <pc:spChg chg="mod">
          <ac:chgData name="Edit Kriston" userId="7e957a76de02e2a8" providerId="LiveId" clId="{E9EC5286-DC77-47B0-8F92-A4253158D270}" dt="2019-02-26T10:13:32.279" v="678" actId="20577"/>
          <ac:spMkLst>
            <pc:docMk/>
            <pc:sldMk cId="2002731900" sldId="269"/>
            <ac:spMk id="39" creationId="{CD5AB97F-3841-4804-AE7E-E30518CF55F3}"/>
          </ac:spMkLst>
        </pc:spChg>
      </pc:sldChg>
      <pc:sldChg chg="modSp">
        <pc:chgData name="Edit Kriston" userId="7e957a76de02e2a8" providerId="LiveId" clId="{E9EC5286-DC77-47B0-8F92-A4253158D270}" dt="2019-02-26T10:16:09.836" v="722" actId="20577"/>
        <pc:sldMkLst>
          <pc:docMk/>
          <pc:sldMk cId="3742036727" sldId="274"/>
        </pc:sldMkLst>
        <pc:spChg chg="mod">
          <ac:chgData name="Edit Kriston" userId="7e957a76de02e2a8" providerId="LiveId" clId="{E9EC5286-DC77-47B0-8F92-A4253158D270}" dt="2019-02-26T10:16:09.836" v="722" actId="20577"/>
          <ac:spMkLst>
            <pc:docMk/>
            <pc:sldMk cId="3742036727" sldId="274"/>
            <ac:spMk id="28" creationId="{9E0B405B-8B96-4B6D-BCCE-1AAACB60A5A7}"/>
          </ac:spMkLst>
        </pc:spChg>
      </pc:sldChg>
      <pc:sldChg chg="modSp">
        <pc:chgData name="Edit Kriston" userId="7e957a76de02e2a8" providerId="LiveId" clId="{E9EC5286-DC77-47B0-8F92-A4253158D270}" dt="2019-02-26T10:16:02.211" v="721" actId="20577"/>
        <pc:sldMkLst>
          <pc:docMk/>
          <pc:sldMk cId="2245151745" sldId="277"/>
        </pc:sldMkLst>
        <pc:spChg chg="mod">
          <ac:chgData name="Edit Kriston" userId="7e957a76de02e2a8" providerId="LiveId" clId="{E9EC5286-DC77-47B0-8F92-A4253158D270}" dt="2019-02-26T10:16:02.211" v="721" actId="20577"/>
          <ac:spMkLst>
            <pc:docMk/>
            <pc:sldMk cId="2245151745" sldId="277"/>
            <ac:spMk id="28" creationId="{9E0B405B-8B96-4B6D-BCCE-1AAACB60A5A7}"/>
          </ac:spMkLst>
        </pc:spChg>
      </pc:sldChg>
      <pc:sldChg chg="modSp">
        <pc:chgData name="Edit Kriston" userId="7e957a76de02e2a8" providerId="LiveId" clId="{E9EC5286-DC77-47B0-8F92-A4253158D270}" dt="2019-02-26T10:15:48.696" v="716" actId="20577"/>
        <pc:sldMkLst>
          <pc:docMk/>
          <pc:sldMk cId="3593592569" sldId="279"/>
        </pc:sldMkLst>
        <pc:spChg chg="mod">
          <ac:chgData name="Edit Kriston" userId="7e957a76de02e2a8" providerId="LiveId" clId="{E9EC5286-DC77-47B0-8F92-A4253158D270}" dt="2019-02-26T10:15:48.696" v="716" actId="20577"/>
          <ac:spMkLst>
            <pc:docMk/>
            <pc:sldMk cId="3593592569" sldId="279"/>
            <ac:spMk id="39" creationId="{CD5AB97F-3841-4804-AE7E-E30518CF55F3}"/>
          </ac:spMkLst>
        </pc:spChg>
      </pc:sldChg>
      <pc:sldChg chg="modSp">
        <pc:chgData name="Edit Kriston" userId="7e957a76de02e2a8" providerId="LiveId" clId="{E9EC5286-DC77-47B0-8F92-A4253158D270}" dt="2019-02-26T10:15:44.665" v="714" actId="20577"/>
        <pc:sldMkLst>
          <pc:docMk/>
          <pc:sldMk cId="2526512648" sldId="280"/>
        </pc:sldMkLst>
        <pc:spChg chg="mod">
          <ac:chgData name="Edit Kriston" userId="7e957a76de02e2a8" providerId="LiveId" clId="{E9EC5286-DC77-47B0-8F92-A4253158D270}" dt="2019-02-26T10:15:44.665" v="714" actId="20577"/>
          <ac:spMkLst>
            <pc:docMk/>
            <pc:sldMk cId="2526512648" sldId="280"/>
            <ac:spMk id="39" creationId="{CD5AB97F-3841-4804-AE7E-E30518CF55F3}"/>
          </ac:spMkLst>
        </pc:spChg>
      </pc:sldChg>
      <pc:sldChg chg="modSp">
        <pc:chgData name="Edit Kriston" userId="7e957a76de02e2a8" providerId="LiveId" clId="{E9EC5286-DC77-47B0-8F92-A4253158D270}" dt="2019-02-26T10:15:30.712" v="708" actId="20577"/>
        <pc:sldMkLst>
          <pc:docMk/>
          <pc:sldMk cId="1563768161" sldId="281"/>
        </pc:sldMkLst>
        <pc:spChg chg="mod">
          <ac:chgData name="Edit Kriston" userId="7e957a76de02e2a8" providerId="LiveId" clId="{E9EC5286-DC77-47B0-8F92-A4253158D270}" dt="2019-02-26T10:15:30.712" v="708" actId="20577"/>
          <ac:spMkLst>
            <pc:docMk/>
            <pc:sldMk cId="1563768161" sldId="281"/>
            <ac:spMk id="39" creationId="{CD5AB97F-3841-4804-AE7E-E30518CF55F3}"/>
          </ac:spMkLst>
        </pc:spChg>
      </pc:sldChg>
      <pc:sldChg chg="modSp">
        <pc:chgData name="Edit Kriston" userId="7e957a76de02e2a8" providerId="LiveId" clId="{E9EC5286-DC77-47B0-8F92-A4253158D270}" dt="2019-02-26T10:15:23.431" v="707" actId="20577"/>
        <pc:sldMkLst>
          <pc:docMk/>
          <pc:sldMk cId="857510111" sldId="284"/>
        </pc:sldMkLst>
        <pc:spChg chg="mod">
          <ac:chgData name="Edit Kriston" userId="7e957a76de02e2a8" providerId="LiveId" clId="{E9EC5286-DC77-47B0-8F92-A4253158D270}" dt="2019-02-26T10:15:23.431" v="707" actId="20577"/>
          <ac:spMkLst>
            <pc:docMk/>
            <pc:sldMk cId="857510111" sldId="284"/>
            <ac:spMk id="39" creationId="{CD5AB97F-3841-4804-AE7E-E30518CF55F3}"/>
          </ac:spMkLst>
        </pc:spChg>
      </pc:sldChg>
      <pc:sldChg chg="modSp">
        <pc:chgData name="Edit Kriston" userId="7e957a76de02e2a8" providerId="LiveId" clId="{E9EC5286-DC77-47B0-8F92-A4253158D270}" dt="2019-02-26T10:15:01.588" v="694" actId="20577"/>
        <pc:sldMkLst>
          <pc:docMk/>
          <pc:sldMk cId="1126710491" sldId="286"/>
        </pc:sldMkLst>
        <pc:spChg chg="mod">
          <ac:chgData name="Edit Kriston" userId="7e957a76de02e2a8" providerId="LiveId" clId="{E9EC5286-DC77-47B0-8F92-A4253158D270}" dt="2019-02-26T10:15:01.588" v="694" actId="20577"/>
          <ac:spMkLst>
            <pc:docMk/>
            <pc:sldMk cId="1126710491" sldId="286"/>
            <ac:spMk id="39" creationId="{CD5AB97F-3841-4804-AE7E-E30518CF55F3}"/>
          </ac:spMkLst>
        </pc:spChg>
      </pc:sldChg>
      <pc:sldChg chg="modSp">
        <pc:chgData name="Edit Kriston" userId="7e957a76de02e2a8" providerId="LiveId" clId="{E9EC5286-DC77-47B0-8F92-A4253158D270}" dt="2019-02-26T10:14:56.401" v="693" actId="114"/>
        <pc:sldMkLst>
          <pc:docMk/>
          <pc:sldMk cId="4132513340" sldId="287"/>
        </pc:sldMkLst>
        <pc:spChg chg="mod">
          <ac:chgData name="Edit Kriston" userId="7e957a76de02e2a8" providerId="LiveId" clId="{E9EC5286-DC77-47B0-8F92-A4253158D270}" dt="2019-02-26T10:14:56.401" v="693" actId="114"/>
          <ac:spMkLst>
            <pc:docMk/>
            <pc:sldMk cId="4132513340" sldId="287"/>
            <ac:spMk id="28" creationId="{4217C1F7-4A27-4827-8C5B-8919D0C37A24}"/>
          </ac:spMkLst>
        </pc:spChg>
      </pc:sldChg>
      <pc:sldChg chg="del">
        <pc:chgData name="Edit Kriston" userId="7e957a76de02e2a8" providerId="LiveId" clId="{E9EC5286-DC77-47B0-8F92-A4253158D270}" dt="2019-02-26T10:14:20.340" v="688" actId="2696"/>
        <pc:sldMkLst>
          <pc:docMk/>
          <pc:sldMk cId="895067078" sldId="289"/>
        </pc:sldMkLst>
      </pc:sldChg>
      <pc:sldChg chg="modSp">
        <pc:chgData name="Edit Kriston" userId="7e957a76de02e2a8" providerId="LiveId" clId="{E9EC5286-DC77-47B0-8F92-A4253158D270}" dt="2019-02-26T10:13:44.028" v="680" actId="20577"/>
        <pc:sldMkLst>
          <pc:docMk/>
          <pc:sldMk cId="3491071189" sldId="291"/>
        </pc:sldMkLst>
        <pc:spChg chg="mod">
          <ac:chgData name="Edit Kriston" userId="7e957a76de02e2a8" providerId="LiveId" clId="{E9EC5286-DC77-47B0-8F92-A4253158D270}" dt="2019-02-26T10:13:44.028" v="680" actId="20577"/>
          <ac:spMkLst>
            <pc:docMk/>
            <pc:sldMk cId="3491071189" sldId="291"/>
            <ac:spMk id="39" creationId="{CD5AB97F-3841-4804-AE7E-E30518CF55F3}"/>
          </ac:spMkLst>
        </pc:spChg>
      </pc:sldChg>
      <pc:sldChg chg="modSp">
        <pc:chgData name="Edit Kriston" userId="7e957a76de02e2a8" providerId="LiveId" clId="{E9EC5286-DC77-47B0-8F92-A4253158D270}" dt="2019-02-26T10:13:38.028" v="679" actId="20577"/>
        <pc:sldMkLst>
          <pc:docMk/>
          <pc:sldMk cId="1446712899" sldId="293"/>
        </pc:sldMkLst>
        <pc:spChg chg="mod">
          <ac:chgData name="Edit Kriston" userId="7e957a76de02e2a8" providerId="LiveId" clId="{E9EC5286-DC77-47B0-8F92-A4253158D270}" dt="2019-02-26T10:13:38.028" v="679" actId="20577"/>
          <ac:spMkLst>
            <pc:docMk/>
            <pc:sldMk cId="1446712899" sldId="293"/>
            <ac:spMk id="39" creationId="{CD5AB97F-3841-4804-AE7E-E30518CF55F3}"/>
          </ac:spMkLst>
        </pc:spChg>
      </pc:sldChg>
      <pc:sldChg chg="modSp">
        <pc:chgData name="Edit Kriston" userId="7e957a76de02e2a8" providerId="LiveId" clId="{E9EC5286-DC77-47B0-8F92-A4253158D270}" dt="2019-02-26T10:13:19.810" v="672" actId="20577"/>
        <pc:sldMkLst>
          <pc:docMk/>
          <pc:sldMk cId="2344262456" sldId="294"/>
        </pc:sldMkLst>
        <pc:spChg chg="mod">
          <ac:chgData name="Edit Kriston" userId="7e957a76de02e2a8" providerId="LiveId" clId="{E9EC5286-DC77-47B0-8F92-A4253158D270}" dt="2019-02-26T10:13:11.482" v="671" actId="255"/>
          <ac:spMkLst>
            <pc:docMk/>
            <pc:sldMk cId="2344262456" sldId="294"/>
            <ac:spMk id="28" creationId="{D6111F9C-4F07-4BFA-8686-9B46E96B0300}"/>
          </ac:spMkLst>
        </pc:spChg>
        <pc:spChg chg="mod">
          <ac:chgData name="Edit Kriston" userId="7e957a76de02e2a8" providerId="LiveId" clId="{E9EC5286-DC77-47B0-8F92-A4253158D270}" dt="2019-02-26T10:13:19.810" v="672" actId="20577"/>
          <ac:spMkLst>
            <pc:docMk/>
            <pc:sldMk cId="2344262456" sldId="294"/>
            <ac:spMk id="39" creationId="{CD5AB97F-3841-4804-AE7E-E30518CF55F3}"/>
          </ac:spMkLst>
        </pc:spChg>
      </pc:sldChg>
      <pc:sldChg chg="modSp add">
        <pc:chgData name="Edit Kriston" userId="7e957a76de02e2a8" providerId="LiveId" clId="{E9EC5286-DC77-47B0-8F92-A4253158D270}" dt="2019-02-26T10:11:30.173" v="515" actId="20577"/>
        <pc:sldMkLst>
          <pc:docMk/>
          <pc:sldMk cId="1637494456" sldId="295"/>
        </pc:sldMkLst>
        <pc:spChg chg="mod">
          <ac:chgData name="Edit Kriston" userId="7e957a76de02e2a8" providerId="LiveId" clId="{E9EC5286-DC77-47B0-8F92-A4253158D270}" dt="2019-02-26T10:11:30.173" v="515" actId="20577"/>
          <ac:spMkLst>
            <pc:docMk/>
            <pc:sldMk cId="1637494456" sldId="295"/>
            <ac:spMk id="28" creationId="{D6111F9C-4F07-4BFA-8686-9B46E96B0300}"/>
          </ac:spMkLst>
        </pc:spChg>
        <pc:spChg chg="mod">
          <ac:chgData name="Edit Kriston" userId="7e957a76de02e2a8" providerId="LiveId" clId="{E9EC5286-DC77-47B0-8F92-A4253158D270}" dt="2019-02-26T10:09:57.629" v="274" actId="20577"/>
          <ac:spMkLst>
            <pc:docMk/>
            <pc:sldMk cId="1637494456" sldId="295"/>
            <ac:spMk id="39" creationId="{CD5AB97F-3841-4804-AE7E-E30518CF55F3}"/>
          </ac:spMkLst>
        </pc:spChg>
      </pc:sldChg>
      <pc:sldChg chg="modSp add">
        <pc:chgData name="Edit Kriston" userId="7e957a76de02e2a8" providerId="LiveId" clId="{E9EC5286-DC77-47B0-8F92-A4253158D270}" dt="2019-02-26T10:12:36.843" v="647" actId="20577"/>
        <pc:sldMkLst>
          <pc:docMk/>
          <pc:sldMk cId="2361642625" sldId="296"/>
        </pc:sldMkLst>
        <pc:spChg chg="mod">
          <ac:chgData name="Edit Kriston" userId="7e957a76de02e2a8" providerId="LiveId" clId="{E9EC5286-DC77-47B0-8F92-A4253158D270}" dt="2019-02-26T10:12:36.843" v="647" actId="20577"/>
          <ac:spMkLst>
            <pc:docMk/>
            <pc:sldMk cId="2361642625" sldId="296"/>
            <ac:spMk id="28" creationId="{D6111F9C-4F07-4BFA-8686-9B46E96B0300}"/>
          </ac:spMkLst>
        </pc:spChg>
        <pc:spChg chg="mod">
          <ac:chgData name="Edit Kriston" userId="7e957a76de02e2a8" providerId="LiveId" clId="{E9EC5286-DC77-47B0-8F92-A4253158D270}" dt="2019-02-26T10:11:39.907" v="524" actId="20577"/>
          <ac:spMkLst>
            <pc:docMk/>
            <pc:sldMk cId="2361642625" sldId="296"/>
            <ac:spMk id="39" creationId="{CD5AB97F-3841-4804-AE7E-E30518CF55F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C5F8F3-F939-437B-BC40-251D3CFC6D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DAF7399-A3D1-46DD-A78D-8BC795D1DD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8C526D4-7F25-47EE-B81D-77CB59021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B8E-38EB-4FD9-AA12-7C68D0534152}" type="datetimeFigureOut">
              <a:rPr lang="hu-HU" smtClean="0"/>
              <a:t>2019. 02. 26.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F3B1CEE-C9CC-47BA-8198-EB2D2BD89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69657EB-63D3-44DE-BEA2-9739FF067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98D4-B43D-4BF4-9E6D-24A49E8436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1585312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A5D45F-2F34-4438-9B71-06F7DF242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68B315A-50A0-4138-AB68-CE5A90CA33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7ABFFFF-AB06-442D-A12D-8253C1B80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B8E-38EB-4FD9-AA12-7C68D0534152}" type="datetimeFigureOut">
              <a:rPr lang="hu-HU" smtClean="0"/>
              <a:t>2019. 02. 26.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2D5867F-C75B-434A-99D3-90B90E804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14ECCC3-9579-40EB-A77C-38D668D52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98D4-B43D-4BF4-9E6D-24A49E8436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1660166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800FC43B-242F-4C30-8326-EBC8FEFACC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92A602C-2EFB-4F0C-9556-B1D5C775F4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A0CBDCA-10F8-49A8-9BF0-E92AF419C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B8E-38EB-4FD9-AA12-7C68D0534152}" type="datetimeFigureOut">
              <a:rPr lang="hu-HU" smtClean="0"/>
              <a:t>2019. 02. 26.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DDFB99C-5AD6-4CAF-8758-EC5A72495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0E9FFF5-7333-4EC4-ABDC-E48C20D4D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98D4-B43D-4BF4-9E6D-24A49E8436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826183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79C5BC-59D3-4A50-A8AA-9B5C96280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F1E64A7-42FC-4A4F-9BEE-D637501F0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9F0AC18-6E82-45CD-AF4E-7A3B574A6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B8E-38EB-4FD9-AA12-7C68D0534152}" type="datetimeFigureOut">
              <a:rPr lang="hu-HU" smtClean="0"/>
              <a:t>2019. 02. 26.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E2F1635-1D7D-445A-B842-C663E6962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606F6FD-4956-47A9-A73E-99AE29B9B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98D4-B43D-4BF4-9E6D-24A49E8436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4405322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A739D38-599B-4F17-8E3D-03C2673A8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DED51EF-3946-4362-872A-4AC2CC535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9CB5956-1FD3-45E6-B1F9-93978E497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B8E-38EB-4FD9-AA12-7C68D0534152}" type="datetimeFigureOut">
              <a:rPr lang="hu-HU" smtClean="0"/>
              <a:t>2019. 02. 26.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A98D5C6-2F36-4D41-85E1-E56C5182C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25A0D5E-2D47-48E0-8B77-A57C42494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98D4-B43D-4BF4-9E6D-24A49E8436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359524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2E57FB-401C-484B-913E-89B91FB37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5ABDAFF-0D8A-4A43-850C-0B015A7150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27DD5F3-8858-442F-8F40-3F6A19E9D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6708059-6D6E-410C-A554-2EAE6A5EC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B8E-38EB-4FD9-AA12-7C68D0534152}" type="datetimeFigureOut">
              <a:rPr lang="hu-HU" smtClean="0"/>
              <a:t>2019. 02. 26.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4D9B0B4-CA73-49E2-94E5-DBFE54BC2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E558440-9681-4DDA-A60D-9ED58F29B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98D4-B43D-4BF4-9E6D-24A49E8436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941263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0CEE926-3C26-4919-BAF5-02A5854EB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0E210A1-A743-4638-8178-3FE08453E9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1E3AB82-B448-4F25-AB0A-1A22771708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A08868E6-AA00-4A49-AF1C-91EEE8C550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2C65F8C5-C46D-40DE-926E-39092E3DB6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E598918F-A36D-4635-BEE6-FFBCD0061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B8E-38EB-4FD9-AA12-7C68D0534152}" type="datetimeFigureOut">
              <a:rPr lang="hu-HU" smtClean="0"/>
              <a:t>2019. 02. 26.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79D5270A-4274-41F2-B99E-82AFD350D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F49CFCC-5DA4-4FC0-AE02-E4C8B5F87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98D4-B43D-4BF4-9E6D-24A49E8436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8397840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B87E314-755C-4D7B-9CF7-C6237C2AB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34A1C4F9-3A5E-42DB-9E2A-255758287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B8E-38EB-4FD9-AA12-7C68D0534152}" type="datetimeFigureOut">
              <a:rPr lang="hu-HU" smtClean="0"/>
              <a:t>2019. 02. 26.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424E7DB-9640-43BF-BDB4-AE132DBEB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52BAE50-661E-44C5-A5E2-2A4DE2555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98D4-B43D-4BF4-9E6D-24A49E8436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1563764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6D9BA081-CEAC-4583-8F53-3ABB88C9F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B8E-38EB-4FD9-AA12-7C68D0534152}" type="datetimeFigureOut">
              <a:rPr lang="hu-HU" smtClean="0"/>
              <a:t>2019. 02. 26.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6FEA6AF-B5FF-41A7-B001-03513825A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F848141-3BD8-4256-9F60-D50DA5604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98D4-B43D-4BF4-9E6D-24A49E8436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6080633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11148-2522-4329-95EE-C5E1BBBC4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BF6F44B-E936-4E5B-9691-F717ACAB7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41468628-35F9-4ADD-9235-2C417D4019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591B487-AEA3-4875-BC97-D98BAA39B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B8E-38EB-4FD9-AA12-7C68D0534152}" type="datetimeFigureOut">
              <a:rPr lang="hu-HU" smtClean="0"/>
              <a:t>2019. 02. 26.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47065A5-07E1-406C-B492-8949DBEAE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C754963-8543-46DE-A266-43F56A37B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98D4-B43D-4BF4-9E6D-24A49E8436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8467233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F14C85-D60A-4FCC-9C78-EA6542AD0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F3BE7CAB-6ABB-4ECD-A235-C178E2CCC7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36E8EB3-6A34-425A-9896-5132CC833A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B0E08C2-738D-4D10-A6D8-9496C5691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B8E-38EB-4FD9-AA12-7C68D0534152}" type="datetimeFigureOut">
              <a:rPr lang="hu-HU" smtClean="0"/>
              <a:t>2019. 02. 26.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870FA98-232B-4B92-B2D0-0BC62D291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4F7E343-7FD8-4317-A76A-66A483DC0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98D4-B43D-4BF4-9E6D-24A49E8436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635061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4158C3EB-D16E-4F34-AE53-04717DAE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DC47F26-4412-444D-B9CB-7BDA86BD3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41AA7F0-E455-4E2B-8018-92D2592B92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95B8E-38EB-4FD9-AA12-7C68D0534152}" type="datetimeFigureOut">
              <a:rPr lang="hu-HU" smtClean="0"/>
              <a:t>2019. 02. 26.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7B1ADDF-731E-4464-B6E7-2F1931474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AED1178-3631-421B-BC0E-54AA44E30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E98D4-B43D-4BF4-9E6D-24A49E8436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227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191A2DB9-030E-4CCD-B45E-FF3809908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latin typeface="Georgia" panose="02040502050405020303" pitchFamily="18" charset="0"/>
              </a:rPr>
              <a:t>Záróvizsga felkészítő - Családjog</a:t>
            </a:r>
          </a:p>
        </p:txBody>
      </p:sp>
      <p:grpSp>
        <p:nvGrpSpPr>
          <p:cNvPr id="17" name="Csoportba foglalás 16">
            <a:extLst>
              <a:ext uri="{FF2B5EF4-FFF2-40B4-BE49-F238E27FC236}">
                <a16:creationId xmlns:a16="http://schemas.microsoft.com/office/drawing/2014/main" id="{130843F1-7FA3-4853-93C8-05DB30CCED66}"/>
              </a:ext>
            </a:extLst>
          </p:cNvPr>
          <p:cNvGrpSpPr/>
          <p:nvPr/>
        </p:nvGrpSpPr>
        <p:grpSpPr>
          <a:xfrm>
            <a:off x="1170707" y="4495864"/>
            <a:ext cx="9850584" cy="457202"/>
            <a:chOff x="1170709" y="5618015"/>
            <a:chExt cx="9850584" cy="457202"/>
          </a:xfrm>
        </p:grpSpPr>
        <p:sp>
          <p:nvSpPr>
            <p:cNvPr id="5" name="Ellipszis 4">
              <a:extLst>
                <a:ext uri="{FF2B5EF4-FFF2-40B4-BE49-F238E27FC236}">
                  <a16:creationId xmlns:a16="http://schemas.microsoft.com/office/drawing/2014/main" id="{11ECAC82-5B04-4ED6-8AA6-8CB2A873D19E}"/>
                </a:ext>
              </a:extLst>
            </p:cNvPr>
            <p:cNvSpPr/>
            <p:nvPr/>
          </p:nvSpPr>
          <p:spPr>
            <a:xfrm>
              <a:off x="1170709" y="5645726"/>
              <a:ext cx="477982" cy="429491"/>
            </a:xfrm>
            <a:prstGeom prst="ellipse">
              <a:avLst/>
            </a:pr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6" name="Ellipszis 5">
              <a:extLst>
                <a:ext uri="{FF2B5EF4-FFF2-40B4-BE49-F238E27FC236}">
                  <a16:creationId xmlns:a16="http://schemas.microsoft.com/office/drawing/2014/main" id="{6A5BF908-EA41-4F43-AD36-9D8F40FACA8E}"/>
                </a:ext>
              </a:extLst>
            </p:cNvPr>
            <p:cNvSpPr/>
            <p:nvPr/>
          </p:nvSpPr>
          <p:spPr>
            <a:xfrm>
              <a:off x="2043546" y="5624945"/>
              <a:ext cx="477982" cy="429491"/>
            </a:xfrm>
            <a:prstGeom prst="ellipse">
              <a:avLst/>
            </a:prstGeom>
            <a:solidFill>
              <a:srgbClr val="DE2E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Ellipszis 6">
              <a:extLst>
                <a:ext uri="{FF2B5EF4-FFF2-40B4-BE49-F238E27FC236}">
                  <a16:creationId xmlns:a16="http://schemas.microsoft.com/office/drawing/2014/main" id="{58479237-96EC-44ED-907B-D4C42BB0C5C8}"/>
                </a:ext>
              </a:extLst>
            </p:cNvPr>
            <p:cNvSpPr/>
            <p:nvPr/>
          </p:nvSpPr>
          <p:spPr>
            <a:xfrm>
              <a:off x="2916383" y="5624945"/>
              <a:ext cx="477982" cy="429491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Ellipszis 7">
              <a:extLst>
                <a:ext uri="{FF2B5EF4-FFF2-40B4-BE49-F238E27FC236}">
                  <a16:creationId xmlns:a16="http://schemas.microsoft.com/office/drawing/2014/main" id="{C455179A-9197-44E0-98BE-4E9A57553099}"/>
                </a:ext>
              </a:extLst>
            </p:cNvPr>
            <p:cNvSpPr/>
            <p:nvPr/>
          </p:nvSpPr>
          <p:spPr>
            <a:xfrm>
              <a:off x="3789220" y="5624945"/>
              <a:ext cx="477982" cy="429491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9" name="Ellipszis 8">
              <a:extLst>
                <a:ext uri="{FF2B5EF4-FFF2-40B4-BE49-F238E27FC236}">
                  <a16:creationId xmlns:a16="http://schemas.microsoft.com/office/drawing/2014/main" id="{58FF0015-2403-4B68-9CC3-FA976860A835}"/>
                </a:ext>
              </a:extLst>
            </p:cNvPr>
            <p:cNvSpPr/>
            <p:nvPr/>
          </p:nvSpPr>
          <p:spPr>
            <a:xfrm>
              <a:off x="8797637" y="5624944"/>
              <a:ext cx="477982" cy="429491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Ellipszis 9">
              <a:extLst>
                <a:ext uri="{FF2B5EF4-FFF2-40B4-BE49-F238E27FC236}">
                  <a16:creationId xmlns:a16="http://schemas.microsoft.com/office/drawing/2014/main" id="{D32A6149-C06F-42F4-B3CB-198438030378}"/>
                </a:ext>
              </a:extLst>
            </p:cNvPr>
            <p:cNvSpPr/>
            <p:nvPr/>
          </p:nvSpPr>
          <p:spPr>
            <a:xfrm>
              <a:off x="7924800" y="5618015"/>
              <a:ext cx="477982" cy="429491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Ellipszis 10">
              <a:extLst>
                <a:ext uri="{FF2B5EF4-FFF2-40B4-BE49-F238E27FC236}">
                  <a16:creationId xmlns:a16="http://schemas.microsoft.com/office/drawing/2014/main" id="{832C80C4-E4E7-402A-908D-48C5E846329B}"/>
                </a:ext>
              </a:extLst>
            </p:cNvPr>
            <p:cNvSpPr/>
            <p:nvPr/>
          </p:nvSpPr>
          <p:spPr>
            <a:xfrm>
              <a:off x="9670474" y="5645725"/>
              <a:ext cx="477982" cy="429491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2" name="Ellipszis 11">
              <a:extLst>
                <a:ext uri="{FF2B5EF4-FFF2-40B4-BE49-F238E27FC236}">
                  <a16:creationId xmlns:a16="http://schemas.microsoft.com/office/drawing/2014/main" id="{BBDD6412-E6E5-4735-A127-BF76CCECCE78}"/>
                </a:ext>
              </a:extLst>
            </p:cNvPr>
            <p:cNvSpPr/>
            <p:nvPr/>
          </p:nvSpPr>
          <p:spPr>
            <a:xfrm>
              <a:off x="10543311" y="5624944"/>
              <a:ext cx="477982" cy="429491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40CB9997-F0FC-4F13-B834-31ACACE998FC}"/>
              </a:ext>
            </a:extLst>
          </p:cNvPr>
          <p:cNvSpPr txBox="1"/>
          <p:nvPr/>
        </p:nvSpPr>
        <p:spPr>
          <a:xfrm>
            <a:off x="3728604" y="5292546"/>
            <a:ext cx="47347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>
                <a:latin typeface="Georgia" panose="02040502050405020303" pitchFamily="18" charset="0"/>
              </a:rPr>
              <a:t>Készítette: dr. Kriston Edit</a:t>
            </a:r>
          </a:p>
          <a:p>
            <a:pPr algn="ctr"/>
            <a:r>
              <a:rPr lang="hu-HU" dirty="0">
                <a:latin typeface="Georgia" panose="02040502050405020303" pitchFamily="18" charset="0"/>
              </a:rPr>
              <a:t>tudományos segédmunkatárs, doktorjelölt</a:t>
            </a:r>
          </a:p>
          <a:p>
            <a:pPr algn="ctr"/>
            <a:r>
              <a:rPr lang="hu-HU" dirty="0">
                <a:latin typeface="Georgia" panose="02040502050405020303" pitchFamily="18" charset="0"/>
              </a:rPr>
              <a:t>Miskolci Egyetem ÁJK Polgári Jogi Tanszék</a:t>
            </a:r>
          </a:p>
          <a:p>
            <a:pPr algn="ctr"/>
            <a:r>
              <a:rPr lang="hu-HU" dirty="0">
                <a:latin typeface="Georgia" panose="02040502050405020303" pitchFamily="18" charset="0"/>
              </a:rPr>
              <a:t>E-mail: jogedit@uni-miskolc.hu</a:t>
            </a:r>
          </a:p>
        </p:txBody>
      </p:sp>
    </p:spTree>
    <p:extLst>
      <p:ext uri="{BB962C8B-B14F-4D97-AF65-F5344CB8AC3E}">
        <p14:creationId xmlns:p14="http://schemas.microsoft.com/office/powerpoint/2010/main" val="203883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82225" y="12150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7087375" y="0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7769601" y="1215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5622320" y="251374"/>
            <a:ext cx="5350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vagyonközösség megszűnése és megszüntetése. A házastársi közös vagyon megosztása</a:t>
            </a: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B9408464-0275-493E-9872-A2AE263CA7A7}"/>
              </a:ext>
            </a:extLst>
          </p:cNvPr>
          <p:cNvSpPr txBox="1"/>
          <p:nvPr/>
        </p:nvSpPr>
        <p:spPr>
          <a:xfrm>
            <a:off x="5622321" y="1937148"/>
            <a:ext cx="429892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Megszűnés esetei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Vagyonközösség bírósági megszüntetése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Közös vagyon megosztásának módjai - szerződéssel / bíróság által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Megtérítési igények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közös vagyon szétosztása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Közös vagyon kiadás</a:t>
            </a:r>
          </a:p>
        </p:txBody>
      </p:sp>
    </p:spTree>
    <p:extLst>
      <p:ext uri="{BB962C8B-B14F-4D97-AF65-F5344CB8AC3E}">
        <p14:creationId xmlns:p14="http://schemas.microsoft.com/office/powerpoint/2010/main" val="2526512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82225" y="12150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1413254" y="12148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7769601" y="1215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4762779" y="1030719"/>
            <a:ext cx="429892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házassági vagyonjogi szerződés</a:t>
            </a:r>
          </a:p>
          <a:p>
            <a:pPr algn="ctr"/>
            <a:endParaRPr lang="hu-H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Vagyonjogi rendszerek</a:t>
            </a:r>
          </a:p>
          <a:p>
            <a:pPr algn="ctr"/>
            <a:endParaRPr lang="hu-H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házastársi közös lakásra vonatkozó rendelkezések</a:t>
            </a:r>
          </a:p>
          <a:p>
            <a:pPr algn="ctr"/>
            <a:endParaRPr lang="hu-H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Az élettársi kapcsolat, az élettársi vagyonközösség</a:t>
            </a:r>
          </a:p>
          <a:p>
            <a:pPr algn="ctr"/>
            <a:endParaRPr lang="hu-H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Az élettársi kapcsolat családjogi hatásai</a:t>
            </a:r>
          </a:p>
        </p:txBody>
      </p:sp>
    </p:spTree>
    <p:extLst>
      <p:ext uri="{BB962C8B-B14F-4D97-AF65-F5344CB8AC3E}">
        <p14:creationId xmlns:p14="http://schemas.microsoft.com/office/powerpoint/2010/main" val="42764072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82225" y="12150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1413254" y="12148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7769601" y="1215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4736348" y="359206"/>
            <a:ext cx="53784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házassági vagyonjogi szerződés</a:t>
            </a:r>
          </a:p>
          <a:p>
            <a:pPr algn="ctr"/>
            <a:endParaRPr lang="hu-H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E23B0178-2BB6-4A88-B5AB-E3B1AAB77B05}"/>
              </a:ext>
            </a:extLst>
          </p:cNvPr>
          <p:cNvSpPr txBox="1"/>
          <p:nvPr/>
        </p:nvSpPr>
        <p:spPr>
          <a:xfrm>
            <a:off x="4597674" y="1744201"/>
            <a:ext cx="4843187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HVSZ fogalma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HVSZ érvényességére és </a:t>
            </a:r>
            <a:r>
              <a:rPr lang="hu-H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hatályosságára</a:t>
            </a: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vonatkozó szabályok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HVSZ módosítása, megszűnése és megszüntetése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Hitelezővédelem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Közszerzeményi és vagyonelkülönítési rendszer</a:t>
            </a:r>
          </a:p>
          <a:p>
            <a:pPr algn="ctr"/>
            <a:endParaRPr lang="hu-H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7681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82225" y="12150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1413254" y="12148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7769601" y="1215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4736348" y="359206"/>
            <a:ext cx="53784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Hitelezővédelem</a:t>
            </a:r>
            <a:endParaRPr lang="hu-H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E23B0178-2BB6-4A88-B5AB-E3B1AAB77B05}"/>
              </a:ext>
            </a:extLst>
          </p:cNvPr>
          <p:cNvSpPr txBox="1"/>
          <p:nvPr/>
        </p:nvSpPr>
        <p:spPr>
          <a:xfrm>
            <a:off x="4569021" y="1260260"/>
            <a:ext cx="484318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4:67. § [Harmadik személyek védelme]</a:t>
            </a:r>
          </a:p>
          <a:p>
            <a:endParaRPr lang="hu-HU" sz="1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AutoNum type="arabicParenBoth"/>
            </a:pPr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házassági vagyonjogi szerződés </a:t>
            </a:r>
            <a:r>
              <a:rPr lang="hu-HU" sz="1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nem tartalmazhat</a:t>
            </a:r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olyan visszamenőleges hatályú rendelkezést, amely bármelyik házastársnak harmadik személlyel szemben a szerződés megkötése előtt keletkezett kötelezettségét a harmadik személy terhére változtatja meg.</a:t>
            </a:r>
          </a:p>
          <a:p>
            <a:pPr marL="342900" indent="-342900">
              <a:buAutoNum type="arabicParenBoth"/>
            </a:pPr>
            <a:endParaRPr lang="hu-HU" sz="1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AutoNum type="arabicParenBoth"/>
            </a:pPr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házastársak olyan szerződése, amely valamely vagyontárgynak a </a:t>
            </a:r>
            <a:r>
              <a:rPr lang="hu-HU" sz="1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közös vagyonhoz vagy a különvagyonhoz tartozását</a:t>
            </a:r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a házassági vagyonjogi szerződésben kikötött rendelkezésektől </a:t>
            </a:r>
            <a:r>
              <a:rPr lang="hu-HU" sz="16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eltérően változtatja </a:t>
            </a:r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meg, harmadik személlyel szemben akkor hatályos, ha a harmadik személy </a:t>
            </a:r>
            <a:r>
              <a:rPr lang="hu-HU" sz="1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tudott vagy tudnia kellett arról, hogy a vagyontárgy a szerződés rendelkezése szerint a közös vagy a különvagyonhoz tartozik.</a:t>
            </a:r>
          </a:p>
        </p:txBody>
      </p:sp>
    </p:spTree>
    <p:extLst>
      <p:ext uri="{BB962C8B-B14F-4D97-AF65-F5344CB8AC3E}">
        <p14:creationId xmlns:p14="http://schemas.microsoft.com/office/powerpoint/2010/main" val="26828898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82225" y="12150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1413254" y="12148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7769601" y="1215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4736348" y="359206"/>
            <a:ext cx="5378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Közszerzeményi rendszer</a:t>
            </a:r>
          </a:p>
          <a:p>
            <a:pPr algn="ctr"/>
            <a:endParaRPr lang="hu-H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E23B0178-2BB6-4A88-B5AB-E3B1AAB77B05}"/>
              </a:ext>
            </a:extLst>
          </p:cNvPr>
          <p:cNvSpPr txBox="1"/>
          <p:nvPr/>
        </p:nvSpPr>
        <p:spPr>
          <a:xfrm>
            <a:off x="4586106" y="2009986"/>
            <a:ext cx="48431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Alapja: Vagyonelkülönítés!!!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Közszerzemény: tiszta vagyoni érték, nem tartoznak bele az adósságok és a külön vagyon – vélelem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Közszerzeményi részesedés védelme</a:t>
            </a:r>
            <a:endParaRPr lang="hu-H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0530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82225" y="12150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1413254" y="12148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7769601" y="1215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4736348" y="359206"/>
            <a:ext cx="5378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házastársi közös lakásra (használat, rendelkezés stb.) vonatkozó rendelkezések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E23B0178-2BB6-4A88-B5AB-E3B1AAB77B05}"/>
              </a:ext>
            </a:extLst>
          </p:cNvPr>
          <p:cNvSpPr txBox="1"/>
          <p:nvPr/>
        </p:nvSpPr>
        <p:spPr>
          <a:xfrm>
            <a:off x="4597674" y="1854277"/>
            <a:ext cx="484318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Házastársi közös lakás fogalma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Lakáshasználat rendezésének módjai - szerződés / bíróság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Lakás megoszthatósága - objektíve és szubjektíve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Közös jogcímen lakott lakás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Kizárólagos jogcímen lakott lakás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2/B tétel - rendelkezési jog speciális szabályai</a:t>
            </a:r>
            <a:endParaRPr lang="hu-H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5101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82225" y="12150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1413254" y="12148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7769601" y="1215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4736348" y="359206"/>
            <a:ext cx="53784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Az élettársi kapcsolat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E23B0178-2BB6-4A88-B5AB-E3B1AAB77B05}"/>
              </a:ext>
            </a:extLst>
          </p:cNvPr>
          <p:cNvSpPr txBox="1"/>
          <p:nvPr/>
        </p:nvSpPr>
        <p:spPr>
          <a:xfrm>
            <a:off x="4597674" y="1854277"/>
            <a:ext cx="484318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Fogalom - bírói gyakorlat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Élettársi szabályozás kettősége (4. és 6. könyv)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Élettársi vagyonjogi szerződés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Élettársak közötti törvényes vagyonjogi rendszer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Élettársi lakáshasználat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Élettársi tartás</a:t>
            </a:r>
            <a:endParaRPr lang="hu-H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069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70299" y="-1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1407291" y="-2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2173361" y="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4064097" y="612841"/>
            <a:ext cx="429892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Az apai jogállást keletkeztető tényállás</a:t>
            </a:r>
          </a:p>
          <a:p>
            <a:pPr algn="ctr"/>
            <a:endParaRPr lang="hu-H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Az apaság vélelmének megtámadása</a:t>
            </a:r>
          </a:p>
          <a:p>
            <a:pPr algn="ctr"/>
            <a:endParaRPr lang="hu-H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Az anyai jogállás</a:t>
            </a:r>
          </a:p>
          <a:p>
            <a:pPr algn="ctr"/>
            <a:endParaRPr lang="hu-H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Az örökbefogadás feltételei, az örökbefogadhatónak nyilvánítás</a:t>
            </a:r>
          </a:p>
          <a:p>
            <a:pPr algn="ctr"/>
            <a:endParaRPr lang="hu-H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Az örökbefogadás létrejötte, </a:t>
            </a:r>
            <a:r>
              <a:rPr lang="hu-HU" sz="20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utánkövetése</a:t>
            </a:r>
            <a:endParaRPr lang="hu-H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endParaRPr lang="hu-H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Az örökbefogadás joghatásai, hatálytalanná válása és felbontása</a:t>
            </a:r>
          </a:p>
        </p:txBody>
      </p:sp>
    </p:spTree>
    <p:extLst>
      <p:ext uri="{BB962C8B-B14F-4D97-AF65-F5344CB8AC3E}">
        <p14:creationId xmlns:p14="http://schemas.microsoft.com/office/powerpoint/2010/main" val="31628535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70299" y="-1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1407291" y="-2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2173361" y="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3882651" y="441391"/>
            <a:ext cx="576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Az apai jogállást keletkeztető tényállás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4217C1F7-4A27-4827-8C5B-8919D0C37A24}"/>
              </a:ext>
            </a:extLst>
          </p:cNvPr>
          <p:cNvSpPr txBox="1"/>
          <p:nvPr/>
        </p:nvSpPr>
        <p:spPr>
          <a:xfrm>
            <a:off x="3865647" y="1898445"/>
            <a:ext cx="479700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Házasságon alapuló apasági vélelem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Emberi reprodukcióra irányuló eljáráson alapuló apasági vélelem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Teljes hatályú apai elismerő nyilatkozat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Apaság bírói megállapítás</a:t>
            </a:r>
          </a:p>
        </p:txBody>
      </p:sp>
    </p:spTree>
    <p:extLst>
      <p:ext uri="{BB962C8B-B14F-4D97-AF65-F5344CB8AC3E}">
        <p14:creationId xmlns:p14="http://schemas.microsoft.com/office/powerpoint/2010/main" val="11267104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70299" y="-1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1407291" y="-2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2173361" y="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3882651" y="441391"/>
            <a:ext cx="576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Az apaság vélelmének megdöntése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4217C1F7-4A27-4827-8C5B-8919D0C37A24}"/>
              </a:ext>
            </a:extLst>
          </p:cNvPr>
          <p:cNvSpPr txBox="1"/>
          <p:nvPr/>
        </p:nvSpPr>
        <p:spPr>
          <a:xfrm>
            <a:off x="3865647" y="1898445"/>
            <a:ext cx="5246689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Bírói megtámadás - megtámadási okok!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Apaság megdöntése nem peres eljárásban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Feltételei:</a:t>
            </a:r>
          </a:p>
          <a:p>
            <a:r>
              <a:rPr lang="hu-HU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-Házasságon alapuló apasági vélelem áll fenn</a:t>
            </a:r>
          </a:p>
          <a:p>
            <a:r>
              <a:rPr lang="hu-HU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-Házastársak életközössége 300 napja megszűnt</a:t>
            </a:r>
          </a:p>
          <a:p>
            <a:r>
              <a:rPr lang="hu-HU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-A tényleges apa elismerő nyilatkozatot akar tenni</a:t>
            </a:r>
          </a:p>
          <a:p>
            <a:endParaRPr lang="hu-HU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Közös kérelem apaság kérdésének kötelező rendezése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Megtámadási határidők nem </a:t>
            </a:r>
            <a:r>
              <a:rPr lang="hu-HU" sz="1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alkamazhatóak</a:t>
            </a:r>
            <a:endParaRPr lang="hu-HU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Névviselési és kapcsolattartási szabályok!</a:t>
            </a:r>
          </a:p>
        </p:txBody>
      </p:sp>
    </p:spTree>
    <p:extLst>
      <p:ext uri="{BB962C8B-B14F-4D97-AF65-F5344CB8AC3E}">
        <p14:creationId xmlns:p14="http://schemas.microsoft.com/office/powerpoint/2010/main" val="4132513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>
                <a:solidFill>
                  <a:schemeClr val="tx1"/>
                </a:solidFill>
              </a:endParaRPr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372612" y="1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7087375" y="0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7769601" y="1215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" name="Szövegdoboz 2">
            <a:extLst>
              <a:ext uri="{FF2B5EF4-FFF2-40B4-BE49-F238E27FC236}">
                <a16:creationId xmlns:a16="http://schemas.microsoft.com/office/drawing/2014/main" id="{D6913153-E502-4F2B-9C8D-40088D53ED49}"/>
              </a:ext>
            </a:extLst>
          </p:cNvPr>
          <p:cNvSpPr txBox="1"/>
          <p:nvPr/>
        </p:nvSpPr>
        <p:spPr>
          <a:xfrm>
            <a:off x="6493928" y="1720839"/>
            <a:ext cx="4100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24C26F3F-9799-4FA1-AB1C-A5E74F25D338}"/>
              </a:ext>
            </a:extLst>
          </p:cNvPr>
          <p:cNvSpPr txBox="1"/>
          <p:nvPr/>
        </p:nvSpPr>
        <p:spPr>
          <a:xfrm>
            <a:off x="6296978" y="612843"/>
            <a:ext cx="41001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rgbClr val="CD1D9F"/>
                </a:solidFill>
                <a:latin typeface="Georgia" panose="02040502050405020303" pitchFamily="18" charset="0"/>
              </a:rPr>
              <a:t>A családjog alapelvei</a:t>
            </a:r>
          </a:p>
          <a:p>
            <a:pPr algn="ctr"/>
            <a:endParaRPr lang="hu-HU" sz="2400" b="1" dirty="0">
              <a:solidFill>
                <a:srgbClr val="CD1D9F"/>
              </a:solidFill>
              <a:latin typeface="Georgia" panose="02040502050405020303" pitchFamily="18" charset="0"/>
            </a:endParaRPr>
          </a:p>
          <a:p>
            <a:pPr algn="ctr"/>
            <a:r>
              <a:rPr lang="hu-HU" sz="2400" b="1" dirty="0">
                <a:solidFill>
                  <a:srgbClr val="CD1D9F"/>
                </a:solidFill>
                <a:latin typeface="Georgia" panose="02040502050405020303" pitchFamily="18" charset="0"/>
              </a:rPr>
              <a:t>A házasságkötés</a:t>
            </a:r>
          </a:p>
          <a:p>
            <a:pPr algn="ctr"/>
            <a:endParaRPr lang="hu-HU" sz="2400" b="1" dirty="0">
              <a:solidFill>
                <a:srgbClr val="CD1D9F"/>
              </a:solidFill>
              <a:latin typeface="Georgia" panose="02040502050405020303" pitchFamily="18" charset="0"/>
            </a:endParaRPr>
          </a:p>
          <a:p>
            <a:pPr algn="ctr"/>
            <a:r>
              <a:rPr lang="hu-HU" sz="2400" b="1" dirty="0">
                <a:solidFill>
                  <a:srgbClr val="CD1D9F"/>
                </a:solidFill>
                <a:latin typeface="Georgia" panose="02040502050405020303" pitchFamily="18" charset="0"/>
              </a:rPr>
              <a:t>A házasság érvénytelensége</a:t>
            </a:r>
          </a:p>
          <a:p>
            <a:pPr algn="ctr"/>
            <a:endParaRPr lang="hu-HU" sz="2400" b="1" dirty="0">
              <a:solidFill>
                <a:srgbClr val="CD1D9F"/>
              </a:solidFill>
              <a:latin typeface="Georgia" panose="02040502050405020303" pitchFamily="18" charset="0"/>
            </a:endParaRPr>
          </a:p>
          <a:p>
            <a:pPr algn="ctr"/>
            <a:r>
              <a:rPr lang="hu-HU" sz="2400" b="1" dirty="0">
                <a:solidFill>
                  <a:srgbClr val="CD1D9F"/>
                </a:solidFill>
                <a:latin typeface="Georgia" panose="02040502050405020303" pitchFamily="18" charset="0"/>
              </a:rPr>
              <a:t>A házasság megszűnése</a:t>
            </a:r>
          </a:p>
          <a:p>
            <a:pPr algn="ctr"/>
            <a:endParaRPr lang="hu-HU" sz="2400" b="1" dirty="0">
              <a:solidFill>
                <a:srgbClr val="CD1D9F"/>
              </a:solidFill>
              <a:latin typeface="Georgia" panose="02040502050405020303" pitchFamily="18" charset="0"/>
            </a:endParaRPr>
          </a:p>
          <a:p>
            <a:pPr algn="ctr"/>
            <a:r>
              <a:rPr lang="hu-HU" sz="2400" b="1" dirty="0">
                <a:solidFill>
                  <a:srgbClr val="CD1D9F"/>
                </a:solidFill>
                <a:latin typeface="Georgia" panose="02040502050405020303" pitchFamily="18" charset="0"/>
              </a:rPr>
              <a:t> A házastársi tartás</a:t>
            </a:r>
          </a:p>
          <a:p>
            <a:pPr algn="ctr"/>
            <a:endParaRPr lang="hu-HU" sz="2400" b="1" dirty="0">
              <a:solidFill>
                <a:srgbClr val="CD1D9F"/>
              </a:solidFill>
              <a:latin typeface="Georgia" panose="02040502050405020303" pitchFamily="18" charset="0"/>
            </a:endParaRPr>
          </a:p>
          <a:p>
            <a:pPr algn="ctr"/>
            <a:r>
              <a:rPr lang="hu-HU" sz="2400" b="1" dirty="0">
                <a:solidFill>
                  <a:srgbClr val="CD1D9F"/>
                </a:solidFill>
                <a:latin typeface="Georgia" panose="02040502050405020303" pitchFamily="18" charset="0"/>
              </a:rPr>
              <a:t>A házastársi vagyonközösség</a:t>
            </a:r>
          </a:p>
          <a:p>
            <a:pPr algn="ctr"/>
            <a:endParaRPr lang="hu-HU" sz="2400" b="1" dirty="0">
              <a:solidFill>
                <a:srgbClr val="CD1D9F"/>
              </a:solidFill>
              <a:latin typeface="Georgia" panose="02040502050405020303" pitchFamily="18" charset="0"/>
            </a:endParaRPr>
          </a:p>
          <a:p>
            <a:pPr algn="ctr"/>
            <a:r>
              <a:rPr lang="hu-HU" sz="2400" b="1" dirty="0">
                <a:solidFill>
                  <a:srgbClr val="CD1D9F"/>
                </a:solidFill>
                <a:latin typeface="Georgia" panose="02040502050405020303" pitchFamily="18" charset="0"/>
              </a:rPr>
              <a:t>A különvagyon</a:t>
            </a:r>
          </a:p>
        </p:txBody>
      </p:sp>
    </p:spTree>
    <p:extLst>
      <p:ext uri="{BB962C8B-B14F-4D97-AF65-F5344CB8AC3E}">
        <p14:creationId xmlns:p14="http://schemas.microsoft.com/office/powerpoint/2010/main" val="289156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70299" y="-1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1407291" y="-2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2173361" y="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3882651" y="441391"/>
            <a:ext cx="5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Az anyai jogállás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4217C1F7-4A27-4827-8C5B-8919D0C37A24}"/>
              </a:ext>
            </a:extLst>
          </p:cNvPr>
          <p:cNvSpPr txBox="1"/>
          <p:nvPr/>
        </p:nvSpPr>
        <p:spPr>
          <a:xfrm>
            <a:off x="3865647" y="1898445"/>
            <a:ext cx="479700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Az anyaság ténykérdés!!!!!!!!!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Pozitív megállapítási per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Negatív megállapítási per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Eljárásjogi szabályok</a:t>
            </a:r>
          </a:p>
        </p:txBody>
      </p:sp>
    </p:spTree>
    <p:extLst>
      <p:ext uri="{BB962C8B-B14F-4D97-AF65-F5344CB8AC3E}">
        <p14:creationId xmlns:p14="http://schemas.microsoft.com/office/powerpoint/2010/main" val="1162684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70299" y="-1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1407291" y="-2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2173361" y="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3882651" y="441391"/>
            <a:ext cx="5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Az örökbefogadás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4217C1F7-4A27-4827-8C5B-8919D0C37A24}"/>
              </a:ext>
            </a:extLst>
          </p:cNvPr>
          <p:cNvSpPr txBox="1"/>
          <p:nvPr/>
        </p:nvSpPr>
        <p:spPr>
          <a:xfrm>
            <a:off x="3865647" y="1898445"/>
            <a:ext cx="47970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Feltételek: örökbefogadó – örökbefogadott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Az örökbefogadási eljárás szabályai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Utánkövetés</a:t>
            </a: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Joghatások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Hatálytalanná válás és megszűnés/felbontás</a:t>
            </a:r>
          </a:p>
        </p:txBody>
      </p:sp>
    </p:spTree>
    <p:extLst>
      <p:ext uri="{BB962C8B-B14F-4D97-AF65-F5344CB8AC3E}">
        <p14:creationId xmlns:p14="http://schemas.microsoft.com/office/powerpoint/2010/main" val="3305313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82225" y="12150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1476490" y="24299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2214737" y="36448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2952984" y="12150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3454550" y="259827"/>
            <a:ext cx="429892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szülői felügyelet általános szabályai</a:t>
            </a:r>
          </a:p>
          <a:p>
            <a:pPr algn="ctr"/>
            <a:endParaRPr lang="hu-HU" sz="22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szülői felügyelet jog gyakorlása</a:t>
            </a:r>
          </a:p>
          <a:p>
            <a:pPr algn="ctr"/>
            <a:endParaRPr lang="hu-HU" sz="22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gyermek elhelyezése</a:t>
            </a:r>
          </a:p>
          <a:p>
            <a:pPr algn="ctr"/>
            <a:endParaRPr lang="hu-HU" sz="22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gyermekétől különélő szülő jogai és kötelességei</a:t>
            </a:r>
          </a:p>
          <a:p>
            <a:pPr algn="ctr"/>
            <a:endParaRPr lang="hu-HU" sz="22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kapcsolattartás joga</a:t>
            </a:r>
          </a:p>
          <a:p>
            <a:pPr algn="ctr"/>
            <a:endParaRPr lang="hu-HU" sz="22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szülői felügyeleti jog szünetelése, megszűnése és megszüntetése</a:t>
            </a:r>
          </a:p>
          <a:p>
            <a:pPr algn="ctr"/>
            <a:endParaRPr lang="hu-HU" sz="22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A mediáció szerepe</a:t>
            </a:r>
          </a:p>
        </p:txBody>
      </p:sp>
    </p:spTree>
    <p:extLst>
      <p:ext uri="{BB962C8B-B14F-4D97-AF65-F5344CB8AC3E}">
        <p14:creationId xmlns:p14="http://schemas.microsoft.com/office/powerpoint/2010/main" val="40769300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82225" y="12150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1476490" y="24299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2214737" y="36448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2952984" y="12150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3454550" y="259827"/>
            <a:ext cx="5592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szülői felügyelet általános szabályai. A szülői felügyelet gyakorlása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90DCD0B0-1A33-4B00-8582-6CF96B204142}"/>
              </a:ext>
            </a:extLst>
          </p:cNvPr>
          <p:cNvSpPr txBox="1"/>
          <p:nvPr/>
        </p:nvSpPr>
        <p:spPr>
          <a:xfrm>
            <a:off x="3431065" y="1650013"/>
            <a:ext cx="429892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SZÜF fogalma</a:t>
            </a:r>
          </a:p>
          <a:p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Részjogosítványok - SZÜF tartalma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Alapelvek (</a:t>
            </a:r>
            <a:r>
              <a:rPr lang="hu-H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gyermek érdekének elsődlegessége, egyenlőség, együttműködés + gyermek bevonása a döntésekbe, </a:t>
            </a:r>
            <a:r>
              <a:rPr lang="hu-HU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szüf</a:t>
            </a:r>
            <a:r>
              <a:rPr lang="hu-H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korlátozásának kivételessége)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SZÜF rendezés - megállapodás / bíróság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Eljárásjogi szabályok - kötelező mediáció!!!</a:t>
            </a:r>
          </a:p>
        </p:txBody>
      </p:sp>
    </p:spTree>
    <p:extLst>
      <p:ext uri="{BB962C8B-B14F-4D97-AF65-F5344CB8AC3E}">
        <p14:creationId xmlns:p14="http://schemas.microsoft.com/office/powerpoint/2010/main" val="17835057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82225" y="12150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1476490" y="24299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2214737" y="36448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2952984" y="12150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3454550" y="259827"/>
            <a:ext cx="55929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gyermek elhelyezése. A gyermekétől különélő szülő jogai és kötelességei. A kapcsolattartás joga 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90DCD0B0-1A33-4B00-8582-6CF96B204142}"/>
              </a:ext>
            </a:extLst>
          </p:cNvPr>
          <p:cNvSpPr txBox="1"/>
          <p:nvPr/>
        </p:nvSpPr>
        <p:spPr>
          <a:xfrm>
            <a:off x="3445925" y="2052866"/>
            <a:ext cx="42989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gyermekelhelyezés - külső harmadik személynél - feltételei!!!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Kapcsolattartás rendezése - megállapodás/ bíróság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Kapcsolattartás tartalma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Különélő szülő jogai --&gt; gyermek sorsát érintő lényeges kérdések</a:t>
            </a:r>
          </a:p>
        </p:txBody>
      </p:sp>
    </p:spTree>
    <p:extLst>
      <p:ext uri="{BB962C8B-B14F-4D97-AF65-F5344CB8AC3E}">
        <p14:creationId xmlns:p14="http://schemas.microsoft.com/office/powerpoint/2010/main" val="34910711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82225" y="12150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1476490" y="24299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2214737" y="36448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2952984" y="12150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3454550" y="259827"/>
            <a:ext cx="5592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szülői felügyeleti jog szünetelése, megszűnése és megszüntetése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90DCD0B0-1A33-4B00-8582-6CF96B204142}"/>
              </a:ext>
            </a:extLst>
          </p:cNvPr>
          <p:cNvSpPr txBox="1"/>
          <p:nvPr/>
        </p:nvSpPr>
        <p:spPr>
          <a:xfrm>
            <a:off x="3444324" y="2206389"/>
            <a:ext cx="42989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Ptk. 4:186. § - SZÜF szünetelése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Ptk. 4:190. § - SZÜF megszűnése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Ptk. 4:191. § - SZÜF bíróság általi megszüntetése</a:t>
            </a:r>
          </a:p>
        </p:txBody>
      </p:sp>
    </p:spTree>
    <p:extLst>
      <p:ext uri="{BB962C8B-B14F-4D97-AF65-F5344CB8AC3E}">
        <p14:creationId xmlns:p14="http://schemas.microsoft.com/office/powerpoint/2010/main" val="1446712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82225" y="12150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1476490" y="24299"/>
            <a:ext cx="12215900" cy="6858000"/>
            <a:chOff x="1" y="0"/>
            <a:chExt cx="122159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2951946"/>
              <a:ext cx="2493818" cy="95410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endParaRPr lang="hu-HU" sz="2800" b="1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endParaRPr>
            </a:p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2214737" y="36448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2952984" y="12150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3660526" y="48543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2564454" y="476720"/>
            <a:ext cx="429892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rokontartás általános szabályai</a:t>
            </a:r>
          </a:p>
          <a:p>
            <a:pPr algn="ctr"/>
            <a:endParaRPr lang="hu-HU" sz="2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tartás mértéke és módja, a tartásdíj meghatározása</a:t>
            </a:r>
          </a:p>
          <a:p>
            <a:pPr algn="ctr"/>
            <a:endParaRPr lang="hu-HU" sz="2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tartási kötelezettség megszűntetése és megszűnése</a:t>
            </a:r>
          </a:p>
          <a:p>
            <a:pPr algn="ctr"/>
            <a:endParaRPr lang="hu-HU" sz="2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kiskorú gyermek tartása</a:t>
            </a:r>
          </a:p>
          <a:p>
            <a:pPr algn="ctr"/>
            <a:endParaRPr lang="hu-HU" sz="2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továbbtanuló nagykorú gyermek tartása</a:t>
            </a:r>
          </a:p>
        </p:txBody>
      </p:sp>
    </p:spTree>
    <p:extLst>
      <p:ext uri="{BB962C8B-B14F-4D97-AF65-F5344CB8AC3E}">
        <p14:creationId xmlns:p14="http://schemas.microsoft.com/office/powerpoint/2010/main" val="2002731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82225" y="12150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1476490" y="24299"/>
            <a:ext cx="12215900" cy="6858000"/>
            <a:chOff x="1" y="0"/>
            <a:chExt cx="122159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2951946"/>
              <a:ext cx="2493818" cy="95410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endParaRPr lang="hu-HU" sz="2800" b="1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endParaRPr>
            </a:p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2214737" y="36448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2952984" y="12150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3660526" y="48543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2564454" y="476720"/>
            <a:ext cx="4298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rokontartás általános szabályai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D6111F9C-4F07-4BFA-8686-9B46E96B0300}"/>
              </a:ext>
            </a:extLst>
          </p:cNvPr>
          <p:cNvSpPr txBox="1"/>
          <p:nvPr/>
        </p:nvSpPr>
        <p:spPr>
          <a:xfrm>
            <a:off x="2382407" y="1364522"/>
            <a:ext cx="4298926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rokontartás feltételei: rászorultság, érdemtelenség hiánya, önhiba hiánya, teljesítőképesség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rokontartás módja, mértéke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Határozott összegben történő marasztalás!!!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tartás egyszeri megállapodással történő rendezése – eltérő jogkövetkezmények a jogosultak vonatkozásában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Elévülés: 6 hónap</a:t>
            </a:r>
          </a:p>
        </p:txBody>
      </p:sp>
    </p:spTree>
    <p:extLst>
      <p:ext uri="{BB962C8B-B14F-4D97-AF65-F5344CB8AC3E}">
        <p14:creationId xmlns:p14="http://schemas.microsoft.com/office/powerpoint/2010/main" val="2344262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82225" y="12150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1476490" y="24299"/>
            <a:ext cx="12215900" cy="6858000"/>
            <a:chOff x="1" y="0"/>
            <a:chExt cx="122159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2951946"/>
              <a:ext cx="2493818" cy="95410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endParaRPr lang="hu-HU" sz="2800" b="1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endParaRPr>
            </a:p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2214737" y="36448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2952984" y="12150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3660526" y="48543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2564454" y="476720"/>
            <a:ext cx="4298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kiskorú gyermek tartása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D6111F9C-4F07-4BFA-8686-9B46E96B0300}"/>
              </a:ext>
            </a:extLst>
          </p:cNvPr>
          <p:cNvSpPr txBox="1"/>
          <p:nvPr/>
        </p:nvSpPr>
        <p:spPr>
          <a:xfrm>
            <a:off x="2405894" y="1629245"/>
            <a:ext cx="429892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Speciális szabályok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Rászorultsági vélelem, nincs érdemtelenség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Életkori határ: 20 év ha középiskolai tanulmányokat folytat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Teljesítőképesség – egyszeri megállapodás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Nagykorúság elérése - megszüntetés</a:t>
            </a:r>
          </a:p>
        </p:txBody>
      </p:sp>
    </p:spTree>
    <p:extLst>
      <p:ext uri="{BB962C8B-B14F-4D97-AF65-F5344CB8AC3E}">
        <p14:creationId xmlns:p14="http://schemas.microsoft.com/office/powerpoint/2010/main" val="1637494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82225" y="12150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1476490" y="24299"/>
            <a:ext cx="12215900" cy="6858000"/>
            <a:chOff x="1" y="0"/>
            <a:chExt cx="122159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2951946"/>
              <a:ext cx="2493818" cy="95410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endParaRPr lang="hu-HU" sz="2800" b="1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endParaRPr>
            </a:p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2214737" y="36448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2952984" y="12150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3660526" y="48543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2564454" y="476720"/>
            <a:ext cx="4298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nagykorú gyermek tartása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D6111F9C-4F07-4BFA-8686-9B46E96B0300}"/>
              </a:ext>
            </a:extLst>
          </p:cNvPr>
          <p:cNvSpPr txBox="1"/>
          <p:nvPr/>
        </p:nvSpPr>
        <p:spPr>
          <a:xfrm>
            <a:off x="2405894" y="1629245"/>
            <a:ext cx="429892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Speciális szabályok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Rászorultság: felsőfokú tanulmányok folytatása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Érdemtelenség + jogosultság elvesztése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Életkori határ: 25 év felet méltányosság alapján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Teljesítőképesség – egyszeri megállapodás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6426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>
                <a:solidFill>
                  <a:schemeClr val="tx1"/>
                </a:solidFill>
              </a:endParaRPr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372612" y="1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7087375" y="0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7769601" y="1215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" name="Szövegdoboz 2">
            <a:extLst>
              <a:ext uri="{FF2B5EF4-FFF2-40B4-BE49-F238E27FC236}">
                <a16:creationId xmlns:a16="http://schemas.microsoft.com/office/drawing/2014/main" id="{D6913153-E502-4F2B-9C8D-40088D53ED49}"/>
              </a:ext>
            </a:extLst>
          </p:cNvPr>
          <p:cNvSpPr txBox="1"/>
          <p:nvPr/>
        </p:nvSpPr>
        <p:spPr>
          <a:xfrm>
            <a:off x="6493928" y="1720839"/>
            <a:ext cx="4100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24C26F3F-9799-4FA1-AB1C-A5E74F25D338}"/>
              </a:ext>
            </a:extLst>
          </p:cNvPr>
          <p:cNvSpPr txBox="1"/>
          <p:nvPr/>
        </p:nvSpPr>
        <p:spPr>
          <a:xfrm>
            <a:off x="6030930" y="1846079"/>
            <a:ext cx="47315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latin typeface="Georgia" panose="02040502050405020303" pitchFamily="18" charset="0"/>
              </a:rPr>
              <a:t>4 fő alapelv ismertetése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latin typeface="Georgia" panose="02040502050405020303" pitchFamily="18" charset="0"/>
              </a:rPr>
              <a:t>A házasságkötést megelőző eljárás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latin typeface="Georgia" panose="02040502050405020303" pitchFamily="18" charset="0"/>
              </a:rPr>
              <a:t>A házasság létrejöttéhez szükséges kellékek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latin typeface="Georgia" panose="02040502050405020303" pitchFamily="18" charset="0"/>
              </a:rPr>
              <a:t>A házasságkötés egyéb kellékei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latin typeface="Georgia" panose="02040502050405020303" pitchFamily="18" charset="0"/>
              </a:rPr>
              <a:t>Házassági akadályok (2 csoportosítás)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9E0B405B-8B96-4B6D-BCCE-1AAACB60A5A7}"/>
              </a:ext>
            </a:extLst>
          </p:cNvPr>
          <p:cNvSpPr txBox="1"/>
          <p:nvPr/>
        </p:nvSpPr>
        <p:spPr>
          <a:xfrm>
            <a:off x="6030930" y="494570"/>
            <a:ext cx="47315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b="1" dirty="0">
                <a:solidFill>
                  <a:srgbClr val="CD1D9F"/>
                </a:solidFill>
                <a:latin typeface="Georgia" panose="02040502050405020303" pitchFamily="18" charset="0"/>
              </a:rPr>
              <a:t>A családjog alapelvei.</a:t>
            </a:r>
          </a:p>
          <a:p>
            <a:pPr algn="ctr"/>
            <a:r>
              <a:rPr lang="hu-HU" sz="3000" b="1" dirty="0">
                <a:solidFill>
                  <a:srgbClr val="CD1D9F"/>
                </a:solidFill>
                <a:latin typeface="Georgia" panose="02040502050405020303" pitchFamily="18" charset="0"/>
              </a:rPr>
              <a:t>A házasságkötés</a:t>
            </a:r>
          </a:p>
        </p:txBody>
      </p:sp>
    </p:spTree>
    <p:extLst>
      <p:ext uri="{BB962C8B-B14F-4D97-AF65-F5344CB8AC3E}">
        <p14:creationId xmlns:p14="http://schemas.microsoft.com/office/powerpoint/2010/main" val="374203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191A2DB9-030E-4CCD-B45E-FF3809908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0314"/>
            <a:ext cx="10515600" cy="1325563"/>
          </a:xfrm>
        </p:spPr>
        <p:txBody>
          <a:bodyPr/>
          <a:lstStyle/>
          <a:p>
            <a:pPr algn="ctr"/>
            <a:r>
              <a:rPr lang="hu-HU" dirty="0">
                <a:latin typeface="Georgia" panose="02040502050405020303" pitchFamily="18" charset="0"/>
              </a:rPr>
              <a:t>Köszönöm a figyelmet!</a:t>
            </a:r>
          </a:p>
        </p:txBody>
      </p:sp>
      <p:grpSp>
        <p:nvGrpSpPr>
          <p:cNvPr id="17" name="Csoportba foglalás 16">
            <a:extLst>
              <a:ext uri="{FF2B5EF4-FFF2-40B4-BE49-F238E27FC236}">
                <a16:creationId xmlns:a16="http://schemas.microsoft.com/office/drawing/2014/main" id="{130843F1-7FA3-4853-93C8-05DB30CCED66}"/>
              </a:ext>
            </a:extLst>
          </p:cNvPr>
          <p:cNvGrpSpPr/>
          <p:nvPr/>
        </p:nvGrpSpPr>
        <p:grpSpPr>
          <a:xfrm>
            <a:off x="1170708" y="4163355"/>
            <a:ext cx="9850584" cy="457202"/>
            <a:chOff x="1170709" y="5618015"/>
            <a:chExt cx="9850584" cy="457202"/>
          </a:xfrm>
        </p:grpSpPr>
        <p:sp>
          <p:nvSpPr>
            <p:cNvPr id="5" name="Ellipszis 4">
              <a:extLst>
                <a:ext uri="{FF2B5EF4-FFF2-40B4-BE49-F238E27FC236}">
                  <a16:creationId xmlns:a16="http://schemas.microsoft.com/office/drawing/2014/main" id="{11ECAC82-5B04-4ED6-8AA6-8CB2A873D19E}"/>
                </a:ext>
              </a:extLst>
            </p:cNvPr>
            <p:cNvSpPr/>
            <p:nvPr/>
          </p:nvSpPr>
          <p:spPr>
            <a:xfrm>
              <a:off x="1170709" y="5645726"/>
              <a:ext cx="477982" cy="429491"/>
            </a:xfrm>
            <a:prstGeom prst="ellipse">
              <a:avLst/>
            </a:pr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6" name="Ellipszis 5">
              <a:extLst>
                <a:ext uri="{FF2B5EF4-FFF2-40B4-BE49-F238E27FC236}">
                  <a16:creationId xmlns:a16="http://schemas.microsoft.com/office/drawing/2014/main" id="{6A5BF908-EA41-4F43-AD36-9D8F40FACA8E}"/>
                </a:ext>
              </a:extLst>
            </p:cNvPr>
            <p:cNvSpPr/>
            <p:nvPr/>
          </p:nvSpPr>
          <p:spPr>
            <a:xfrm>
              <a:off x="2043546" y="5624945"/>
              <a:ext cx="477982" cy="429491"/>
            </a:xfrm>
            <a:prstGeom prst="ellipse">
              <a:avLst/>
            </a:prstGeom>
            <a:solidFill>
              <a:srgbClr val="DE2E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Ellipszis 6">
              <a:extLst>
                <a:ext uri="{FF2B5EF4-FFF2-40B4-BE49-F238E27FC236}">
                  <a16:creationId xmlns:a16="http://schemas.microsoft.com/office/drawing/2014/main" id="{58479237-96EC-44ED-907B-D4C42BB0C5C8}"/>
                </a:ext>
              </a:extLst>
            </p:cNvPr>
            <p:cNvSpPr/>
            <p:nvPr/>
          </p:nvSpPr>
          <p:spPr>
            <a:xfrm>
              <a:off x="2916383" y="5624945"/>
              <a:ext cx="477982" cy="429491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Ellipszis 7">
              <a:extLst>
                <a:ext uri="{FF2B5EF4-FFF2-40B4-BE49-F238E27FC236}">
                  <a16:creationId xmlns:a16="http://schemas.microsoft.com/office/drawing/2014/main" id="{C455179A-9197-44E0-98BE-4E9A57553099}"/>
                </a:ext>
              </a:extLst>
            </p:cNvPr>
            <p:cNvSpPr/>
            <p:nvPr/>
          </p:nvSpPr>
          <p:spPr>
            <a:xfrm>
              <a:off x="3789220" y="5624945"/>
              <a:ext cx="477982" cy="429491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9" name="Ellipszis 8">
              <a:extLst>
                <a:ext uri="{FF2B5EF4-FFF2-40B4-BE49-F238E27FC236}">
                  <a16:creationId xmlns:a16="http://schemas.microsoft.com/office/drawing/2014/main" id="{58FF0015-2403-4B68-9CC3-FA976860A835}"/>
                </a:ext>
              </a:extLst>
            </p:cNvPr>
            <p:cNvSpPr/>
            <p:nvPr/>
          </p:nvSpPr>
          <p:spPr>
            <a:xfrm>
              <a:off x="8797637" y="5624944"/>
              <a:ext cx="477982" cy="429491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Ellipszis 9">
              <a:extLst>
                <a:ext uri="{FF2B5EF4-FFF2-40B4-BE49-F238E27FC236}">
                  <a16:creationId xmlns:a16="http://schemas.microsoft.com/office/drawing/2014/main" id="{D32A6149-C06F-42F4-B3CB-198438030378}"/>
                </a:ext>
              </a:extLst>
            </p:cNvPr>
            <p:cNvSpPr/>
            <p:nvPr/>
          </p:nvSpPr>
          <p:spPr>
            <a:xfrm>
              <a:off x="7924800" y="5618015"/>
              <a:ext cx="477982" cy="429491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Ellipszis 10">
              <a:extLst>
                <a:ext uri="{FF2B5EF4-FFF2-40B4-BE49-F238E27FC236}">
                  <a16:creationId xmlns:a16="http://schemas.microsoft.com/office/drawing/2014/main" id="{832C80C4-E4E7-402A-908D-48C5E846329B}"/>
                </a:ext>
              </a:extLst>
            </p:cNvPr>
            <p:cNvSpPr/>
            <p:nvPr/>
          </p:nvSpPr>
          <p:spPr>
            <a:xfrm>
              <a:off x="9670474" y="5645725"/>
              <a:ext cx="477982" cy="429491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2" name="Ellipszis 11">
              <a:extLst>
                <a:ext uri="{FF2B5EF4-FFF2-40B4-BE49-F238E27FC236}">
                  <a16:creationId xmlns:a16="http://schemas.microsoft.com/office/drawing/2014/main" id="{BBDD6412-E6E5-4735-A127-BF76CCECCE78}"/>
                </a:ext>
              </a:extLst>
            </p:cNvPr>
            <p:cNvSpPr/>
            <p:nvPr/>
          </p:nvSpPr>
          <p:spPr>
            <a:xfrm>
              <a:off x="10543311" y="5624944"/>
              <a:ext cx="477982" cy="429491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45861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>
                <a:solidFill>
                  <a:schemeClr val="tx1"/>
                </a:solidFill>
              </a:endParaRPr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372612" y="1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7087375" y="0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7769601" y="1215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" name="Szövegdoboz 2">
            <a:extLst>
              <a:ext uri="{FF2B5EF4-FFF2-40B4-BE49-F238E27FC236}">
                <a16:creationId xmlns:a16="http://schemas.microsoft.com/office/drawing/2014/main" id="{D6913153-E502-4F2B-9C8D-40088D53ED49}"/>
              </a:ext>
            </a:extLst>
          </p:cNvPr>
          <p:cNvSpPr txBox="1"/>
          <p:nvPr/>
        </p:nvSpPr>
        <p:spPr>
          <a:xfrm>
            <a:off x="6493928" y="1720839"/>
            <a:ext cx="4100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24C26F3F-9799-4FA1-AB1C-A5E74F25D338}"/>
              </a:ext>
            </a:extLst>
          </p:cNvPr>
          <p:cNvSpPr txBox="1"/>
          <p:nvPr/>
        </p:nvSpPr>
        <p:spPr>
          <a:xfrm>
            <a:off x="6020345" y="1720838"/>
            <a:ext cx="473154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latin typeface="Georgia" panose="02040502050405020303" pitchFamily="18" charset="0"/>
              </a:rPr>
              <a:t>Érvénytelenségi okok – orvoslás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latin typeface="Georgia" panose="02040502050405020303" pitchFamily="18" charset="0"/>
              </a:rPr>
              <a:t>Határidők és eljárási szabályok, jogkövetkezmények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latin typeface="Georgia" panose="02040502050405020303" pitchFamily="18" charset="0"/>
              </a:rPr>
              <a:t>Bontójog elvei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latin typeface="Georgia" panose="02040502050405020303" pitchFamily="18" charset="0"/>
              </a:rPr>
              <a:t>A bontás fajtái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latin typeface="Georgia" panose="02040502050405020303" pitchFamily="18" charset="0"/>
              </a:rPr>
              <a:t>Közös megegyezéses bontás --&gt; járulékos kérdések!!!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latin typeface="Georgia" panose="02040502050405020303" pitchFamily="18" charset="0"/>
              </a:rPr>
              <a:t>Tényállásos bontás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latin typeface="Georgia" panose="02040502050405020303" pitchFamily="18" charset="0"/>
              </a:rPr>
              <a:t>Közvetítői eljárás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9E0B405B-8B96-4B6D-BCCE-1AAACB60A5A7}"/>
              </a:ext>
            </a:extLst>
          </p:cNvPr>
          <p:cNvSpPr txBox="1"/>
          <p:nvPr/>
        </p:nvSpPr>
        <p:spPr>
          <a:xfrm>
            <a:off x="5977597" y="428181"/>
            <a:ext cx="57612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b="1" dirty="0">
                <a:solidFill>
                  <a:srgbClr val="CD1D9F"/>
                </a:solidFill>
                <a:latin typeface="Georgia" panose="02040502050405020303" pitchFamily="18" charset="0"/>
              </a:rPr>
              <a:t>A házasság érvénytelensége</a:t>
            </a:r>
          </a:p>
          <a:p>
            <a:pPr algn="ctr"/>
            <a:r>
              <a:rPr lang="hu-HU" sz="3000" b="1" dirty="0">
                <a:solidFill>
                  <a:srgbClr val="CD1D9F"/>
                </a:solidFill>
                <a:latin typeface="Georgia" panose="02040502050405020303" pitchFamily="18" charset="0"/>
              </a:rPr>
              <a:t>A házasság megszűnése</a:t>
            </a:r>
          </a:p>
        </p:txBody>
      </p:sp>
    </p:spTree>
    <p:extLst>
      <p:ext uri="{BB962C8B-B14F-4D97-AF65-F5344CB8AC3E}">
        <p14:creationId xmlns:p14="http://schemas.microsoft.com/office/powerpoint/2010/main" val="92582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>
                <a:solidFill>
                  <a:schemeClr val="tx1"/>
                </a:solidFill>
              </a:endParaRPr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372612" y="1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7087375" y="0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7769601" y="1215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" name="Szövegdoboz 2">
            <a:extLst>
              <a:ext uri="{FF2B5EF4-FFF2-40B4-BE49-F238E27FC236}">
                <a16:creationId xmlns:a16="http://schemas.microsoft.com/office/drawing/2014/main" id="{D6913153-E502-4F2B-9C8D-40088D53ED49}"/>
              </a:ext>
            </a:extLst>
          </p:cNvPr>
          <p:cNvSpPr txBox="1"/>
          <p:nvPr/>
        </p:nvSpPr>
        <p:spPr>
          <a:xfrm>
            <a:off x="6493928" y="1720839"/>
            <a:ext cx="4100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24C26F3F-9799-4FA1-AB1C-A5E74F25D338}"/>
              </a:ext>
            </a:extLst>
          </p:cNvPr>
          <p:cNvSpPr txBox="1"/>
          <p:nvPr/>
        </p:nvSpPr>
        <p:spPr>
          <a:xfrm>
            <a:off x="5992591" y="2182090"/>
            <a:ext cx="47315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latin typeface="Georgia" panose="02040502050405020303" pitchFamily="18" charset="0"/>
              </a:rPr>
              <a:t>Rokontartás általános szabályai --&gt; (feltételrendszer, tartás módja, mértéke, teljesítése)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latin typeface="Georgia" panose="02040502050405020303" pitchFamily="18" charset="0"/>
              </a:rPr>
              <a:t>Speciális szabályok --&gt; (megállapodással létrejövő tartás, méltányosság, egy évnél rövidebb gyermektelen házasság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9E0B405B-8B96-4B6D-BCCE-1AAACB60A5A7}"/>
              </a:ext>
            </a:extLst>
          </p:cNvPr>
          <p:cNvSpPr txBox="1"/>
          <p:nvPr/>
        </p:nvSpPr>
        <p:spPr>
          <a:xfrm>
            <a:off x="6125948" y="674398"/>
            <a:ext cx="47315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b="1" dirty="0">
                <a:solidFill>
                  <a:srgbClr val="CD1D9F"/>
                </a:solidFill>
                <a:latin typeface="Georgia" panose="02040502050405020303" pitchFamily="18" charset="0"/>
              </a:rPr>
              <a:t>Házastársi tartás</a:t>
            </a:r>
          </a:p>
        </p:txBody>
      </p:sp>
    </p:spTree>
    <p:extLst>
      <p:ext uri="{BB962C8B-B14F-4D97-AF65-F5344CB8AC3E}">
        <p14:creationId xmlns:p14="http://schemas.microsoft.com/office/powerpoint/2010/main" val="348169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>
                <a:solidFill>
                  <a:schemeClr val="tx1"/>
                </a:solidFill>
              </a:endParaRPr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372612" y="1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7087375" y="0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7769601" y="1215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" name="Szövegdoboz 2">
            <a:extLst>
              <a:ext uri="{FF2B5EF4-FFF2-40B4-BE49-F238E27FC236}">
                <a16:creationId xmlns:a16="http://schemas.microsoft.com/office/drawing/2014/main" id="{D6913153-E502-4F2B-9C8D-40088D53ED49}"/>
              </a:ext>
            </a:extLst>
          </p:cNvPr>
          <p:cNvSpPr txBox="1"/>
          <p:nvPr/>
        </p:nvSpPr>
        <p:spPr>
          <a:xfrm>
            <a:off x="6493928" y="1720839"/>
            <a:ext cx="4100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24C26F3F-9799-4FA1-AB1C-A5E74F25D338}"/>
              </a:ext>
            </a:extLst>
          </p:cNvPr>
          <p:cNvSpPr txBox="1"/>
          <p:nvPr/>
        </p:nvSpPr>
        <p:spPr>
          <a:xfrm>
            <a:off x="6125947" y="2416745"/>
            <a:ext cx="473154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latin typeface="Georgia" panose="02040502050405020303" pitchFamily="18" charset="0"/>
              </a:rPr>
              <a:t>HVK fogalma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latin typeface="Georgia" panose="02040502050405020303" pitchFamily="18" charset="0"/>
              </a:rPr>
              <a:t>HVK kezdete – vége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latin typeface="Georgia" panose="02040502050405020303" pitchFamily="18" charset="0"/>
              </a:rPr>
              <a:t>Közös vagyon részletezése (bírói gyakorlat + Ptk.)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latin typeface="Georgia" panose="02040502050405020303" pitchFamily="18" charset="0"/>
              </a:rPr>
              <a:t>Különvagyon --&gt; aktívák és passzívák (Ptk. taxatív felsorolás)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9E0B405B-8B96-4B6D-BCCE-1AAACB60A5A7}"/>
              </a:ext>
            </a:extLst>
          </p:cNvPr>
          <p:cNvSpPr txBox="1"/>
          <p:nvPr/>
        </p:nvSpPr>
        <p:spPr>
          <a:xfrm>
            <a:off x="6125947" y="674398"/>
            <a:ext cx="57469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b="1" dirty="0">
                <a:solidFill>
                  <a:srgbClr val="CD1D9F"/>
                </a:solidFill>
                <a:latin typeface="Georgia" panose="02040502050405020303" pitchFamily="18" charset="0"/>
              </a:rPr>
              <a:t>Házastársi vagyonközösség. Különvagyon</a:t>
            </a:r>
          </a:p>
        </p:txBody>
      </p:sp>
    </p:spTree>
    <p:extLst>
      <p:ext uri="{BB962C8B-B14F-4D97-AF65-F5344CB8AC3E}">
        <p14:creationId xmlns:p14="http://schemas.microsoft.com/office/powerpoint/2010/main" val="224515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82225" y="12150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7087375" y="0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7769601" y="1215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5622321" y="251374"/>
            <a:ext cx="429892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házastársi vagyonközösséghez tartozó vagyontárgyak használata és kezelése</a:t>
            </a:r>
          </a:p>
          <a:p>
            <a:pPr algn="ctr"/>
            <a:endParaRPr lang="hu-HU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Rendelkezés a közös vagyonnal</a:t>
            </a:r>
          </a:p>
          <a:p>
            <a:pPr algn="ctr"/>
            <a:endParaRPr lang="hu-HU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rendelkezési jog gyakorlásából eredő felelősség</a:t>
            </a:r>
          </a:p>
          <a:p>
            <a:pPr algn="ctr"/>
            <a:endParaRPr lang="hu-HU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vagyonközösség megszűnése és megszüntetése</a:t>
            </a:r>
          </a:p>
          <a:p>
            <a:pPr algn="ctr"/>
            <a:endParaRPr lang="hu-HU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hu-H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házastársi közös vagyon megosztása</a:t>
            </a:r>
          </a:p>
        </p:txBody>
      </p:sp>
    </p:spTree>
    <p:extLst>
      <p:ext uri="{BB962C8B-B14F-4D97-AF65-F5344CB8AC3E}">
        <p14:creationId xmlns:p14="http://schemas.microsoft.com/office/powerpoint/2010/main" val="921886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82225" y="12150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7087375" y="0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7769601" y="1215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5622320" y="251374"/>
            <a:ext cx="5350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házastársi vagyonközösséghez tartozó vagyontárgyak használata és kezelése</a:t>
            </a: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B9408464-0275-493E-9872-A2AE263CA7A7}"/>
              </a:ext>
            </a:extLst>
          </p:cNvPr>
          <p:cNvSpPr txBox="1"/>
          <p:nvPr/>
        </p:nvSpPr>
        <p:spPr>
          <a:xfrm>
            <a:off x="5622321" y="1937148"/>
            <a:ext cx="429892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közös használat - közös kezelés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E428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Speciális!!! </a:t>
            </a:r>
            <a:r>
              <a:rPr lang="hu-H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Foglalkozás gyakorlásához vagy egyéni vállalkozói tevékenységhez kapcsolódó vagyontárgyak használata, kezelése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Költségek és kiadások viselése</a:t>
            </a:r>
          </a:p>
        </p:txBody>
      </p:sp>
    </p:spTree>
    <p:extLst>
      <p:ext uri="{BB962C8B-B14F-4D97-AF65-F5344CB8AC3E}">
        <p14:creationId xmlns:p14="http://schemas.microsoft.com/office/powerpoint/2010/main" val="683431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EA6602A-19C4-4550-9A7D-BC425CFD6CD4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18A0BC6D-9259-4C24-A4D1-D144D5DB1D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1D011791-F477-44F2-8737-4F2C347A2549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CD1D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FB0C7DDA-2438-4A70-BC5E-C29612C6AE3F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B/1 tétel</a:t>
              </a:r>
            </a:p>
          </p:txBody>
        </p:sp>
      </p:grp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65A112A7-78E8-4765-957B-A4DBDE66F4B8}"/>
              </a:ext>
            </a:extLst>
          </p:cNvPr>
          <p:cNvGrpSpPr/>
          <p:nvPr/>
        </p:nvGrpSpPr>
        <p:grpSpPr>
          <a:xfrm>
            <a:off x="-682225" y="12150"/>
            <a:ext cx="12192000" cy="6858000"/>
            <a:chOff x="1" y="0"/>
            <a:chExt cx="12192000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BECED508-9D3B-4EE1-B519-6335956DBA2F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abadkézi sokszög: alakzat 9">
              <a:extLst>
                <a:ext uri="{FF2B5EF4-FFF2-40B4-BE49-F238E27FC236}">
                  <a16:creationId xmlns:a16="http://schemas.microsoft.com/office/drawing/2014/main" id="{D64C9F34-2C33-4C06-8CF2-3FFE06DAC2C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E42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2199EAF0-1B99-4135-A60C-5E6AAC0782F2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B/2 tétel</a:t>
              </a:r>
            </a:p>
          </p:txBody>
        </p:sp>
      </p:grp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F28C0147-DD6E-4816-8282-FDAD0AAF1EBA}"/>
              </a:ext>
            </a:extLst>
          </p:cNvPr>
          <p:cNvGrpSpPr/>
          <p:nvPr/>
        </p:nvGrpSpPr>
        <p:grpSpPr>
          <a:xfrm>
            <a:off x="-7087375" y="0"/>
            <a:ext cx="12192000" cy="6858000"/>
            <a:chOff x="1" y="0"/>
            <a:chExt cx="12192000" cy="68580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40FD5CD-B6AA-4E34-B304-50EEB4EA53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Szabadkézi sokszög: alakzat 13">
              <a:extLst>
                <a:ext uri="{FF2B5EF4-FFF2-40B4-BE49-F238E27FC236}">
                  <a16:creationId xmlns:a16="http://schemas.microsoft.com/office/drawing/2014/main" id="{662387EE-6F53-4DC6-A43E-1556C4B39958}"/>
                </a:ext>
              </a:extLst>
            </p:cNvPr>
            <p:cNvSpPr/>
            <p:nvPr/>
          </p:nvSpPr>
          <p:spPr>
            <a:xfrm>
              <a:off x="10762478" y="2182090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890C2E36-CC63-4888-9B63-93DEA365E1CC}"/>
                </a:ext>
              </a:extLst>
            </p:cNvPr>
            <p:cNvSpPr txBox="1"/>
            <p:nvPr/>
          </p:nvSpPr>
          <p:spPr>
            <a:xfrm rot="16200000">
              <a:off x="10491939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B/3 tétel</a:t>
              </a: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AD974D7-B2E3-48A5-B01D-71EEE728048E}"/>
              </a:ext>
            </a:extLst>
          </p:cNvPr>
          <p:cNvGrpSpPr/>
          <p:nvPr/>
        </p:nvGrpSpPr>
        <p:grpSpPr>
          <a:xfrm>
            <a:off x="-7769601" y="12150"/>
            <a:ext cx="12192000" cy="6858000"/>
            <a:chOff x="1" y="0"/>
            <a:chExt cx="12192000" cy="68580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DA3EF571-6524-46CD-81CF-5ABBC795FBED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7EA442EB-B523-41C4-80CA-8AE6E5618072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Szövegdoboz 18">
              <a:extLst>
                <a:ext uri="{FF2B5EF4-FFF2-40B4-BE49-F238E27FC236}">
                  <a16:creationId xmlns:a16="http://schemas.microsoft.com/office/drawing/2014/main" id="{7D2AB976-7B91-4273-97FA-65D3D05DCB59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B/4 tétel</a:t>
              </a:r>
            </a:p>
          </p:txBody>
        </p: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9E0A64D5-7614-47FC-B3D3-F6CF94202C04}"/>
              </a:ext>
            </a:extLst>
          </p:cNvPr>
          <p:cNvGrpSpPr/>
          <p:nvPr/>
        </p:nvGrpSpPr>
        <p:grpSpPr>
          <a:xfrm>
            <a:off x="-8451827" y="1"/>
            <a:ext cx="12192000" cy="6858000"/>
            <a:chOff x="1" y="0"/>
            <a:chExt cx="12192000" cy="6858000"/>
          </a:xfrm>
        </p:grpSpPr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B86C5138-A9CC-4BD2-963C-8F3A281F4030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E25F6459-6630-491F-B512-12B365FA6000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61F186DC-0377-4770-B512-11EE23921FA8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B/5 tétel</a:t>
              </a: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DA789451-BBD5-40C2-80C2-9627F5D37B8D}"/>
              </a:ext>
            </a:extLst>
          </p:cNvPr>
          <p:cNvGrpSpPr/>
          <p:nvPr/>
        </p:nvGrpSpPr>
        <p:grpSpPr>
          <a:xfrm>
            <a:off x="-9164530" y="1"/>
            <a:ext cx="12192000" cy="6858000"/>
            <a:chOff x="1" y="0"/>
            <a:chExt cx="12192000" cy="6858000"/>
          </a:xfrm>
        </p:grpSpPr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E95161B-CDF7-48D1-B0C4-34F20A9713C5}"/>
                </a:ext>
              </a:extLst>
            </p:cNvPr>
            <p:cNvSpPr/>
            <p:nvPr/>
          </p:nvSpPr>
          <p:spPr>
            <a:xfrm>
              <a:off x="1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B938FC42-73B1-4834-9486-141FF3B96721}"/>
                </a:ext>
              </a:extLst>
            </p:cNvPr>
            <p:cNvSpPr/>
            <p:nvPr/>
          </p:nvSpPr>
          <p:spPr>
            <a:xfrm>
              <a:off x="10762479" y="2157845"/>
              <a:ext cx="1429521" cy="2542309"/>
            </a:xfrm>
            <a:custGeom>
              <a:avLst/>
              <a:gdLst>
                <a:gd name="connsiteX0" fmla="*/ 1593273 w 1593273"/>
                <a:gd name="connsiteY0" fmla="*/ 0 h 2992582"/>
                <a:gd name="connsiteX1" fmla="*/ 1593273 w 1593273"/>
                <a:gd name="connsiteY1" fmla="*/ 2992582 h 2992582"/>
                <a:gd name="connsiteX2" fmla="*/ 0 w 1593273"/>
                <a:gd name="connsiteY2" fmla="*/ 1496291 h 2992582"/>
                <a:gd name="connsiteX3" fmla="*/ 1593273 w 1593273"/>
                <a:gd name="connsiteY3" fmla="*/ 0 h 2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3273" h="2992582">
                  <a:moveTo>
                    <a:pt x="1593273" y="0"/>
                  </a:moveTo>
                  <a:lnTo>
                    <a:pt x="1593273" y="2992582"/>
                  </a:lnTo>
                  <a:cubicBezTo>
                    <a:pt x="713333" y="2992582"/>
                    <a:pt x="0" y="2322670"/>
                    <a:pt x="0" y="1496291"/>
                  </a:cubicBezTo>
                  <a:cubicBezTo>
                    <a:pt x="0" y="669912"/>
                    <a:pt x="713333" y="0"/>
                    <a:pt x="1593273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Szövegdoboz 26">
              <a:extLst>
                <a:ext uri="{FF2B5EF4-FFF2-40B4-BE49-F238E27FC236}">
                  <a16:creationId xmlns:a16="http://schemas.microsoft.com/office/drawing/2014/main" id="{9131A0AA-C63E-4F8A-8828-A3359BB2E384}"/>
                </a:ext>
              </a:extLst>
            </p:cNvPr>
            <p:cNvSpPr txBox="1"/>
            <p:nvPr/>
          </p:nvSpPr>
          <p:spPr>
            <a:xfrm rot="16200000">
              <a:off x="10491940" y="3167389"/>
              <a:ext cx="249381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u-HU" sz="2800" b="1" dirty="0">
                  <a:solidFill>
                    <a:schemeClr val="bg1">
                      <a:lumMod val="95000"/>
                    </a:schemeClr>
                  </a:solidFill>
                  <a:latin typeface="Georgia" panose="02040502050405020303" pitchFamily="18" charset="0"/>
                </a:rPr>
                <a:t>B/6 tétel</a:t>
              </a:r>
            </a:p>
          </p:txBody>
        </p:sp>
      </p:grp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CD5AB97F-3841-4804-AE7E-E30518CF55F3}"/>
              </a:ext>
            </a:extLst>
          </p:cNvPr>
          <p:cNvSpPr txBox="1"/>
          <p:nvPr/>
        </p:nvSpPr>
        <p:spPr>
          <a:xfrm>
            <a:off x="5622320" y="251374"/>
            <a:ext cx="5350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Rendelkezés a közös vagyonnal. A rendelkezési jog gyakorlásából eredő felelősség</a:t>
            </a: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B9408464-0275-493E-9872-A2AE263CA7A7}"/>
              </a:ext>
            </a:extLst>
          </p:cNvPr>
          <p:cNvSpPr txBox="1"/>
          <p:nvPr/>
        </p:nvSpPr>
        <p:spPr>
          <a:xfrm>
            <a:off x="5622321" y="1937148"/>
            <a:ext cx="429892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Rendelkezési jog - vélelmezett beleegyezés – kivételek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életközösség megszakadása és közös vagyon megosztása közötti rendelkezési jog - Ptk. taxatív kivételek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Rendelkezési jog megsértéséből eredő felelősség - külső személy felé, házastárssal szemben, jogalap nélküli gazdagodás</a:t>
            </a:r>
          </a:p>
        </p:txBody>
      </p:sp>
    </p:spTree>
    <p:extLst>
      <p:ext uri="{BB962C8B-B14F-4D97-AF65-F5344CB8AC3E}">
        <p14:creationId xmlns:p14="http://schemas.microsoft.com/office/powerpoint/2010/main" val="3593592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1658</Words>
  <Application>Microsoft Office PowerPoint</Application>
  <PresentationFormat>Szélesvásznú</PresentationFormat>
  <Paragraphs>445</Paragraphs>
  <Slides>30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Georgia</vt:lpstr>
      <vt:lpstr>Office-téma</vt:lpstr>
      <vt:lpstr>Záróvizsga felkészítő - Családjog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Edit Kriston</dc:creator>
  <cp:lastModifiedBy>Edit Kriston</cp:lastModifiedBy>
  <cp:revision>21</cp:revision>
  <dcterms:created xsi:type="dcterms:W3CDTF">2018-12-11T12:26:43Z</dcterms:created>
  <dcterms:modified xsi:type="dcterms:W3CDTF">2019-02-26T10:16:25Z</dcterms:modified>
</cp:coreProperties>
</file>