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519D9B-2D84-4BE1-9785-CBFA7CDF6C08}" v="6" dt="2019-04-26T15:53:04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8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913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276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5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512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974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653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6951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1163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5392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238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172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442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738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260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98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7291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1C02-8A37-46AA-BCCE-33EEB64F3760}" type="datetimeFigureOut">
              <a:rPr lang="hu-HU" smtClean="0"/>
              <a:t>2019. 04. 26.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EA16DE-A18A-4417-8EB3-7D185AE6050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726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10668000" cy="1655762"/>
          </a:xfrm>
        </p:spPr>
        <p:txBody>
          <a:bodyPr/>
          <a:lstStyle/>
          <a:p>
            <a:pPr algn="r"/>
            <a:r>
              <a:rPr lang="hu-HU" dirty="0"/>
              <a:t>Készítette: dr. Kriston Edit</a:t>
            </a:r>
          </a:p>
          <a:p>
            <a:pPr algn="r"/>
            <a:r>
              <a:rPr lang="hu-HU" dirty="0"/>
              <a:t>Tudományos segédmunkatárs</a:t>
            </a:r>
          </a:p>
        </p:txBody>
      </p:sp>
    </p:spTree>
    <p:extLst>
      <p:ext uri="{BB962C8B-B14F-4D97-AF65-F5344CB8AC3E}">
        <p14:creationId xmlns:p14="http://schemas.microsoft.com/office/powerpoint/2010/main" val="2864019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gyakorlása</a:t>
            </a:r>
            <a:br>
              <a:rPr lang="hu-HU" dirty="0"/>
            </a:br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idx="1"/>
          </p:nvPr>
        </p:nvSpPr>
        <p:spPr>
          <a:xfrm>
            <a:off x="2678113" y="990600"/>
            <a:ext cx="4281487" cy="5676900"/>
          </a:xfrm>
        </p:spPr>
        <p:txBody>
          <a:bodyPr>
            <a:normAutofit fontScale="90000"/>
          </a:bodyPr>
          <a:lstStyle/>
          <a:p>
            <a:pPr algn="ctr">
              <a:buAutoNum type="arabicPeriod"/>
            </a:pPr>
            <a:r>
              <a:rPr lang="hu-HU" b="1" i="1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Szülők általi rendezés</a:t>
            </a:r>
          </a:p>
          <a:p>
            <a:r>
              <a:rPr lang="hu-HU" dirty="0"/>
              <a:t>Főszabály, hogy közösen gyakorolják ,akkor is ha nem élnek együtt</a:t>
            </a:r>
          </a:p>
          <a:p>
            <a:r>
              <a:rPr lang="hu-HU" dirty="0"/>
              <a:t>Biztosítani kell a gyermek kiegyensúlyozott életvitelét</a:t>
            </a:r>
          </a:p>
          <a:p>
            <a:r>
              <a:rPr lang="hu-HU" dirty="0"/>
              <a:t>Önállóan is dönthet a szülő azonnali intézkedést igénylő esetben + másik szülő azonnali értesítése</a:t>
            </a:r>
          </a:p>
          <a:p>
            <a:r>
              <a:rPr lang="hu-HU"/>
              <a:t>SZÜF </a:t>
            </a:r>
            <a:r>
              <a:rPr lang="hu-HU" dirty="0"/>
              <a:t>megosztható + dönthetnek hogy csak az egyikük gyakorolja</a:t>
            </a:r>
          </a:p>
          <a:p>
            <a:r>
              <a:rPr lang="hu-HU" dirty="0"/>
              <a:t>vélelem, hogy ha az egyik szülő háztartásában él huzamosabb ideig – ő gyakorolja kizárólagosan</a:t>
            </a:r>
          </a:p>
          <a:p>
            <a:r>
              <a:rPr lang="hu-HU" dirty="0"/>
              <a:t>házassági vagy SZÜF perben a felek közös kérelmére a bíróság a felek egyezségét jóváhagyja</a:t>
            </a:r>
            <a:br>
              <a:rPr lang="hu-HU" dirty="0"/>
            </a:br>
            <a:endParaRPr lang="hu-HU" dirty="0"/>
          </a:p>
          <a:p>
            <a:pPr marL="0" indent="0">
              <a:buNone/>
            </a:pPr>
            <a:r>
              <a:rPr lang="hu-HU" dirty="0"/>
              <a:t>Ha vita van a felek között a közös </a:t>
            </a:r>
            <a:r>
              <a:rPr lang="hu-HU" dirty="0" err="1"/>
              <a:t>SZÜF-t</a:t>
            </a:r>
            <a:r>
              <a:rPr lang="hu-HU" dirty="0"/>
              <a:t> illetően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a gyámhatóság dönt</a:t>
            </a:r>
          </a:p>
        </p:txBody>
      </p:sp>
      <p:sp>
        <p:nvSpPr>
          <p:cNvPr id="6" name="Cím 1"/>
          <p:cNvSpPr txBox="1">
            <a:spLocks/>
          </p:cNvSpPr>
          <p:nvPr/>
        </p:nvSpPr>
        <p:spPr>
          <a:xfrm>
            <a:off x="7435056" y="990600"/>
            <a:ext cx="4281487" cy="5676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dirty="0"/>
              <a:t>2. </a:t>
            </a:r>
            <a:r>
              <a:rPr lang="hu-HU" b="1" i="1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Bírói rendezés</a:t>
            </a:r>
          </a:p>
          <a:p>
            <a:r>
              <a:rPr lang="hu-HU" dirty="0"/>
              <a:t>Megállapodás hiányában dönt, hogy melyik szülő gyakorolja</a:t>
            </a:r>
          </a:p>
          <a:p>
            <a:r>
              <a:rPr lang="hu-HU" dirty="0"/>
              <a:t>Mérlegelési szempontok: a gyermek testi, szellemi és erkölcsi fejlődése miként biztosítható a legkedvezőbben</a:t>
            </a:r>
          </a:p>
          <a:p>
            <a:pPr marL="0" indent="0">
              <a:buNone/>
            </a:pPr>
            <a:r>
              <a:rPr lang="hu-HU" dirty="0"/>
              <a:t>Jogkövetkezmény: a </a:t>
            </a:r>
            <a:r>
              <a:rPr lang="hu-HU" dirty="0" err="1"/>
              <a:t>SZÜF-t</a:t>
            </a:r>
            <a:r>
              <a:rPr lang="hu-HU" dirty="0"/>
              <a:t> gyakorló szülő teljes jogkörben jár el, a különélő szülő csak a gyermek sorsát érintő lényeges kérdésekben</a:t>
            </a:r>
          </a:p>
          <a:p>
            <a:r>
              <a:rPr lang="hu-HU" dirty="0"/>
              <a:t>gyermek állampolgárságának megváltoztatása</a:t>
            </a:r>
          </a:p>
          <a:p>
            <a:r>
              <a:rPr lang="hu-HU" dirty="0"/>
              <a:t>gyermek neve</a:t>
            </a:r>
          </a:p>
          <a:p>
            <a:r>
              <a:rPr lang="hu-HU" dirty="0"/>
              <a:t>a szülőjével azonos lakóhelyén kívüli tartózkodási helyének</a:t>
            </a:r>
          </a:p>
          <a:p>
            <a:r>
              <a:rPr lang="hu-HU" dirty="0"/>
              <a:t>huzamos időtartamú vagy letelepedés céljából történő külföldi tartózkodási helyének kijelölése </a:t>
            </a:r>
          </a:p>
          <a:p>
            <a:r>
              <a:rPr lang="hu-HU" dirty="0"/>
              <a:t>iskolájának, életpályájának megválasztása.</a:t>
            </a:r>
          </a:p>
          <a:p>
            <a:pPr marL="0" indent="0">
              <a:buNone/>
            </a:pP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0410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3875" y="0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Gyermek elhelyezése 3. személynél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047750"/>
            <a:ext cx="8915400" cy="5314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Feltételei:</a:t>
            </a:r>
          </a:p>
          <a:p>
            <a:r>
              <a:rPr lang="hu-HU" dirty="0"/>
              <a:t>szülői felügyeletnek a szülők által történő gyakorlása a gyermek érdekét veszélyezteti</a:t>
            </a:r>
          </a:p>
          <a:p>
            <a:r>
              <a:rPr lang="hu-HU" dirty="0"/>
              <a:t>Akinél elhelyezik (3. személy) maga is kéri</a:t>
            </a:r>
          </a:p>
          <a:p>
            <a:pPr marL="0" indent="0">
              <a:buNone/>
            </a:pPr>
            <a:r>
              <a:rPr lang="hu-HU" dirty="0"/>
              <a:t>Ekkor a harmadik személy lesz a gyermek </a:t>
            </a:r>
            <a:r>
              <a:rPr lang="hu-HU" dirty="0" err="1"/>
              <a:t>GYÁMja</a:t>
            </a:r>
            <a:r>
              <a:rPr lang="hu-HU" dirty="0"/>
              <a:t> </a:t>
            </a:r>
            <a:r>
              <a:rPr lang="hu-HU" dirty="0">
                <a:sym typeface="Wingdings" panose="05000000000000000000" pitchFamily="2" charset="2"/>
              </a:rPr>
              <a:t> SZÜF szünetel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Elsősorban olyan személynél helyezi el, </a:t>
            </a:r>
            <a:r>
              <a:rPr lang="hu-HU" dirty="0"/>
              <a:t>aki a gyermek gondozásában, nevelésében, a gyermek érdekeinek megfelelően már korábban részt vett.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Megváltoztatás:</a:t>
            </a:r>
          </a:p>
          <a:p>
            <a:r>
              <a:rPr lang="hu-HU" dirty="0"/>
              <a:t>Utóbb a körülmények módosulnak</a:t>
            </a:r>
          </a:p>
          <a:p>
            <a:r>
              <a:rPr lang="hu-HU" dirty="0"/>
              <a:t>Gyermek érdekében áll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Nem hivatkozhat a körülmények megváltozása folytán a gyermek érdekére az a szülő, aki a változást felróható magatartásával maga idézte elő, így különösen, ha a gyermeket jogosulatlanul vette magához vagy tartja magánál.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980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35775" y="152400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Perjogi szabályok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581150"/>
            <a:ext cx="8915400" cy="5010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dirty="0"/>
              <a:t>A szülői felügyelet gyakorlásának rendezése, a felügyelet, az egyes felügyeleti jogok gyakorlásának megváltoztatása, a gyermek harmadik személynél történő elhelyezése és az elhelyezés megváltoztatása iránt a szülő és a gyámhatóság indíthat pert.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dirty="0"/>
              <a:t>Szülő </a:t>
            </a:r>
            <a:r>
              <a:rPr lang="hu-HU" sz="2000" dirty="0">
                <a:sym typeface="Wingdings" panose="05000000000000000000" pitchFamily="2" charset="2"/>
              </a:rPr>
              <a:t>  </a:t>
            </a:r>
            <a:r>
              <a:rPr lang="hu-HU" sz="2000" dirty="0" err="1">
                <a:sym typeface="Wingdings" panose="05000000000000000000" pitchFamily="2" charset="2"/>
              </a:rPr>
              <a:t>Szülő</a:t>
            </a:r>
            <a:endParaRPr lang="hu-HU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sz="2000" dirty="0">
                <a:sym typeface="Wingdings" panose="05000000000000000000" pitchFamily="2" charset="2"/>
              </a:rPr>
              <a:t>Gyámhatóság   Szülők</a:t>
            </a:r>
          </a:p>
          <a:p>
            <a:pPr marL="0" indent="0">
              <a:buNone/>
            </a:pPr>
            <a:r>
              <a:rPr lang="hu-HU" sz="2000" dirty="0">
                <a:sym typeface="Wingdings" panose="05000000000000000000" pitchFamily="2" charset="2"/>
              </a:rPr>
              <a:t>Szülő/gyámhatóság   harmadik személy ahol a gyermeket elhelyezték</a:t>
            </a:r>
          </a:p>
          <a:p>
            <a:pPr marL="0" indent="0">
              <a:buNone/>
            </a:pPr>
            <a:r>
              <a:rPr lang="hu-HU" sz="2000" dirty="0">
                <a:sym typeface="Wingdings" panose="05000000000000000000" pitchFamily="2" charset="2"/>
              </a:rPr>
              <a:t>Meg kell hallgatni mindkét szülőt, indokolt esetben a gyermeket, 14 év  felett kötelezően kivéve, ha  a gyermek fejlődését veszélyezteti </a:t>
            </a:r>
          </a:p>
          <a:p>
            <a:pPr marL="0" indent="0">
              <a:buNone/>
            </a:pPr>
            <a:endParaRPr lang="hu-HU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sz="2000" dirty="0"/>
              <a:t>Kötelező </a:t>
            </a:r>
            <a:r>
              <a:rPr lang="hu-HU" sz="2000" dirty="0" err="1"/>
              <a:t>mediáció</a:t>
            </a:r>
            <a:r>
              <a:rPr lang="hu-HU" sz="2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28699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11975" y="209550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Kapcsolattartás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409700"/>
            <a:ext cx="8915400" cy="5086350"/>
          </a:xfrm>
        </p:spPr>
        <p:txBody>
          <a:bodyPr>
            <a:normAutofit/>
          </a:bodyPr>
          <a:lstStyle/>
          <a:p>
            <a:pPr algn="ctr"/>
            <a:r>
              <a:rPr lang="hu-HU" b="1" i="1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Gyermek joga a kapcsolattartásra – szülő köteles lehetővé tenni</a:t>
            </a:r>
          </a:p>
          <a:p>
            <a:pPr marL="0" indent="0">
              <a:buNone/>
            </a:pPr>
            <a:r>
              <a:rPr lang="hu-HU" dirty="0"/>
              <a:t>Különélő szülő jogosult és köteles kapcsolatot  tartani</a:t>
            </a:r>
          </a:p>
          <a:p>
            <a:pPr marL="0" indent="0">
              <a:buNone/>
            </a:pPr>
            <a:r>
              <a:rPr lang="hu-HU" dirty="0"/>
              <a:t>A szülőnek </a:t>
            </a:r>
            <a:r>
              <a:rPr lang="hu-H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joga van gyermekével kapcsolatot tartani akkor is, ha a szülői felügyeleti joga szünetel</a:t>
            </a:r>
            <a:r>
              <a:rPr lang="hu-HU" dirty="0"/>
              <a:t>, 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kivéve</a:t>
            </a:r>
            <a:r>
              <a:rPr lang="hu-HU" dirty="0"/>
              <a:t>, ha a gyermek vagy a gyermekkel közös háztartásban élő hozzátartozója sérelmére elkövetett cselekmény miatt elrendelt távoltartó határozat hatálya alatt áll.</a:t>
            </a:r>
          </a:p>
          <a:p>
            <a:r>
              <a:rPr lang="hu-HU" dirty="0"/>
              <a:t>Egyéb hozzátartozók: közvetlenül jogosult  a szülő, nagyszülő, testvér</a:t>
            </a:r>
          </a:p>
          <a:p>
            <a:r>
              <a:rPr lang="hu-HU" dirty="0"/>
              <a:t>Ha ők tartósan akadályozva vannak, vagy a kapcsolattartási jogukat önhibájukból nem gyakorolják - a gyermek szülőjének testvére és szülőjének házastársa is jogosult.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 kapcsolattartásra - ha a gyermek hosszabb időn keresztül a háztartásában nevelkedett - 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kérelmére feljogosítható a volt mostohaszülő, nevelőszülő, gyám és az is, akinek a gyermekre vonatkozó apasági vélelmét a bíróság megdöntötte.</a:t>
            </a:r>
          </a:p>
        </p:txBody>
      </p:sp>
    </p:spTree>
    <p:extLst>
      <p:ext uri="{BB962C8B-B14F-4D97-AF65-F5344CB8AC3E}">
        <p14:creationId xmlns:p14="http://schemas.microsoft.com/office/powerpoint/2010/main" val="3055404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3875" y="166910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Kapcsolattartás tartalma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219200"/>
            <a:ext cx="8915400" cy="527685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magában foglalja:</a:t>
            </a:r>
          </a:p>
          <a:p>
            <a:r>
              <a:rPr lang="hu-HU" dirty="0"/>
              <a:t> a gyermekkel való személyes találkozást, </a:t>
            </a:r>
          </a:p>
          <a:p>
            <a:r>
              <a:rPr lang="hu-HU" dirty="0"/>
              <a:t>a gyermeknek a lakóhelyéről vagy a tartózkodási helyéről rendszeresen, meghatározott időtartamra történő elvitelét, </a:t>
            </a:r>
          </a:p>
          <a:p>
            <a:r>
              <a:rPr lang="hu-HU" dirty="0"/>
              <a:t>a gyermekkel időszakonként, elsősorban az oktatási szünetek és a többnapos ünnepek időszakában való huzamos együttlétet,</a:t>
            </a:r>
          </a:p>
          <a:p>
            <a:r>
              <a:rPr lang="hu-HU" dirty="0"/>
              <a:t>kiterjed a kapcsolat személyes találkozás nélküli fenntartására.</a:t>
            </a:r>
          </a:p>
          <a:p>
            <a:r>
              <a:rPr lang="hu-HU" dirty="0"/>
              <a:t>Külföldre vitel</a:t>
            </a:r>
          </a:p>
          <a:p>
            <a:pPr marL="0" indent="0">
              <a:buNone/>
            </a:pPr>
            <a:r>
              <a:rPr lang="hu-H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Kiadások a kapcsolattartásra jogosultat terhelik</a:t>
            </a:r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Akadály</a:t>
            </a:r>
            <a:r>
              <a:rPr lang="hu-HU" dirty="0"/>
              <a:t> </a:t>
            </a:r>
            <a:r>
              <a:rPr lang="hu-HU" dirty="0">
                <a:sym typeface="Wingdings" panose="05000000000000000000" pitchFamily="2" charset="2"/>
              </a:rPr>
              <a:t> késedelem nélküli tájékoztatás</a:t>
            </a:r>
          </a:p>
          <a:p>
            <a:pPr marL="0" indent="0">
              <a:buNone/>
            </a:pPr>
            <a:r>
              <a:rPr lang="hu-HU" dirty="0"/>
              <a:t>A jogosultnak fel nem róható okból elmaradt kapcsolattartást a legközelebbi megfelelő időpontban, de legkésőbb 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 hónapon belül </a:t>
            </a:r>
            <a:r>
              <a:rPr lang="hu-HU" dirty="0"/>
              <a:t>pótolni kell.</a:t>
            </a:r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Megvonás vagy korlátozás </a:t>
            </a:r>
            <a:r>
              <a:rPr lang="hu-HU" dirty="0">
                <a:sym typeface="Wingdings" panose="05000000000000000000" pitchFamily="2" charset="2"/>
              </a:rPr>
              <a:t> csak felróható  magatartás esetén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6787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54825" y="0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Kapcsolattartás rendezése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952500"/>
            <a:ext cx="9317038" cy="5772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Házassági vagy SZÜF perben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egyezséget</a:t>
            </a:r>
            <a:r>
              <a:rPr lang="hu-HU" dirty="0">
                <a:sym typeface="Wingdings" panose="05000000000000000000" pitchFamily="2" charset="2"/>
              </a:rPr>
              <a:t> köthetnek</a:t>
            </a:r>
          </a:p>
          <a:p>
            <a:pPr marL="0" indent="0">
              <a:buNone/>
            </a:pPr>
            <a:r>
              <a:rPr lang="hu-HU" u="sng" dirty="0">
                <a:sym typeface="Wingdings" panose="05000000000000000000" pitchFamily="2" charset="2"/>
              </a:rPr>
              <a:t>Kérelemre</a:t>
            </a:r>
            <a:r>
              <a:rPr lang="hu-HU" dirty="0">
                <a:sym typeface="Wingdings" panose="05000000000000000000" pitchFamily="2" charset="2"/>
              </a:rPr>
              <a:t> vagy a gyermek érdekében </a:t>
            </a:r>
            <a:r>
              <a:rPr lang="hu-HU" u="sng" dirty="0">
                <a:sym typeface="Wingdings" panose="05000000000000000000" pitchFamily="2" charset="2"/>
              </a:rPr>
              <a:t>hivatalból</a:t>
            </a:r>
            <a:r>
              <a:rPr lang="hu-HU" dirty="0">
                <a:sym typeface="Wingdings" panose="05000000000000000000" pitchFamily="2" charset="2"/>
              </a:rPr>
              <a:t> a bíróság dönt (</a:t>
            </a:r>
            <a:r>
              <a:rPr lang="hu-HU" dirty="0"/>
              <a:t>a határozat jogerőre emelkedésétől számított </a:t>
            </a:r>
            <a:r>
              <a:rPr lang="hu-HU" b="1" i="1" dirty="0"/>
              <a:t>két éven belül </a:t>
            </a:r>
            <a:r>
              <a:rPr lang="hu-HU" dirty="0"/>
              <a:t>lehet csak megváltoztatást kérni)</a:t>
            </a:r>
            <a:endParaRPr lang="hu-HU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/>
              <a:t>Ha nincs per és nincs megállapodás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gyámhatóság</a:t>
            </a:r>
            <a:r>
              <a:rPr lang="hu-HU" dirty="0">
                <a:sym typeface="Wingdings" panose="05000000000000000000" pitchFamily="2" charset="2"/>
              </a:rPr>
              <a:t> dönt (ítélőképes gyermek meghallgatása</a:t>
            </a:r>
          </a:p>
          <a:p>
            <a:pPr marL="0" indent="0">
              <a:buNone/>
            </a:pPr>
            <a:endParaRPr lang="hu-HU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b="1" dirty="0">
                <a:sym typeface="Wingdings" panose="05000000000000000000" pitchFamily="2" charset="2"/>
              </a:rPr>
              <a:t>Döntés során figyelembe vett tényezők</a:t>
            </a:r>
            <a:r>
              <a:rPr lang="hu-HU" dirty="0"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r>
              <a:rPr lang="hu-HU" dirty="0"/>
              <a:t>a gyermek korának, egészségi állapotának, életkörülményeinek, a szülők személyes körülményeinek és az ítélőképessége birtokában lévő gyermek véleményének figyelembevétele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 kapcsolattartásra vonatkozó határozatban </a:t>
            </a:r>
            <a:r>
              <a:rPr lang="hu-H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rendelkezni kell </a:t>
            </a:r>
            <a:r>
              <a:rPr lang="hu-HU" dirty="0"/>
              <a:t>a kapcsolattartás gyakoriságáról, időtartamáról, folyamatos vagy időszakos voltáról, arról, hogy felügyelt kapcsolattartásra kerül-e sor, továbbá a gyermek átadásának és visszaadásának helyéről, idejéről és módjáról, a kapcsolattartás elmaradására vonatkozó értesítési kötelezettségről és az elmaradt kapcsolattartás pótlásáról.</a:t>
            </a:r>
          </a:p>
        </p:txBody>
      </p:sp>
    </p:spTree>
    <p:extLst>
      <p:ext uri="{BB962C8B-B14F-4D97-AF65-F5344CB8AC3E}">
        <p14:creationId xmlns:p14="http://schemas.microsoft.com/office/powerpoint/2010/main" val="679884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89212" y="194619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SZÜF szünetelése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094509"/>
            <a:ext cx="8915400" cy="5569527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 szülő </a:t>
            </a:r>
            <a:r>
              <a:rPr lang="hu-HU" b="1" i="1" dirty="0"/>
              <a:t>cselekvőképtelen</a:t>
            </a:r>
            <a:r>
              <a:rPr lang="hu-HU" dirty="0"/>
              <a:t>;</a:t>
            </a:r>
          </a:p>
          <a:p>
            <a:r>
              <a:rPr lang="hu-HU" dirty="0"/>
              <a:t>a </a:t>
            </a:r>
            <a:r>
              <a:rPr lang="hu-HU" b="1" i="1" dirty="0"/>
              <a:t>kiskorú szülő korlátozottan cselekvőképes</a:t>
            </a:r>
            <a:r>
              <a:rPr lang="hu-HU" dirty="0"/>
              <a:t>, kivéve a tizenhatodik életévét betöltött kiskorú szülő gondozási, nevelési jogát és kötelezettségét;</a:t>
            </a:r>
          </a:p>
          <a:p>
            <a:r>
              <a:rPr lang="hu-HU" dirty="0"/>
              <a:t>a szülő cselekvőképességében a szülői felügyeleti jogok gyakorlása tekintetében </a:t>
            </a:r>
            <a:r>
              <a:rPr lang="hu-HU" b="1" i="1" dirty="0"/>
              <a:t>részlegesen korlátozott</a:t>
            </a:r>
            <a:r>
              <a:rPr lang="hu-HU" dirty="0"/>
              <a:t>;</a:t>
            </a:r>
          </a:p>
          <a:p>
            <a:r>
              <a:rPr lang="hu-HU" dirty="0"/>
              <a:t>a szülő </a:t>
            </a:r>
            <a:r>
              <a:rPr lang="hu-HU" b="1" i="1" dirty="0"/>
              <a:t>ismeretlen helyen távol van</a:t>
            </a:r>
            <a:r>
              <a:rPr lang="hu-HU" dirty="0"/>
              <a:t>, vagy ténylegesen akadályozva van a szülői felügyelet ellátásában;</a:t>
            </a:r>
          </a:p>
          <a:p>
            <a:r>
              <a:rPr lang="hu-HU" dirty="0"/>
              <a:t>a gyámhatóság a gyermek </a:t>
            </a:r>
            <a:r>
              <a:rPr lang="hu-HU" b="1" i="1" dirty="0"/>
              <a:t>családba fogadásához </a:t>
            </a:r>
            <a:r>
              <a:rPr lang="hu-HU" dirty="0"/>
              <a:t>hozzájárult;</a:t>
            </a:r>
          </a:p>
          <a:p>
            <a:r>
              <a:rPr lang="hu-HU" dirty="0"/>
              <a:t>a szülő </a:t>
            </a:r>
            <a:r>
              <a:rPr lang="hu-HU" b="1" i="1" dirty="0"/>
              <a:t>hathetes életkoránál fiatalabb gyermeke örökbefogadásához </a:t>
            </a:r>
            <a:r>
              <a:rPr lang="hu-HU" dirty="0"/>
              <a:t>járult hozzá;</a:t>
            </a:r>
          </a:p>
          <a:p>
            <a:r>
              <a:rPr lang="hu-HU" dirty="0"/>
              <a:t>a gyermeket a gyámhatóság </a:t>
            </a:r>
            <a:r>
              <a:rPr lang="hu-HU" b="1" i="1" dirty="0"/>
              <a:t>nevelésbe vette </a:t>
            </a:r>
            <a:r>
              <a:rPr lang="hu-HU" dirty="0"/>
              <a:t>és a szülő szülői felügyeleti joga nem szűnt meg vagy azt a bíróság nem szüntette meg;</a:t>
            </a:r>
          </a:p>
          <a:p>
            <a:r>
              <a:rPr lang="hu-HU" dirty="0"/>
              <a:t>a bíróság a gyermeket </a:t>
            </a:r>
            <a:r>
              <a:rPr lang="hu-HU" b="1" i="1" dirty="0"/>
              <a:t>harmadik személynél helyezte el</a:t>
            </a:r>
            <a:r>
              <a:rPr lang="hu-HU" dirty="0"/>
              <a:t>; vagy</a:t>
            </a:r>
          </a:p>
          <a:p>
            <a:r>
              <a:rPr lang="hu-HU" dirty="0"/>
              <a:t>a szülő a gyermek vagy a gyermekkel közös háztartásban élő hozzátartozója sérelmére elkövetett cselekmény miatt </a:t>
            </a:r>
            <a:r>
              <a:rPr lang="hu-HU" b="1" i="1" dirty="0"/>
              <a:t>elrendelt távoltartó határozat </a:t>
            </a:r>
            <a:r>
              <a:rPr lang="hu-HU" dirty="0"/>
              <a:t>hatálya alatt áll.</a:t>
            </a:r>
          </a:p>
          <a:p>
            <a:r>
              <a:rPr lang="hu-HU" dirty="0"/>
              <a:t>Aki </a:t>
            </a:r>
            <a:r>
              <a:rPr lang="hu-HU" b="1" i="1" dirty="0"/>
              <a:t>együtt él </a:t>
            </a:r>
            <a:r>
              <a:rPr lang="hu-HU" dirty="0"/>
              <a:t>olyan szülővel, akinek a SZÜF-t a bíróság </a:t>
            </a:r>
            <a:r>
              <a:rPr lang="hu-HU" b="1" i="1" dirty="0"/>
              <a:t>megszűntette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8725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5107" y="222328"/>
            <a:ext cx="8911687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SZÜF megszűnése és megszűntetése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68230" y="1302327"/>
            <a:ext cx="5654243" cy="5555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i="1" u="sng" dirty="0"/>
              <a:t>MEGSZŰNIK:</a:t>
            </a:r>
          </a:p>
          <a:p>
            <a:r>
              <a:rPr lang="hu-HU" dirty="0"/>
              <a:t>a gyermek </a:t>
            </a:r>
            <a:r>
              <a:rPr lang="hu-HU" b="1" i="1" dirty="0"/>
              <a:t>nagykorúvá</a:t>
            </a:r>
            <a:r>
              <a:rPr lang="hu-HU" dirty="0"/>
              <a:t> válásával;</a:t>
            </a:r>
          </a:p>
          <a:p>
            <a:r>
              <a:rPr lang="hu-HU" i="1" dirty="0"/>
              <a:t> </a:t>
            </a:r>
            <a:r>
              <a:rPr lang="hu-HU" dirty="0"/>
              <a:t>a gyermek </a:t>
            </a:r>
            <a:r>
              <a:rPr lang="hu-HU" b="1" i="1" dirty="0"/>
              <a:t>örökbefogadásával</a:t>
            </a:r>
            <a:r>
              <a:rPr lang="hu-HU" dirty="0"/>
              <a:t>, kivéve, ha a gyermeket a szülő házastársa fogadja örökbe;</a:t>
            </a:r>
          </a:p>
          <a:p>
            <a:r>
              <a:rPr lang="hu-HU" dirty="0"/>
              <a:t>a szülőnek a gyermek örökbefogadásához adott hozzájárulásával, vagy ha a gyermek </a:t>
            </a:r>
            <a:r>
              <a:rPr lang="hu-HU" b="1" i="1" dirty="0"/>
              <a:t>örökbefogadásához</a:t>
            </a:r>
            <a:r>
              <a:rPr lang="hu-HU" dirty="0"/>
              <a:t> a szülő a gyermek hathetes korát megelőzően járult hozzá, a </a:t>
            </a:r>
            <a:r>
              <a:rPr lang="hu-HU" b="1" i="1" dirty="0"/>
              <a:t>gyermek hathetes korának elérésekor</a:t>
            </a:r>
            <a:r>
              <a:rPr lang="hu-HU" dirty="0"/>
              <a:t>, kivéve, ha a szülő a hozzájáruló nyilatkozatot visszavonta; vagy</a:t>
            </a:r>
          </a:p>
          <a:p>
            <a:r>
              <a:rPr lang="hu-HU" dirty="0"/>
              <a:t>ha a szülő a gyermeket annak érdekében, hogy más nevelje fel - személyazonosságának feltárása nélkül - egészségügyi intézmény arra kijelölt helyén </a:t>
            </a:r>
            <a:r>
              <a:rPr lang="hu-HU" b="1" i="1" dirty="0"/>
              <a:t>hagyja, és a gyermekért hat héten belül nem jelentkezik</a:t>
            </a:r>
            <a:r>
              <a:rPr lang="hu-HU" dirty="0"/>
              <a:t>.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Tartalom helye 2">
            <a:extLst>
              <a:ext uri="{FF2B5EF4-FFF2-40B4-BE49-F238E27FC236}">
                <a16:creationId xmlns:a16="http://schemas.microsoft.com/office/drawing/2014/main" id="{DA614B66-6EFD-4ED6-92C2-B8F96CC0BBA8}"/>
              </a:ext>
            </a:extLst>
          </p:cNvPr>
          <p:cNvSpPr txBox="1">
            <a:spLocks/>
          </p:cNvSpPr>
          <p:nvPr/>
        </p:nvSpPr>
        <p:spPr>
          <a:xfrm>
            <a:off x="6622473" y="1302327"/>
            <a:ext cx="5654243" cy="51538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u-HU" b="1" i="1" u="sng" dirty="0"/>
              <a:t>MEGSZŰNTETIK:</a:t>
            </a:r>
          </a:p>
          <a:p>
            <a:r>
              <a:rPr lang="hu-HU" dirty="0"/>
              <a:t>a szülő </a:t>
            </a:r>
            <a:r>
              <a:rPr lang="hu-HU" b="1" i="1" dirty="0"/>
              <a:t>felróható</a:t>
            </a:r>
            <a:r>
              <a:rPr lang="hu-HU" b="1" dirty="0"/>
              <a:t> </a:t>
            </a:r>
            <a:r>
              <a:rPr lang="hu-HU" b="1" i="1" dirty="0"/>
              <a:t>magatartásával</a:t>
            </a:r>
            <a:r>
              <a:rPr lang="hu-HU" b="1" dirty="0"/>
              <a:t> </a:t>
            </a:r>
            <a:r>
              <a:rPr lang="hu-HU" dirty="0"/>
              <a:t>gyermeke javát, különösen testi jólétét, értelmi vagy erkölcsi fejlődését </a:t>
            </a:r>
            <a:r>
              <a:rPr lang="hu-HU" b="1" i="1" dirty="0"/>
              <a:t>súlyosan</a:t>
            </a:r>
            <a:r>
              <a:rPr lang="hu-HU" dirty="0"/>
              <a:t> sérti vagy </a:t>
            </a:r>
            <a:r>
              <a:rPr lang="hu-HU" b="1" i="1" dirty="0"/>
              <a:t>veszélyezteti</a:t>
            </a:r>
            <a:r>
              <a:rPr lang="hu-HU" dirty="0"/>
              <a:t>; vagy</a:t>
            </a:r>
          </a:p>
          <a:p>
            <a:r>
              <a:rPr lang="hu-HU" dirty="0"/>
              <a:t>a gyermeket más személynél </a:t>
            </a:r>
            <a:r>
              <a:rPr lang="hu-HU" b="1" i="1" dirty="0"/>
              <a:t>helyezték el </a:t>
            </a:r>
            <a:r>
              <a:rPr lang="hu-HU" dirty="0"/>
              <a:t>vagy </a:t>
            </a:r>
            <a:r>
              <a:rPr lang="hu-HU" b="1" i="1" dirty="0"/>
              <a:t>nevelésbe</a:t>
            </a:r>
            <a:r>
              <a:rPr lang="hu-HU" dirty="0"/>
              <a:t> </a:t>
            </a:r>
            <a:r>
              <a:rPr lang="hu-HU" b="1" i="1" dirty="0"/>
              <a:t>vették</a:t>
            </a:r>
            <a:r>
              <a:rPr lang="hu-HU" dirty="0"/>
              <a:t>, és az a szülő, akinek szülői felügyeleti joga szünetel, a gyermek elhelyezésére vagy a nevelésbe vételre okot adó </a:t>
            </a:r>
            <a:r>
              <a:rPr lang="hu-HU" b="1" i="1" dirty="0"/>
              <a:t>magatartásán, életvitelén, körülményein önhibájából nem változtat</a:t>
            </a:r>
            <a:r>
              <a:rPr lang="hu-HU" dirty="0"/>
              <a:t>.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A bíróság a jövőre nézve visszaállítja a szülői felügyeletet, ha az az ok, amely miatt azt megszüntették, már nem áll fenn, és nincs egyéb olyan ok sem, amely a megszüntetésre alapul szolgálna.</a:t>
            </a:r>
          </a:p>
          <a:p>
            <a:pPr marL="0" indent="0">
              <a:buFont typeface="Wingdings 3" charset="2"/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6696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Családba fogadás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543050"/>
            <a:ext cx="8915400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A szülői felügyeletet </a:t>
            </a:r>
            <a:r>
              <a:rPr lang="hu-HU" b="1" i="1" dirty="0"/>
              <a:t>közösen gyakorló szülők vagy a szülői felügyeletet gyakorló szülő kérelmére </a:t>
            </a:r>
            <a:r>
              <a:rPr lang="hu-HU" dirty="0"/>
              <a:t>- a különélő másik szülő meghallgatásával - a </a:t>
            </a:r>
            <a:r>
              <a:rPr lang="hu-HU" i="1" dirty="0"/>
              <a:t>gyámhatóság</a:t>
            </a:r>
            <a:r>
              <a:rPr lang="hu-HU" dirty="0"/>
              <a:t> </a:t>
            </a:r>
            <a:r>
              <a:rPr lang="hu-HU" b="1" dirty="0"/>
              <a:t>hozzájárulhat ahhoz, hogy a szülő egészségi állapota, indokolt távolléte vagy más családi ok miatt a gyermeket más, általa megnevezett család átmenetileg befogadja, gondozza és nevelje, feltéve, hogy a </a:t>
            </a:r>
            <a:r>
              <a:rPr lang="hu-HU" b="1" dirty="0" err="1"/>
              <a:t>családbafogadás</a:t>
            </a:r>
            <a:r>
              <a:rPr lang="hu-HU" b="1" dirty="0"/>
              <a:t> </a:t>
            </a:r>
            <a:r>
              <a:rPr lang="hu-HU" b="1" dirty="0" err="1"/>
              <a:t>a</a:t>
            </a:r>
            <a:r>
              <a:rPr lang="hu-HU" b="1" dirty="0"/>
              <a:t> gyermek érdekében áll.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Ők lesznek a gyám</a:t>
            </a:r>
          </a:p>
          <a:p>
            <a:pPr marL="0" indent="0">
              <a:buNone/>
            </a:pPr>
            <a:r>
              <a:rPr lang="hu-HU" dirty="0"/>
              <a:t>SZÜF szünetel</a:t>
            </a:r>
          </a:p>
          <a:p>
            <a:pPr marL="0" indent="0">
              <a:buNone/>
            </a:pPr>
            <a:r>
              <a:rPr lang="hu-HU" dirty="0"/>
              <a:t>A szülőt megilleti a kapcsolattartás joga és a gyermek sorsát érintő lényeges kérdésekben való együttes döntési jog. + indokolt esetben vagyonkezelés és törvényes képviselet</a:t>
            </a:r>
          </a:p>
          <a:p>
            <a:pPr marL="0" indent="0">
              <a:buNone/>
            </a:pPr>
            <a:r>
              <a:rPr lang="hu-HU" dirty="0"/>
              <a:t>Szülő tartási kötelezettségét nem érinti</a:t>
            </a:r>
          </a:p>
          <a:p>
            <a:pPr marL="0" indent="0">
              <a:buNone/>
            </a:pPr>
            <a:r>
              <a:rPr lang="hu-HU" dirty="0"/>
              <a:t>Gyámhatóság évente felülvizsgálja</a:t>
            </a:r>
          </a:p>
        </p:txBody>
      </p:sp>
    </p:spTree>
    <p:extLst>
      <p:ext uri="{BB962C8B-B14F-4D97-AF65-F5344CB8AC3E}">
        <p14:creationId xmlns:p14="http://schemas.microsoft.com/office/powerpoint/2010/main" val="143847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922121"/>
            <a:ext cx="9372600" cy="51600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sz="14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Célja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kettős: családi kapcsolat létesítése + gyermek családi környezetben való nevelkedése</a:t>
            </a: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hu-HU" sz="14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Feltételrendszere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(Általános követelmények):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Elsősorban kiskorú fogadható örökbe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Az </a:t>
            </a:r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örökbefogadni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szándékozó személy és az </a:t>
            </a:r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örökbefogadni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kívánt gyermek törvényes képviselőjének közös kérelme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Örökbefogadásra váró gyermek szüleinek (házastárs) hozzájárulása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14. életévét betöltött gyermek hozzájárulása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Haszonszerzés tilalma</a:t>
            </a:r>
          </a:p>
        </p:txBody>
      </p:sp>
    </p:spTree>
    <p:extLst>
      <p:ext uri="{BB962C8B-B14F-4D97-AF65-F5344CB8AC3E}">
        <p14:creationId xmlns:p14="http://schemas.microsoft.com/office/powerpoint/2010/main" val="286518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SZÜF fogalma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638300"/>
            <a:ext cx="8915400" cy="4781550"/>
          </a:xfrm>
        </p:spPr>
        <p:txBody>
          <a:bodyPr/>
          <a:lstStyle/>
          <a:p>
            <a:r>
              <a:rPr lang="hu-HU" b="1" dirty="0"/>
              <a:t>Leegyszerűsítve a szülő(</a:t>
            </a:r>
            <a:r>
              <a:rPr lang="hu-HU" b="1" dirty="0" err="1"/>
              <a:t>ke</a:t>
            </a:r>
            <a:r>
              <a:rPr lang="hu-HU" b="1" dirty="0"/>
              <a:t>)t megillető jogok és kötelezettségek </a:t>
            </a:r>
            <a:r>
              <a:rPr lang="hu-HU" b="1" dirty="0" err="1"/>
              <a:t>összesége</a:t>
            </a:r>
            <a:endParaRPr lang="hu-HU" b="1" dirty="0"/>
          </a:p>
          <a:p>
            <a:r>
              <a:rPr lang="hu-HU" dirty="0"/>
              <a:t>Ptk. 4:146.§ (2): A szülői felügyelet a kiskorú gyermek </a:t>
            </a:r>
            <a:r>
              <a:rPr lang="hu-H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 meghatározásának, gondozásának, nevelésének, tartózkodási helye meghatározásának, vagyona kezelésének, törvényes képviseletének jogát és kötelességét, a gyámnevezésnek és a gyámságból való kizárásnak a jogát</a:t>
            </a:r>
            <a:r>
              <a:rPr lang="hu-HU" dirty="0"/>
              <a:t> foglalja magában.</a:t>
            </a:r>
          </a:p>
          <a:p>
            <a:endParaRPr lang="hu-HU" dirty="0"/>
          </a:p>
          <a:p>
            <a:r>
              <a:rPr lang="hu-HU" dirty="0"/>
              <a:t>A kiskorú gyermek szülői felügyelet vagy gyámság alatt áll.</a:t>
            </a:r>
          </a:p>
          <a:p>
            <a:endParaRPr lang="hu-HU" dirty="0"/>
          </a:p>
          <a:p>
            <a:r>
              <a:rPr lang="hu-HU" dirty="0"/>
              <a:t>Az a személy gyakorolja aki a szülői státuszt betölti.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13616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 további feltételei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922121"/>
            <a:ext cx="9372600" cy="51600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2C0B834A-5B07-40C8-9F99-6E65D2031DF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6544" y="787329"/>
          <a:ext cx="6727969" cy="432926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354994">
                  <a:extLst>
                    <a:ext uri="{9D8B030D-6E8A-4147-A177-3AD203B41FA5}">
                      <a16:colId xmlns:a16="http://schemas.microsoft.com/office/drawing/2014/main" val="3903884852"/>
                    </a:ext>
                  </a:extLst>
                </a:gridCol>
                <a:gridCol w="3372975">
                  <a:extLst>
                    <a:ext uri="{9D8B030D-6E8A-4147-A177-3AD203B41FA5}">
                      <a16:colId xmlns:a16="http://schemas.microsoft.com/office/drawing/2014/main" val="815267900"/>
                    </a:ext>
                  </a:extLst>
                </a:gridCol>
              </a:tblGrid>
              <a:tr h="427824"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Örökbefogadott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Örökbefogadó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9874382"/>
                  </a:ext>
                </a:extLst>
              </a:tr>
              <a:tr h="636098"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kiskorú személy (elsősorban hatéves korig)</a:t>
                      </a:r>
                    </a:p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 </a:t>
                      </a:r>
                      <a:endParaRPr lang="hu-H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cselekvőképesség</a:t>
                      </a:r>
                    </a:p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 </a:t>
                      </a:r>
                      <a:endParaRPr lang="hu-H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29683410"/>
                  </a:ext>
                </a:extLst>
              </a:tr>
              <a:tr h="636098"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szülő nem képes a gyermek felnevelésére</a:t>
                      </a:r>
                    </a:p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 </a:t>
                      </a:r>
                      <a:endParaRPr lang="hu-H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25. életév betöltése</a:t>
                      </a:r>
                    </a:p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 </a:t>
                      </a:r>
                      <a:endParaRPr lang="hu-H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0020849"/>
                  </a:ext>
                </a:extLst>
              </a:tr>
              <a:tr h="1272198"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egészséges gyermek prioritása (kivételesen az egészségileg károsodott gyermek is)</a:t>
                      </a:r>
                      <a:endParaRPr lang="hu-H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gyermeknél legalább 16, legfeljebb 45 évvel idősebb (kivéve rokon és házastárs gyermekének örökbefogadása)</a:t>
                      </a:r>
                    </a:p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 </a:t>
                      </a:r>
                      <a:endParaRPr lang="hu-H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3881572"/>
                  </a:ext>
                </a:extLst>
              </a:tr>
              <a:tr h="848131"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>
                          <a:effectLst/>
                        </a:rPr>
                        <a:t> </a:t>
                      </a:r>
                      <a:endParaRPr lang="hu-H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705" algn="ctr"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</a:rPr>
                        <a:t>nem áll közügyektől való eltiltás hatálya alatt és a bíróság nem szüntette meg a szülői felügyeleti jogát</a:t>
                      </a:r>
                      <a:endParaRPr lang="hu-H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27585"/>
                  </a:ext>
                </a:extLst>
              </a:tr>
            </a:tbl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4B5889EC-FD61-4EAA-9633-F04E2E53BC34}"/>
              </a:ext>
            </a:extLst>
          </p:cNvPr>
          <p:cNvSpPr txBox="1"/>
          <p:nvPr/>
        </p:nvSpPr>
        <p:spPr>
          <a:xfrm>
            <a:off x="7010400" y="1041658"/>
            <a:ext cx="518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 gyámhatóság a </a:t>
            </a:r>
            <a:r>
              <a:rPr lang="hu-HU" sz="1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nevelésbe vett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gyermeket </a:t>
            </a:r>
            <a:r>
              <a:rPr lang="hu-HU" sz="1400" b="1" dirty="0">
                <a:solidFill>
                  <a:srgbClr val="FF0000"/>
                </a:solidFill>
                <a:latin typeface="Georgia" panose="02040502050405020303" pitchFamily="18" charset="0"/>
              </a:rPr>
              <a:t>további két évre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akkor nyilvánítja örökbefogadhatónak:</a:t>
            </a:r>
          </a:p>
          <a:p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ha a szülőjének szülői felügyeleti joga nem szűnt meg és a szülő önhibájából gyermekével egy éve nem tart rendszeres kapcsolatot vagy fél éven át semmilyen formában nem tart kapcsolatot, illetve életvitelén, körülményein nem változtat, és emiatt a nevelésbe vétel nem szüntethető meg,</a:t>
            </a:r>
          </a:p>
          <a:p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ha a szülőjének szülői felügyeleti joga nem szűnt meg és a szülő önhibájából lakó- és tartózkodási helyét az új lakó- és tartózkodási helyének </a:t>
            </a:r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hátrahagyása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nélkül megváltoztatja, és az annak felderítésére irányuló intézkedések hat hónapon belül nem vezetnek eredményre.</a:t>
            </a:r>
          </a:p>
        </p:txBody>
      </p:sp>
    </p:spTree>
    <p:extLst>
      <p:ext uri="{BB962C8B-B14F-4D97-AF65-F5344CB8AC3E}">
        <p14:creationId xmlns:p14="http://schemas.microsoft.com/office/powerpoint/2010/main" val="3782421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örökbefogadási eljárás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710086"/>
            <a:ext cx="9372600" cy="605093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Kérelemre indul – hivatalból nem</a:t>
            </a: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2 rész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 örökbefogadásra való alkalmasság megállapítása + örökbefogadás engedélyezése</a:t>
            </a: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Ha a gyermeket </a:t>
            </a:r>
            <a:r>
              <a:rPr lang="hu-HU" sz="1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rokonok, a szülő házastársa, illetve a gyermeket a szülő hozzájárulásával legalább egy éve folyamatosan a saját háztartásában nevelő, illetve külföldi személy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kívánja örökbe fogadni, ezeknek a személyeknek az alkalmasságát az örökbefogadás engedélyezése iránti eljárás keretében állapítja meg a gyámhatóság – </a:t>
            </a:r>
            <a:r>
              <a:rPr lang="hu-HU" sz="14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egy összevont eljárás</a:t>
            </a:r>
          </a:p>
          <a:p>
            <a:pPr marL="45720" indent="0">
              <a:buNone/>
            </a:pPr>
            <a:r>
              <a:rPr lang="hu-HU" sz="1400" b="1" u="sng" dirty="0">
                <a:solidFill>
                  <a:srgbClr val="002060"/>
                </a:solidFill>
                <a:latin typeface="Georgia" panose="02040502050405020303" pitchFamily="18" charset="0"/>
              </a:rPr>
              <a:t>Alkalmasság vizsgálata: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Egészségi állapot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Pszichikai alkalmasság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Környezettanulmány</a:t>
            </a: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+ örökbefogadói tanfolyam és 1 hónap kötelező gondozás</a:t>
            </a:r>
          </a:p>
          <a:p>
            <a:pPr marL="45720" indent="0">
              <a:buNone/>
            </a:pPr>
            <a:r>
              <a:rPr lang="hu-HU" sz="1400" b="1" u="sng" dirty="0">
                <a:solidFill>
                  <a:srgbClr val="002060"/>
                </a:solidFill>
                <a:latin typeface="Georgia" panose="02040502050405020303" pitchFamily="18" charset="0"/>
              </a:rPr>
              <a:t>Mellőzhető a kötelező gondozás: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az örökbefogadó szülő és a vérszerinti szülő házastársak,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az örökbefogadó szülő – a vérszerinti szülő hozzájárulásával – a gyermeket már legalább egy éve a saját háztartásában gondozza,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 nevelésbe vett gyermeket a nevelőszülő fogadja örökbe, feltéve hogy a gyermek neveléséről, gondozásáról már legalább egy éve a saját háztartásában gondoskodott,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ha az ideiglenes hatállyal elhelyezett, hathetesnél fiatalabb, </a:t>
            </a:r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örökbefogadni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kívánt gyermeket az érintett egy hónapa saját háztartásában gondozza,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családbafogadó gyám fogadja örökbe a gyermeket.</a:t>
            </a: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558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 típusai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922121"/>
            <a:ext cx="9372600" cy="51600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2 formája ismert</a:t>
            </a:r>
          </a:p>
          <a:p>
            <a:pPr marL="45720" indent="0">
              <a:buNone/>
            </a:pPr>
            <a:r>
              <a:rPr lang="hu-HU" sz="1400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Nyílt örökbefogadás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= a vér szerinti szülő meghatározott, általa ismert örökbefogadó tekintetében járul hozzá az örökbefogadáshoz – TEGYESZ vagy örökbefogadást elősegítő szervezet</a:t>
            </a:r>
          </a:p>
          <a:p>
            <a:pPr marL="45720" indent="0">
              <a:buNone/>
            </a:pPr>
            <a:r>
              <a:rPr lang="hu-HU" sz="1400" b="1" i="1" u="sng" dirty="0">
                <a:solidFill>
                  <a:srgbClr val="FF0000"/>
                </a:solidFill>
                <a:latin typeface="Georgia" panose="02040502050405020303" pitchFamily="18" charset="0"/>
              </a:rPr>
              <a:t>Titkos örökbefogadás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= a vér szerinti szülő olyan módon járul hozzá gyermeke örökbefogadásához, hogy az örökbefogadó személyét és személyi adatait nem ismeri, vagy ha a szülő hozzájárulására a törvényben taxatív felsoroltak szerint nincs szükség.</a:t>
            </a: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 szülő a hozzájárulását – mindkét típusnál – a gyermek 6 hetes koráig visszavonhatja (figyelmeztetni kell rá) 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 ha nem vonja vissza ipso </a:t>
            </a:r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iure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 megszűnik a SZÜF</a:t>
            </a: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GYÁMHATÓSÁGI ENGEDÉLY – Titkos örökbefogadás, ha a gyermek a hatodik életévét betöltötte vagy egészségileg károsodott</a:t>
            </a:r>
          </a:p>
          <a:p>
            <a:pPr marL="45720" indent="0">
              <a:buNone/>
            </a:pP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Titkos örökbefogadás joghatásai: 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Nem kap értesítést a szülő,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Jogorvoslattal nem élhet a határozattal szemben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Természetes személyazonosító adatokhoz nem kap tájékoztatást</a:t>
            </a: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67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0946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 típusai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1545575"/>
            <a:ext cx="9372600" cy="516002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b="1" u="sng" dirty="0">
                <a:solidFill>
                  <a:srgbClr val="FF0000"/>
                </a:solidFill>
                <a:latin typeface="Georgia" panose="02040502050405020303" pitchFamily="18" charset="0"/>
              </a:rPr>
              <a:t>Nem szükséges annak a vérszerinti szülőnek a hozzájárulása a titkos örökbefogadáshoz:</a:t>
            </a:r>
          </a:p>
          <a:p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aki a szülői felügyeletet megszüntető jogerős bírósági ítélet hatálya alatt áll;</a:t>
            </a:r>
          </a:p>
          <a:p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akinek átmeneti nevelésbe vett gyermekét a gyámhatóság örökbefogadhatónak nyilvánította;</a:t>
            </a:r>
          </a:p>
          <a:p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aki nem kiskorúság miatt cselekvőképtelen;</a:t>
            </a:r>
          </a:p>
          <a:p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akinek személye ismeretlen, vagy aki ismeretlen helyen tartózkodik, és a felkutatására tett intézkedések nem vezettek eredményre; vagy</a:t>
            </a:r>
          </a:p>
          <a:p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aki gyermekét annak érdekében, hogy más nevelje fel - </a:t>
            </a:r>
            <a:r>
              <a:rPr lang="hu-HU" sz="1800" b="1" dirty="0" err="1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személyazonosságánakfeltárása</a:t>
            </a:r>
            <a:r>
              <a:rPr lang="hu-HU" sz="18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 nélkül egészségügyi intézmény által arra kijelölt helyen hagyja és hat héten belül a gyermekért nem jelentkezik.</a:t>
            </a:r>
          </a:p>
          <a:p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  <a:sym typeface="Wingdings" panose="05000000000000000000" pitchFamily="2" charset="2"/>
            </a:endParaRPr>
          </a:p>
          <a:p>
            <a:pPr marL="45720" indent="0">
              <a:buNone/>
            </a:pPr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069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1213" cy="710086"/>
          </a:xfrm>
        </p:spPr>
        <p:txBody>
          <a:bodyPr>
            <a:normAutofit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 joghatásai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922121"/>
            <a:ext cx="9372600" cy="5603370"/>
          </a:xfrm>
        </p:spPr>
        <p:txBody>
          <a:bodyPr>
            <a:normAutofit/>
          </a:bodyPr>
          <a:lstStyle/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a gyermek új családi jogállást kap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Rokoni kapcsolat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Öröklési jogi kapcsolat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Leszármazáson alapuló SZÜF és rokontartási jogosultságok megszűnnek (kivéve házastárs gyermekének örökbefogadása)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Nyílt örökbefogadásnál kivételesen kapcsolattartás a vérszerinti szülővel (gyámhatóság)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Névviselés – anyakönyvezés megváltoztatása</a:t>
            </a:r>
          </a:p>
          <a:p>
            <a:endParaRPr lang="hu-HU" sz="1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hu-HU" sz="14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Az örökbefogadott felvilágosítást kérhet:</a:t>
            </a:r>
          </a:p>
          <a:p>
            <a:r>
              <a:rPr lang="hu-HU" sz="1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Örökebefogadás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 tényéről,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Él-e a vérszerinti szülő,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Van-e testvére</a:t>
            </a:r>
          </a:p>
          <a:p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</a:rPr>
              <a:t>14 életév betöltésével </a:t>
            </a:r>
            <a:r>
              <a:rPr lang="hu-HU" sz="1400" b="1" dirty="0">
                <a:solidFill>
                  <a:srgbClr val="00206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  vérszerinti szülő és testvér természetes személyazonosító adatai</a:t>
            </a:r>
          </a:p>
          <a:p>
            <a:pPr marL="45720" indent="0">
              <a:buNone/>
            </a:pPr>
            <a:r>
              <a:rPr lang="hu-HU" sz="1400" b="1" i="1" dirty="0">
                <a:solidFill>
                  <a:srgbClr val="FF0000"/>
                </a:solidFill>
                <a:latin typeface="Georgia" panose="02040502050405020303" pitchFamily="18" charset="0"/>
                <a:sym typeface="Wingdings" panose="05000000000000000000" pitchFamily="2" charset="2"/>
              </a:rPr>
              <a:t>14 életévét betöltött – önálló kérelem törvényes képviselő hozzájárulása nélkül</a:t>
            </a:r>
            <a:endParaRPr lang="hu-HU" sz="1400" b="1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190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FD3755-F92C-49AE-81C7-33897B28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1672"/>
            <a:ext cx="10971213" cy="71008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cap="small" dirty="0">
                <a:solidFill>
                  <a:srgbClr val="002060"/>
                </a:solidFill>
                <a:latin typeface="Monotype Corsiva" panose="03010101010201010101" pitchFamily="66" charset="0"/>
              </a:rPr>
              <a:t>Az örökbefogadás hatálytalanná válása, felbontása és az örökbefogadással kapcsolatos jognyilatkozatok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CB410-4D14-4B01-BF34-72AFC133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1427018"/>
            <a:ext cx="9372600" cy="543098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hu-HU" sz="1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Teljes hatályú apai elismerő nyilatkozat vagy bírói ítélet állapítja meg az apaságot/anyaságot – </a:t>
            </a:r>
            <a:r>
              <a:rPr lang="hu-HU" sz="1600" b="1" i="1" dirty="0">
                <a:solidFill>
                  <a:srgbClr val="FF0000"/>
                </a:solidFill>
                <a:latin typeface="Georgia" panose="02040502050405020303" pitchFamily="18" charset="0"/>
              </a:rPr>
              <a:t>hatálytalanná válik az örökbefogadás</a:t>
            </a:r>
          </a:p>
          <a:p>
            <a:pPr marL="45720" indent="0">
              <a:buNone/>
            </a:pPr>
            <a:r>
              <a:rPr lang="hu-HU" sz="16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Felbontás: </a:t>
            </a:r>
          </a:p>
          <a:p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kölcsönös kérelemre a GYÁMHATÓSÁG – kiskorú esetében is, de csak ha az érdekeit szolgálja</a:t>
            </a:r>
          </a:p>
          <a:p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Egyoldalú kérelemre a BÍRÓSÁG – örökbefogadás fenntartása valamelyik fél számára elviselhetetlen (erkölcsileg vagy jogilag súlyosan felróható magatartás) – kiskorú esetén csak kivételesen indokolt esetben</a:t>
            </a:r>
          </a:p>
          <a:p>
            <a:pPr marL="45720" indent="0">
              <a:buNone/>
            </a:pPr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Kiskorú érdekében a gyámhivatal is pert indíthat!</a:t>
            </a:r>
          </a:p>
          <a:p>
            <a:pPr marL="45720" indent="0">
              <a:buNone/>
            </a:pPr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Ítélet jogerőre emelkedésével szűnik meg</a:t>
            </a:r>
          </a:p>
          <a:p>
            <a:pPr marL="45720" indent="0">
              <a:buNone/>
            </a:pPr>
            <a:endParaRPr lang="hu-H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buNone/>
            </a:pPr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Jognyilatkozatok megtétele: SZEMÉLYESEN!</a:t>
            </a:r>
          </a:p>
          <a:p>
            <a:pPr marL="45720" indent="0">
              <a:buNone/>
            </a:pPr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KCSK önállóan – kivéve ha a családjogi nyilatkozatok tekintetében korlátozták a cselekvőképességét</a:t>
            </a:r>
          </a:p>
          <a:p>
            <a:pPr marL="45720" indent="0">
              <a:buNone/>
            </a:pPr>
            <a:r>
              <a:rPr lang="hu-H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Cselekvőképtelen helyett törvényes képviselő</a:t>
            </a:r>
          </a:p>
        </p:txBody>
      </p:sp>
    </p:spTree>
    <p:extLst>
      <p:ext uri="{BB962C8B-B14F-4D97-AF65-F5344CB8AC3E}">
        <p14:creationId xmlns:p14="http://schemas.microsoft.com/office/powerpoint/2010/main" val="189333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során alkalmazandó alapelvek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1" y="2133600"/>
            <a:ext cx="9381115" cy="3777622"/>
          </a:xfrm>
        </p:spPr>
        <p:txBody>
          <a:bodyPr>
            <a:normAutofit fontScale="92500"/>
          </a:bodyPr>
          <a:lstStyle/>
          <a:p>
            <a:pPr>
              <a:buFont typeface="+mj-lt"/>
              <a:buAutoNum type="arabicPeriod"/>
            </a:pPr>
            <a:r>
              <a:rPr lang="hu-HU" sz="2000" b="1" cap="small" dirty="0"/>
              <a:t>Gyermek érdekének elsődlegessége </a:t>
            </a:r>
            <a:r>
              <a:rPr lang="hu-HU" sz="2000" dirty="0"/>
              <a:t>– gyermek megfelelő testi, szellemi erkölcsi fejlődésének biztosítása</a:t>
            </a:r>
          </a:p>
          <a:p>
            <a:pPr>
              <a:buFont typeface="+mj-lt"/>
              <a:buAutoNum type="arabicPeriod"/>
            </a:pPr>
            <a:r>
              <a:rPr lang="hu-HU" sz="2000" b="1" cap="small" dirty="0"/>
              <a:t>szülők együttműködési kötelezettsége</a:t>
            </a:r>
          </a:p>
          <a:p>
            <a:pPr>
              <a:buFont typeface="+mj-lt"/>
              <a:buAutoNum type="arabicPeriod"/>
            </a:pPr>
            <a:r>
              <a:rPr lang="hu-HU" sz="2000" b="1" cap="small" dirty="0"/>
              <a:t>Egyenjogúság elve</a:t>
            </a:r>
            <a:r>
              <a:rPr lang="hu-HU" sz="2000" dirty="0"/>
              <a:t>: a szülői felügyelet a jogosultakat egyenlően illeti meg</a:t>
            </a:r>
          </a:p>
          <a:p>
            <a:pPr>
              <a:buFont typeface="+mj-lt"/>
              <a:buAutoNum type="arabicPeriod"/>
            </a:pPr>
            <a:endParaRPr lang="hu-HU" sz="2000" dirty="0"/>
          </a:p>
          <a:p>
            <a:pPr marL="0" indent="0">
              <a:buNone/>
            </a:pPr>
            <a:r>
              <a:rPr lang="hu-HU" sz="2000" b="1" cap="small" dirty="0"/>
              <a:t>4. gyermek bevonása a döntésekbe </a:t>
            </a:r>
            <a:r>
              <a:rPr lang="hu-HU" sz="2000" dirty="0"/>
              <a:t>– tájékoztatás + vélemény figyelembevétele</a:t>
            </a:r>
          </a:p>
          <a:p>
            <a:pPr marL="0" indent="0">
              <a:buNone/>
            </a:pPr>
            <a:endParaRPr lang="hu-HU" sz="2000" dirty="0"/>
          </a:p>
          <a:p>
            <a:pPr marL="0" indent="0">
              <a:buNone/>
            </a:pPr>
            <a:r>
              <a:rPr lang="hu-HU" sz="2000" b="1" cap="small" dirty="0"/>
              <a:t>5</a:t>
            </a:r>
            <a:r>
              <a:rPr lang="hu-HU" sz="2000" b="1" cap="small"/>
              <a:t>.  </a:t>
            </a:r>
            <a:r>
              <a:rPr lang="hu-HU" sz="2000" b="1" cap="small" dirty="0"/>
              <a:t>szülői felügyelet korlátozásának kivételessége </a:t>
            </a:r>
            <a:r>
              <a:rPr lang="hu-HU" sz="2000" dirty="0"/>
              <a:t>– csak kivételesen indokolt    esetben és törvényben meghatározott esetekben</a:t>
            </a:r>
          </a:p>
        </p:txBody>
      </p:sp>
    </p:spTree>
    <p:extLst>
      <p:ext uri="{BB962C8B-B14F-4D97-AF65-F5344CB8AC3E}">
        <p14:creationId xmlns:p14="http://schemas.microsoft.com/office/powerpoint/2010/main" val="323669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- Gyermek nevének meghatározása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409700"/>
            <a:ext cx="4878388" cy="5257800"/>
          </a:xfrm>
        </p:spPr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utónév</a:t>
            </a:r>
            <a:r>
              <a:rPr lang="hu-HU" dirty="0"/>
              <a:t> – szülők közös döntése</a:t>
            </a:r>
          </a:p>
          <a:p>
            <a:pPr>
              <a:buFont typeface="+mj-lt"/>
              <a:buAutoNum type="arabicPeriod"/>
            </a:pPr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családi név </a:t>
            </a:r>
            <a:r>
              <a:rPr lang="hu-HU" dirty="0"/>
              <a:t>– az apa vagy az anya születési vagy házasságkötéssel szerzett családi nevének viselése</a:t>
            </a:r>
          </a:p>
          <a:p>
            <a:r>
              <a:rPr lang="hu-HU" dirty="0"/>
              <a:t>Közös házassági nevet viselő szülők – csak ez a családi név</a:t>
            </a:r>
          </a:p>
          <a:p>
            <a:r>
              <a:rPr lang="hu-HU" dirty="0"/>
              <a:t>Ha az egyik szülő összekapcsolt a másik sima, akkor bármelyiket viselheti</a:t>
            </a:r>
          </a:p>
          <a:p>
            <a:r>
              <a:rPr lang="hu-HU" dirty="0"/>
              <a:t>Összekapcsolt családi nevek (legfeljebb két tagú) – viselheti, még ha azt a szülők nem is ezt viselik</a:t>
            </a:r>
          </a:p>
          <a:p>
            <a:r>
              <a:rPr lang="hu-HU" dirty="0"/>
              <a:t>Főszabály, hogy valamennyi gyermek ugyanazt a családi nevet viseli egy családon belül</a:t>
            </a:r>
          </a:p>
          <a:p>
            <a:r>
              <a:rPr lang="hu-HU" dirty="0"/>
              <a:t>kivéve ha a szülők a házasság fennállása alatt családi nevüket módosítják</a:t>
            </a:r>
          </a:p>
          <a:p>
            <a:r>
              <a:rPr lang="hu-HU" dirty="0"/>
              <a:t> De! Anya  más házasságából származó, „né” toldatú családi nevét nem viselheti, ha nem házasok</a:t>
            </a:r>
          </a:p>
          <a:p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7313612" y="1409700"/>
            <a:ext cx="487838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hu-HU" dirty="0" err="1"/>
              <a:t>pl</a:t>
            </a:r>
            <a:r>
              <a:rPr lang="hu-HU" dirty="0"/>
              <a:t>: Bianka, Zoltán. Lilla stb. </a:t>
            </a:r>
          </a:p>
          <a:p>
            <a:pPr>
              <a:buFont typeface="+mj-lt"/>
              <a:buAutoNum type="arabicPeriod"/>
            </a:pPr>
            <a:r>
              <a:rPr lang="hu-HU" dirty="0"/>
              <a:t>Szülők: Kiss Zoltán és Kissné Nagy Emese </a:t>
            </a:r>
            <a:r>
              <a:rPr lang="hu-HU" dirty="0">
                <a:sym typeface="Wingdings" panose="05000000000000000000" pitchFamily="2" charset="2"/>
              </a:rPr>
              <a:t> Kiss Bianka</a:t>
            </a:r>
            <a:endParaRPr lang="hu-HU" dirty="0"/>
          </a:p>
          <a:p>
            <a:pPr marL="0" indent="0">
              <a:buNone/>
            </a:pPr>
            <a:endParaRPr lang="hu-HU" sz="2400" dirty="0"/>
          </a:p>
          <a:p>
            <a:r>
              <a:rPr lang="hu-HU" dirty="0"/>
              <a:t>Szülők: Kiss Zoltán és </a:t>
            </a:r>
            <a:r>
              <a:rPr lang="hu-HU" dirty="0" err="1"/>
              <a:t>Kiss-Nagy</a:t>
            </a:r>
            <a:r>
              <a:rPr lang="hu-HU" dirty="0"/>
              <a:t> Emese </a:t>
            </a:r>
            <a:r>
              <a:rPr lang="hu-HU" dirty="0">
                <a:sym typeface="Wingdings" panose="05000000000000000000" pitchFamily="2" charset="2"/>
              </a:rPr>
              <a:t> Kiss Bianka vagy </a:t>
            </a:r>
            <a:r>
              <a:rPr lang="hu-HU" dirty="0" err="1">
                <a:sym typeface="Wingdings" panose="05000000000000000000" pitchFamily="2" charset="2"/>
              </a:rPr>
              <a:t>Kiss-Nagy</a:t>
            </a:r>
            <a:r>
              <a:rPr lang="hu-HU" dirty="0">
                <a:sym typeface="Wingdings" panose="05000000000000000000" pitchFamily="2" charset="2"/>
              </a:rPr>
              <a:t> Bianka</a:t>
            </a:r>
            <a:endParaRPr lang="hu-HU" dirty="0"/>
          </a:p>
          <a:p>
            <a:r>
              <a:rPr lang="hu-HU" dirty="0"/>
              <a:t>Szülők: Kiss Zoltán és Nagy Emese </a:t>
            </a:r>
            <a:r>
              <a:rPr lang="hu-HU" dirty="0">
                <a:sym typeface="Wingdings" panose="05000000000000000000" pitchFamily="2" charset="2"/>
              </a:rPr>
              <a:t> Kiss Bianka, Nagy Bianka, </a:t>
            </a:r>
            <a:r>
              <a:rPr lang="hu-HU" dirty="0" err="1">
                <a:sym typeface="Wingdings" panose="05000000000000000000" pitchFamily="2" charset="2"/>
              </a:rPr>
              <a:t>Kiss-Nagy</a:t>
            </a:r>
            <a:r>
              <a:rPr lang="hu-HU" dirty="0">
                <a:sym typeface="Wingdings" panose="05000000000000000000" pitchFamily="2" charset="2"/>
              </a:rPr>
              <a:t> Bianka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sz="2200" dirty="0"/>
          </a:p>
          <a:p>
            <a:r>
              <a:rPr lang="hu-HU" dirty="0"/>
              <a:t> </a:t>
            </a:r>
            <a:r>
              <a:rPr lang="hu-HU" dirty="0" err="1"/>
              <a:t>pl</a:t>
            </a:r>
            <a:r>
              <a:rPr lang="hu-HU" dirty="0"/>
              <a:t>: válás után megmarad a korábbi férjének családi neve a „né toldással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8484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- Gyermek nevének meghatározása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409700"/>
            <a:ext cx="4878388" cy="5257800"/>
          </a:xfrm>
        </p:spPr>
        <p:txBody>
          <a:bodyPr>
            <a:normAutofit/>
          </a:bodyPr>
          <a:lstStyle/>
          <a:p>
            <a:endParaRPr lang="hu-HU" dirty="0"/>
          </a:p>
          <a:p>
            <a:endParaRPr lang="hu-HU" dirty="0"/>
          </a:p>
          <a:p>
            <a:r>
              <a:rPr lang="hu-HU" dirty="0"/>
              <a:t>Ha nincs apa </a:t>
            </a:r>
            <a:r>
              <a:rPr lang="hu-HU" dirty="0">
                <a:sym typeface="Wingdings" panose="05000000000000000000" pitchFamily="2" charset="2"/>
              </a:rPr>
              <a:t> anya családi neve</a:t>
            </a:r>
          </a:p>
          <a:p>
            <a:r>
              <a:rPr lang="hu-HU" dirty="0">
                <a:sym typeface="Wingdings" panose="05000000000000000000" pitchFamily="2" charset="2"/>
              </a:rPr>
              <a:t>kivéve: ha az anya férje teljes nevét vagy „né toldatú változatot viseli</a:t>
            </a:r>
          </a:p>
          <a:p>
            <a:r>
              <a:rPr lang="hu-HU" dirty="0">
                <a:sym typeface="Wingdings" panose="05000000000000000000" pitchFamily="2" charset="2"/>
              </a:rPr>
              <a:t>Fiktív apa- gyámhatósági eljárás során nyilatkozik az anya, hogy ezt viselje a gyerek</a:t>
            </a:r>
          </a:p>
          <a:p>
            <a:r>
              <a:rPr lang="hu-HU" dirty="0">
                <a:sym typeface="Wingdings" panose="05000000000000000000" pitchFamily="2" charset="2"/>
              </a:rPr>
              <a:t>Ha nem nyilatkozik csak az anya családi neve</a:t>
            </a:r>
          </a:p>
          <a:p>
            <a:r>
              <a:rPr lang="hu-HU" dirty="0">
                <a:sym typeface="Wingdings" panose="05000000000000000000" pitchFamily="2" charset="2"/>
              </a:rPr>
              <a:t>A gyermek nagykorúvá válik és nincs apa akkor maga is kezdeményezheti a fiktív apa bejegyzését vagy más fiktív apa bejegyzését</a:t>
            </a:r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7313612" y="1409700"/>
            <a:ext cx="4878388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dirty="0"/>
              <a:t> 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Gyámhatósági névmeghatározás: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 ha a szülők megállapodásukat a gyámhatóság felhívásától számítva 30 napon belül nem jelentik be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gyermek mindkét szülője ismeretlen</a:t>
            </a:r>
          </a:p>
          <a:p>
            <a:pPr>
              <a:buFont typeface="Wingdings" panose="05000000000000000000" pitchFamily="2" charset="2"/>
              <a:buChar char="v"/>
            </a:pPr>
            <a:endParaRPr lang="hu-HU" dirty="0"/>
          </a:p>
          <a:p>
            <a:pPr>
              <a:buFont typeface="Wingdings" panose="05000000000000000000" pitchFamily="2" charset="2"/>
              <a:buChar char="v"/>
            </a:pPr>
            <a:r>
              <a:rPr lang="hu-HU" dirty="0"/>
              <a:t>Utónév megállapítása, ha a </a:t>
            </a:r>
            <a:r>
              <a:rPr lang="hu-HU" dirty="0" err="1"/>
              <a:t>SZÜF-t</a:t>
            </a:r>
            <a:r>
              <a:rPr lang="hu-HU" dirty="0"/>
              <a:t> gyakorló szülő 30 napon belül nem jelenti be</a:t>
            </a:r>
          </a:p>
        </p:txBody>
      </p:sp>
    </p:spTree>
    <p:extLst>
      <p:ext uri="{BB962C8B-B14F-4D97-AF65-F5344CB8AC3E}">
        <p14:creationId xmlns:p14="http://schemas.microsoft.com/office/powerpoint/2010/main" val="405325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51000" y="0"/>
            <a:ext cx="10541000" cy="1280890"/>
          </a:xfrm>
        </p:spPr>
        <p:txBody>
          <a:bodyPr/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– gyermek gondozása és nevelése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384300"/>
            <a:ext cx="8915400" cy="52197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0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Szülők kötelezettsége a gyermek gondozása, tartása, akár saját tartásuk rovására is</a:t>
            </a:r>
          </a:p>
          <a:p>
            <a:pPr marL="0" indent="0">
              <a:buNone/>
            </a:pPr>
            <a:r>
              <a:rPr lang="hu-HU" dirty="0"/>
              <a:t>A szülők saját háztartásukban kötelesek a gyermek lakhatását biztosítani – akkor is ez a lakóhely, ha átmenetileg máshol tartózkodik a gyermek</a:t>
            </a:r>
          </a:p>
          <a:p>
            <a:pPr marL="0" indent="0">
              <a:buNone/>
            </a:pPr>
            <a:r>
              <a:rPr lang="hu-HU" dirty="0"/>
              <a:t>Aki a gyermeket </a:t>
            </a:r>
            <a:r>
              <a:rPr lang="hu-H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jogtalanul tartja magánál </a:t>
            </a:r>
            <a:r>
              <a:rPr lang="hu-HU" dirty="0">
                <a:sym typeface="Wingdings" panose="05000000000000000000" pitchFamily="2" charset="2"/>
              </a:rPr>
              <a:t> szülő vagy gyámhatóság követelheti a kiadását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16. életévét betöltött gyermek – más lakóhelyet is választhat, de ehhez </a:t>
            </a:r>
            <a:r>
              <a:rPr lang="hu-H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gyámhatósági engedély </a:t>
            </a:r>
            <a:r>
              <a:rPr lang="hu-HU" dirty="0">
                <a:sym typeface="Wingdings" panose="05000000000000000000" pitchFamily="2" charset="2"/>
              </a:rPr>
              <a:t>kell (szülőké nem + SZÜF-t nem érinti)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Mindkét szülő hozzájárulása kell – </a:t>
            </a:r>
            <a:r>
              <a:rPr lang="hu-HU" i="1" u="sng" dirty="0">
                <a:sym typeface="Wingdings" panose="05000000000000000000" pitchFamily="2" charset="2"/>
              </a:rPr>
              <a:t>hosszabb idejű külföldi tartózkodás </a:t>
            </a:r>
            <a:r>
              <a:rPr lang="hu-HU" dirty="0">
                <a:sym typeface="Wingdings" panose="05000000000000000000" pitchFamily="2" charset="2"/>
              </a:rPr>
              <a:t>(</a:t>
            </a:r>
            <a:r>
              <a:rPr lang="hu-HU" dirty="0" err="1">
                <a:sym typeface="Wingdings" panose="05000000000000000000" pitchFamily="2" charset="2"/>
              </a:rPr>
              <a:t>pl</a:t>
            </a:r>
            <a:r>
              <a:rPr lang="hu-HU" dirty="0">
                <a:sym typeface="Wingdings" panose="05000000000000000000" pitchFamily="2" charset="2"/>
              </a:rPr>
              <a:t>: tanulmány miatt)</a:t>
            </a:r>
          </a:p>
          <a:p>
            <a:pPr marL="0" indent="0">
              <a:buNone/>
            </a:pPr>
            <a:r>
              <a:rPr lang="hu-H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Életpálya megválasztása</a:t>
            </a:r>
            <a:r>
              <a:rPr lang="hu-HU" dirty="0">
                <a:sym typeface="Wingdings" panose="05000000000000000000" pitchFamily="2" charset="2"/>
              </a:rPr>
              <a:t> közösen – ha vita van a gyámhatóság dönt</a:t>
            </a:r>
          </a:p>
          <a:p>
            <a:pPr marL="0" indent="0">
              <a:buNone/>
            </a:pPr>
            <a:r>
              <a:rPr lang="hu-HU" u="sng" dirty="0">
                <a:sym typeface="Wingdings" panose="05000000000000000000" pitchFamily="2" charset="2"/>
              </a:rPr>
              <a:t>Egyes jogok és kötelezettségek gyakorlásában részt vehet aki</a:t>
            </a:r>
          </a:p>
          <a:p>
            <a:r>
              <a:rPr lang="hu-HU" dirty="0">
                <a:sym typeface="Wingdings" panose="05000000000000000000" pitchFamily="2" charset="2"/>
              </a:rPr>
              <a:t>saját vagy a szülővel közös háztartásában + </a:t>
            </a:r>
          </a:p>
          <a:p>
            <a:r>
              <a:rPr lang="hu-HU" dirty="0">
                <a:sym typeface="Wingdings" panose="05000000000000000000" pitchFamily="2" charset="2"/>
              </a:rPr>
              <a:t>a gyermek huzamosabb időn át nevelkedik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181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280890"/>
            <a:ext cx="8915400" cy="54801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u-HU" sz="2200" b="1" i="1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Minden, ami a szülők kezelése alól nincs kivéve, azt kezelni kötelesek</a:t>
            </a:r>
          </a:p>
          <a:p>
            <a:pPr marL="0" indent="0" algn="ctr">
              <a:buNone/>
            </a:pPr>
            <a:endParaRPr lang="hu-HU" sz="2200" b="1" i="1" u="sng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hu-HU" dirty="0"/>
              <a:t>Ha a gyermek azzal a feltevéssel kap vagyont, hogy a szülők nem kezelhetik – gyámhivatal gyámot rendel (ha csak az egyiket zárja ki, a másik kezelheti)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Főszabály, hogy a szülők közösen kezelik, de meghatalmazást adhatnak egymásnak, hogy akár külön-külön is kezeljék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kötelező alakiság </a:t>
            </a:r>
            <a:r>
              <a:rPr lang="hu-HU" dirty="0">
                <a:sym typeface="Wingdings" panose="05000000000000000000" pitchFamily="2" charset="2"/>
              </a:rPr>
              <a:t>(közokirat vagy ÜÁEM)</a:t>
            </a:r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Vélelem</a:t>
            </a:r>
            <a:r>
              <a:rPr lang="hu-HU" dirty="0">
                <a:sym typeface="Wingdings" panose="05000000000000000000" pitchFamily="2" charset="2"/>
              </a:rPr>
              <a:t> (harmadik személyek irányába): kisebb értékű ügyekben úgy tekinthetik, hogy a másik szülő meghatalmazásával jár el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Gyámhatóság ki is jelölheti a két szülő közül  ha a gyermek érdekei megkívánják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A gyermek vagyonának a terhek kifizetése után fennmaradó részét a gyermek indokolt szükségleteire kötelesek fordítani</a:t>
            </a:r>
          </a:p>
          <a:p>
            <a:pPr marL="0" indent="0">
              <a:buNone/>
            </a:pPr>
            <a:r>
              <a:rPr lang="hu-HU" dirty="0">
                <a:sym typeface="Wingdings" panose="05000000000000000000" pitchFamily="2" charset="2"/>
              </a:rPr>
              <a:t>Ha a gyermeknek keresménye van és a szülő háztartásában nevelkedik, kérheti a szülő hogy a háztartás költségeihez járuljon hozzá</a:t>
            </a:r>
          </a:p>
          <a:p>
            <a:pPr marL="0" indent="0">
              <a:buNone/>
            </a:pPr>
            <a:endParaRPr lang="hu-HU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Felelősségük</a:t>
            </a:r>
            <a:r>
              <a:rPr lang="hu-HU" dirty="0">
                <a:sym typeface="Wingdings" panose="05000000000000000000" pitchFamily="2" charset="2"/>
              </a:rPr>
              <a:t>: nincs biztosítékadás és számadási kötelezettség  ugyanazzal a gondossággal kötelesek eljárni mint saját ügyeikben. Ha ezt szándékosan vagy súlyos gondatlanságból megszegik,  </a:t>
            </a:r>
            <a:r>
              <a:rPr lang="hu-HU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deliktuális</a:t>
            </a: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felelősség</a:t>
            </a:r>
            <a:endParaRPr lang="hu-H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- Gyermek vagyonának kezelése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16636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384300"/>
            <a:ext cx="8915400" cy="5219700"/>
          </a:xfrm>
        </p:spPr>
        <p:txBody>
          <a:bodyPr>
            <a:normAutofit lnSpcReduction="10000"/>
          </a:bodyPr>
          <a:lstStyle/>
          <a:p>
            <a:r>
              <a:rPr lang="hu-HU" b="1" i="1" dirty="0"/>
              <a:t>Ha a szülői felügyeletet gyakorló szülők gyermekük vagyonának kezelése tekintetében kötelességüket a gyermek érdekeit súlyosan sértő módon nem teljesítik, a gyámhatóság indokolt esetben</a:t>
            </a:r>
          </a:p>
          <a:p>
            <a:pPr marL="0" indent="0">
              <a:buNone/>
            </a:pPr>
            <a:r>
              <a:rPr lang="hu-HU" i="1" dirty="0"/>
              <a:t>a) </a:t>
            </a:r>
            <a:r>
              <a:rPr lang="hu-HU" dirty="0"/>
              <a:t>elrendelheti a gyermek pénzének és értéktárgyainak a gyámhatóság részére történő átadását, ha azokat a rendes vagyonkezelés szabályai szerint készen tartani nem kell;</a:t>
            </a:r>
          </a:p>
          <a:p>
            <a:pPr marL="0" indent="0">
              <a:buNone/>
            </a:pPr>
            <a:r>
              <a:rPr lang="hu-HU" i="1" dirty="0"/>
              <a:t>b) </a:t>
            </a:r>
            <a:r>
              <a:rPr lang="hu-HU" dirty="0"/>
              <a:t>a szülőket biztosítékadásra kötelezheti;</a:t>
            </a:r>
          </a:p>
          <a:p>
            <a:pPr marL="0" indent="0">
              <a:buNone/>
            </a:pPr>
            <a:r>
              <a:rPr lang="hu-HU" i="1" dirty="0"/>
              <a:t>c) </a:t>
            </a:r>
            <a:r>
              <a:rPr lang="hu-HU" dirty="0"/>
              <a:t>a vagyonkezelést rendszeres felügyelete alá vonhatja;</a:t>
            </a:r>
          </a:p>
          <a:p>
            <a:pPr marL="0" indent="0">
              <a:buNone/>
            </a:pPr>
            <a:r>
              <a:rPr lang="hu-HU" i="1" dirty="0"/>
              <a:t>d) </a:t>
            </a:r>
            <a:r>
              <a:rPr lang="hu-HU" dirty="0"/>
              <a:t>kötelezheti a szülőket, hogy a vagyonkezelésről úgy adjanak számot, mint a gyám; illetve</a:t>
            </a:r>
          </a:p>
          <a:p>
            <a:pPr marL="0" indent="0">
              <a:buNone/>
            </a:pPr>
            <a:r>
              <a:rPr lang="hu-HU" i="1" dirty="0"/>
              <a:t>e) </a:t>
            </a:r>
            <a:r>
              <a:rPr lang="hu-HU" dirty="0"/>
              <a:t>a szülőktől a vagyonkezelés és a vagyoni ügyekben való képviselet jogát egyes vagyoni ügyekre vagy az ügyek meghatározott csoportjára nézve korlátozhatja vagy megvonhatja.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/>
              <a:t>Ha a szülők vagyonkezelői joga megszűnik, kötelesek gyermekük vagyonát kiadni a nagykorú gyermeknek vagy annak, akinek kezelése alá a vagyon kerül.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- Gyermek vagyonának kezelése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9791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89212" y="1397000"/>
            <a:ext cx="8915400" cy="52832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hu-HU" b="1" i="1" u="sng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szülői felügyeletet gyakorló szülők joga és kötelezettsége, hogy gyermeküket személyi és vagyoni ügyeiben képviseljék.</a:t>
            </a:r>
          </a:p>
          <a:p>
            <a:pPr marL="0" indent="0">
              <a:buNone/>
            </a:pPr>
            <a:r>
              <a:rPr lang="hu-HU" dirty="0"/>
              <a:t>A képviseleti jog nem terjed ki a kizárólag személyesen megtehető nyilatkozatokra</a:t>
            </a:r>
          </a:p>
          <a:p>
            <a:pPr marL="0" indent="0">
              <a:buNone/>
            </a:pPr>
            <a:r>
              <a:rPr lang="hu-HU" i="1" dirty="0"/>
              <a:t>Nem képviselheti a gyermeket, ha az ellenérdekű fél:</a:t>
            </a:r>
          </a:p>
          <a:p>
            <a:r>
              <a:rPr lang="hu-HU" dirty="0"/>
              <a:t>ő maga</a:t>
            </a:r>
          </a:p>
          <a:p>
            <a:r>
              <a:rPr lang="hu-HU" dirty="0"/>
              <a:t>házastársa</a:t>
            </a:r>
          </a:p>
          <a:p>
            <a:r>
              <a:rPr lang="hu-HU" dirty="0"/>
              <a:t>élettársa</a:t>
            </a:r>
          </a:p>
          <a:p>
            <a:r>
              <a:rPr lang="hu-HU" dirty="0" err="1"/>
              <a:t>egyenesági</a:t>
            </a:r>
            <a:r>
              <a:rPr lang="hu-HU" dirty="0"/>
              <a:t> rokona</a:t>
            </a:r>
          </a:p>
          <a:p>
            <a:r>
              <a:rPr lang="hu-HU" dirty="0"/>
              <a:t>szülő törvényes képviselete alatt álló más személy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Eseti gyám rendelése </a:t>
            </a:r>
            <a:r>
              <a:rPr lang="hu-HU" dirty="0"/>
              <a:t>– hivatalból vagy bármely érdekelt vagy hatóság kérelmére</a:t>
            </a:r>
          </a:p>
          <a:p>
            <a:pPr marL="0" indent="0">
              <a:buNone/>
            </a:pPr>
            <a:r>
              <a:rPr lang="hu-HU" dirty="0"/>
              <a:t>Szülő azonnali bejelentési kötelezettsége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Az eseti gyám olyan jogkörben jár el, mint a gyám.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538825" y="0"/>
            <a:ext cx="1065317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Szülői felügyelet tartalma - Gyermek törvényes képviselete</a:t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1318397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zál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325</TotalTime>
  <Words>2874</Words>
  <Application>Microsoft Office PowerPoint</Application>
  <PresentationFormat>Szélesvásznú</PresentationFormat>
  <Paragraphs>283</Paragraphs>
  <Slides>25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3" baseType="lpstr">
      <vt:lpstr>Arial</vt:lpstr>
      <vt:lpstr>Century Gothic</vt:lpstr>
      <vt:lpstr>Georgia</vt:lpstr>
      <vt:lpstr>Monotype Corsiva</vt:lpstr>
      <vt:lpstr>Times New Roman</vt:lpstr>
      <vt:lpstr>Wingdings</vt:lpstr>
      <vt:lpstr>Wingdings 3</vt:lpstr>
      <vt:lpstr>Szálak</vt:lpstr>
      <vt:lpstr>Szülői felügyelet</vt:lpstr>
      <vt:lpstr>SZÜF fogalma</vt:lpstr>
      <vt:lpstr>Szülői felügyelet során alkalmazandó alapelvek</vt:lpstr>
      <vt:lpstr>Szülői felügyelet tartalma - Gyermek nevének meghatározása </vt:lpstr>
      <vt:lpstr>Szülői felügyelet tartalma - Gyermek nevének meghatározása </vt:lpstr>
      <vt:lpstr>Szülői felügyelet tartalma – gyermek gondozása és nevelése</vt:lpstr>
      <vt:lpstr>Szülői felügyelet tartalma - Gyermek vagyonának kezelése </vt:lpstr>
      <vt:lpstr>Szülői felügyelet tartalma - Gyermek vagyonának kezelése </vt:lpstr>
      <vt:lpstr>Szülői felügyelet tartalma - Gyermek törvényes képviselete </vt:lpstr>
      <vt:lpstr>Szülői felügyelet gyakorlása </vt:lpstr>
      <vt:lpstr>Gyermek elhelyezése 3. személynél</vt:lpstr>
      <vt:lpstr>Perjogi szabályok</vt:lpstr>
      <vt:lpstr>Kapcsolattartás</vt:lpstr>
      <vt:lpstr>Kapcsolattartás tartalma</vt:lpstr>
      <vt:lpstr>Kapcsolattartás rendezése</vt:lpstr>
      <vt:lpstr>SZÜF szünetelése</vt:lpstr>
      <vt:lpstr>SZÜF megszűnése és megszűntetése</vt:lpstr>
      <vt:lpstr>Családba fogadás</vt:lpstr>
      <vt:lpstr>Az örökbefogadás</vt:lpstr>
      <vt:lpstr>Az örökbefogadás további feltételei</vt:lpstr>
      <vt:lpstr>Az örökbefogadási eljárás</vt:lpstr>
      <vt:lpstr>Az örökbefogadás típusai</vt:lpstr>
      <vt:lpstr>Az örökbefogadás típusai</vt:lpstr>
      <vt:lpstr>Az örökbefogadás joghatásai</vt:lpstr>
      <vt:lpstr>Az örökbefogadás hatálytalanná válása, felbontása és az örökbefogadással kapcsolatos jognyilatkozatok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Szülői felügyelet</dc:title>
  <dc:creator>Kriston Edit dr.</dc:creator>
  <cp:lastModifiedBy>Edit Kriston</cp:lastModifiedBy>
  <cp:revision>20</cp:revision>
  <dcterms:created xsi:type="dcterms:W3CDTF">2017-05-10T11:05:21Z</dcterms:created>
  <dcterms:modified xsi:type="dcterms:W3CDTF">2019-04-26T15:53:04Z</dcterms:modified>
</cp:coreProperties>
</file>