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slides/slide66.xml" ContentType="application/vnd.openxmlformats-officedocument.presentationml.slide+xml"/>
  <Override PartName="/ppt/slides/slide67.xml" ContentType="application/vnd.openxmlformats-officedocument.presentationml.slide+xml"/>
  <Override PartName="/ppt/slides/slide68.xml" ContentType="application/vnd.openxmlformats-officedocument.presentationml.slide+xml"/>
  <Override PartName="/ppt/slides/slide69.xml" ContentType="application/vnd.openxmlformats-officedocument.presentationml.slide+xml"/>
  <Override PartName="/ppt/slides/slide70.xml" ContentType="application/vnd.openxmlformats-officedocument.presentationml.slide+xml"/>
  <Override PartName="/ppt/slides/slide71.xml" ContentType="application/vnd.openxmlformats-officedocument.presentationml.slide+xml"/>
  <Override PartName="/ppt/slides/slide72.xml" ContentType="application/vnd.openxmlformats-officedocument.presentationml.slide+xml"/>
  <Override PartName="/ppt/slides/slide73.xml" ContentType="application/vnd.openxmlformats-officedocument.presentationml.slide+xml"/>
  <Override PartName="/ppt/slides/slide74.xml" ContentType="application/vnd.openxmlformats-officedocument.presentationml.slide+xml"/>
  <Override PartName="/ppt/slides/slide75.xml" ContentType="application/vnd.openxmlformats-officedocument.presentationml.slide+xml"/>
  <Override PartName="/ppt/slides/slide76.xml" ContentType="application/vnd.openxmlformats-officedocument.presentationml.slide+xml"/>
  <Override PartName="/ppt/slides/slide77.xml" ContentType="application/vnd.openxmlformats-officedocument.presentationml.slide+xml"/>
  <Override PartName="/ppt/slides/slide78.xml" ContentType="application/vnd.openxmlformats-officedocument.presentationml.slide+xml"/>
  <Override PartName="/ppt/slides/slide79.xml" ContentType="application/vnd.openxmlformats-officedocument.presentationml.slide+xml"/>
  <Override PartName="/ppt/slides/slide80.xml" ContentType="application/vnd.openxmlformats-officedocument.presentationml.slide+xml"/>
  <Override PartName="/ppt/slides/slide81.xml" ContentType="application/vnd.openxmlformats-officedocument.presentationml.slide+xml"/>
  <Override PartName="/ppt/slides/slide82.xml" ContentType="application/vnd.openxmlformats-officedocument.presentationml.slide+xml"/>
  <Override PartName="/ppt/slides/slide83.xml" ContentType="application/vnd.openxmlformats-officedocument.presentationml.slide+xml"/>
  <Override PartName="/ppt/slides/slide84.xml" ContentType="application/vnd.openxmlformats-officedocument.presentationml.slide+xml"/>
  <Override PartName="/ppt/slides/slide85.xml" ContentType="application/vnd.openxmlformats-officedocument.presentationml.slide+xml"/>
  <Override PartName="/ppt/slides/slide86.xml" ContentType="application/vnd.openxmlformats-officedocument.presentationml.slide+xml"/>
  <Override PartName="/ppt/slides/slide87.xml" ContentType="application/vnd.openxmlformats-officedocument.presentationml.slide+xml"/>
  <Override PartName="/ppt/slides/slide88.xml" ContentType="application/vnd.openxmlformats-officedocument.presentationml.slide+xml"/>
  <Override PartName="/ppt/slides/slide89.xml" ContentType="application/vnd.openxmlformats-officedocument.presentationml.slide+xml"/>
  <Override PartName="/ppt/slides/slide90.xml" ContentType="application/vnd.openxmlformats-officedocument.presentationml.slide+xml"/>
  <Override PartName="/ppt/slides/slide91.xml" ContentType="application/vnd.openxmlformats-officedocument.presentationml.slide+xml"/>
  <Override PartName="/ppt/slides/slide92.xml" ContentType="application/vnd.openxmlformats-officedocument.presentationml.slide+xml"/>
  <Override PartName="/ppt/slides/slide93.xml" ContentType="application/vnd.openxmlformats-officedocument.presentationml.slide+xml"/>
  <Override PartName="/ppt/slides/slide94.xml" ContentType="application/vnd.openxmlformats-officedocument.presentationml.slide+xml"/>
  <Override PartName="/ppt/slides/slide95.xml" ContentType="application/vnd.openxmlformats-officedocument.presentationml.slide+xml"/>
  <Override PartName="/ppt/slides/slide96.xml" ContentType="application/vnd.openxmlformats-officedocument.presentationml.slide+xml"/>
  <Override PartName="/ppt/slides/slide97.xml" ContentType="application/vnd.openxmlformats-officedocument.presentationml.slide+xml"/>
  <Override PartName="/ppt/slides/slide98.xml" ContentType="application/vnd.openxmlformats-officedocument.presentationml.slide+xml"/>
  <Override PartName="/ppt/slides/slide99.xml" ContentType="application/vnd.openxmlformats-officedocument.presentationml.slide+xml"/>
  <Override PartName="/ppt/slides/slide100.xml" ContentType="application/vnd.openxmlformats-officedocument.presentationml.slide+xml"/>
  <Override PartName="/ppt/slides/slide101.xml" ContentType="application/vnd.openxmlformats-officedocument.presentationml.slide+xml"/>
  <Override PartName="/ppt/slides/slide102.xml" ContentType="application/vnd.openxmlformats-officedocument.presentationml.slide+xml"/>
  <Override PartName="/ppt/slides/slide103.xml" ContentType="application/vnd.openxmlformats-officedocument.presentationml.slide+xml"/>
  <Override PartName="/ppt/slides/slide104.xml" ContentType="application/vnd.openxmlformats-officedocument.presentationml.slide+xml"/>
  <Override PartName="/ppt/slides/slide105.xml" ContentType="application/vnd.openxmlformats-officedocument.presentationml.slide+xml"/>
  <Override PartName="/ppt/slides/slide106.xml" ContentType="application/vnd.openxmlformats-officedocument.presentationml.slide+xml"/>
  <Override PartName="/ppt/slides/slide107.xml" ContentType="application/vnd.openxmlformats-officedocument.presentationml.slide+xml"/>
  <Override PartName="/ppt/slides/slide108.xml" ContentType="application/vnd.openxmlformats-officedocument.presentationml.slide+xml"/>
  <Override PartName="/ppt/slides/slide109.xml" ContentType="application/vnd.openxmlformats-officedocument.presentationml.slide+xml"/>
  <Override PartName="/ppt/slides/slide110.xml" ContentType="application/vnd.openxmlformats-officedocument.presentationml.slide+xml"/>
  <Override PartName="/ppt/slides/slide111.xml" ContentType="application/vnd.openxmlformats-officedocument.presentationml.slide+xml"/>
  <Override PartName="/ppt/slides/slide112.xml" ContentType="application/vnd.openxmlformats-officedocument.presentationml.slide+xml"/>
  <Override PartName="/ppt/slides/slide113.xml" ContentType="application/vnd.openxmlformats-officedocument.presentationml.slide+xml"/>
  <Override PartName="/ppt/slides/slide114.xml" ContentType="application/vnd.openxmlformats-officedocument.presentationml.slide+xml"/>
  <Override PartName="/ppt/slides/slide115.xml" ContentType="application/vnd.openxmlformats-officedocument.presentationml.slide+xml"/>
  <Override PartName="/ppt/slides/slide116.xml" ContentType="application/vnd.openxmlformats-officedocument.presentationml.slide+xml"/>
  <Override PartName="/ppt/slides/slide117.xml" ContentType="application/vnd.openxmlformats-officedocument.presentationml.slide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84" r:id="rId1"/>
  </p:sldMasterIdLst>
  <p:handoutMasterIdLst>
    <p:handoutMasterId r:id="rId119"/>
  </p:handoutMasterIdLst>
  <p:sldIdLst>
    <p:sldId id="256" r:id="rId2"/>
    <p:sldId id="257" r:id="rId3"/>
    <p:sldId id="283" r:id="rId4"/>
    <p:sldId id="258" r:id="rId5"/>
    <p:sldId id="273" r:id="rId6"/>
    <p:sldId id="259" r:id="rId7"/>
    <p:sldId id="260" r:id="rId8"/>
    <p:sldId id="261" r:id="rId9"/>
    <p:sldId id="262" r:id="rId10"/>
    <p:sldId id="263" r:id="rId11"/>
    <p:sldId id="264" r:id="rId12"/>
    <p:sldId id="265" r:id="rId13"/>
    <p:sldId id="279" r:id="rId14"/>
    <p:sldId id="267" r:id="rId15"/>
    <p:sldId id="268" r:id="rId16"/>
    <p:sldId id="269" r:id="rId17"/>
    <p:sldId id="274" r:id="rId18"/>
    <p:sldId id="270" r:id="rId19"/>
    <p:sldId id="271" r:id="rId20"/>
    <p:sldId id="275" r:id="rId21"/>
    <p:sldId id="272" r:id="rId22"/>
    <p:sldId id="276" r:id="rId23"/>
    <p:sldId id="277" r:id="rId24"/>
    <p:sldId id="278" r:id="rId25"/>
    <p:sldId id="280" r:id="rId26"/>
    <p:sldId id="281" r:id="rId27"/>
    <p:sldId id="284" r:id="rId28"/>
    <p:sldId id="285" r:id="rId29"/>
    <p:sldId id="286" r:id="rId30"/>
    <p:sldId id="287" r:id="rId31"/>
    <p:sldId id="288" r:id="rId32"/>
    <p:sldId id="289" r:id="rId33"/>
    <p:sldId id="290" r:id="rId34"/>
    <p:sldId id="291" r:id="rId35"/>
    <p:sldId id="292" r:id="rId36"/>
    <p:sldId id="293" r:id="rId37"/>
    <p:sldId id="294" r:id="rId38"/>
    <p:sldId id="295" r:id="rId39"/>
    <p:sldId id="296" r:id="rId40"/>
    <p:sldId id="297" r:id="rId41"/>
    <p:sldId id="298" r:id="rId42"/>
    <p:sldId id="299" r:id="rId43"/>
    <p:sldId id="300" r:id="rId44"/>
    <p:sldId id="301" r:id="rId45"/>
    <p:sldId id="302" r:id="rId46"/>
    <p:sldId id="303" r:id="rId47"/>
    <p:sldId id="304" r:id="rId48"/>
    <p:sldId id="305" r:id="rId49"/>
    <p:sldId id="306" r:id="rId50"/>
    <p:sldId id="307" r:id="rId51"/>
    <p:sldId id="308" r:id="rId52"/>
    <p:sldId id="309" r:id="rId53"/>
    <p:sldId id="310" r:id="rId54"/>
    <p:sldId id="311" r:id="rId55"/>
    <p:sldId id="312" r:id="rId56"/>
    <p:sldId id="313" r:id="rId57"/>
    <p:sldId id="314" r:id="rId58"/>
    <p:sldId id="315" r:id="rId59"/>
    <p:sldId id="316" r:id="rId60"/>
    <p:sldId id="317" r:id="rId61"/>
    <p:sldId id="318" r:id="rId62"/>
    <p:sldId id="319" r:id="rId63"/>
    <p:sldId id="320" r:id="rId64"/>
    <p:sldId id="321" r:id="rId65"/>
    <p:sldId id="322" r:id="rId66"/>
    <p:sldId id="323" r:id="rId67"/>
    <p:sldId id="324" r:id="rId68"/>
    <p:sldId id="325" r:id="rId69"/>
    <p:sldId id="326" r:id="rId70"/>
    <p:sldId id="327" r:id="rId71"/>
    <p:sldId id="328" r:id="rId72"/>
    <p:sldId id="329" r:id="rId73"/>
    <p:sldId id="330" r:id="rId74"/>
    <p:sldId id="331" r:id="rId75"/>
    <p:sldId id="332" r:id="rId76"/>
    <p:sldId id="333" r:id="rId77"/>
    <p:sldId id="334" r:id="rId78"/>
    <p:sldId id="335" r:id="rId79"/>
    <p:sldId id="336" r:id="rId80"/>
    <p:sldId id="337" r:id="rId81"/>
    <p:sldId id="338" r:id="rId82"/>
    <p:sldId id="339" r:id="rId83"/>
    <p:sldId id="340" r:id="rId84"/>
    <p:sldId id="341" r:id="rId85"/>
    <p:sldId id="342" r:id="rId86"/>
    <p:sldId id="343" r:id="rId87"/>
    <p:sldId id="344" r:id="rId88"/>
    <p:sldId id="345" r:id="rId89"/>
    <p:sldId id="346" r:id="rId90"/>
    <p:sldId id="347" r:id="rId91"/>
    <p:sldId id="348" r:id="rId92"/>
    <p:sldId id="349" r:id="rId93"/>
    <p:sldId id="350" r:id="rId94"/>
    <p:sldId id="351" r:id="rId95"/>
    <p:sldId id="352" r:id="rId96"/>
    <p:sldId id="353" r:id="rId97"/>
    <p:sldId id="354" r:id="rId98"/>
    <p:sldId id="355" r:id="rId99"/>
    <p:sldId id="356" r:id="rId100"/>
    <p:sldId id="357" r:id="rId101"/>
    <p:sldId id="358" r:id="rId102"/>
    <p:sldId id="359" r:id="rId103"/>
    <p:sldId id="360" r:id="rId104"/>
    <p:sldId id="361" r:id="rId105"/>
    <p:sldId id="362" r:id="rId106"/>
    <p:sldId id="363" r:id="rId107"/>
    <p:sldId id="364" r:id="rId108"/>
    <p:sldId id="365" r:id="rId109"/>
    <p:sldId id="366" r:id="rId110"/>
    <p:sldId id="367" r:id="rId111"/>
    <p:sldId id="368" r:id="rId112"/>
    <p:sldId id="369" r:id="rId113"/>
    <p:sldId id="370" r:id="rId114"/>
    <p:sldId id="371" r:id="rId115"/>
    <p:sldId id="372" r:id="rId116"/>
    <p:sldId id="373" r:id="rId117"/>
    <p:sldId id="374" r:id="rId118"/>
  </p:sldIdLst>
  <p:sldSz cx="9144000" cy="6858000" type="screen4x3"/>
  <p:notesSz cx="6781800" cy="9926638"/>
  <p:defaultTextStyle>
    <a:defPPr>
      <a:defRPr lang="hu-H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575" autoAdjust="0"/>
    <p:restoredTop sz="94605" autoAdjust="0"/>
  </p:normalViewPr>
  <p:slideViewPr>
    <p:cSldViewPr>
      <p:cViewPr varScale="1">
        <p:scale>
          <a:sx n="75" d="100"/>
          <a:sy n="75" d="100"/>
        </p:scale>
        <p:origin x="1080" y="72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68444"/>
    </p:cViewPr>
  </p:outlin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26" Type="http://schemas.openxmlformats.org/officeDocument/2006/relationships/slide" Target="slides/slide25.xml"/><Relationship Id="rId117" Type="http://schemas.openxmlformats.org/officeDocument/2006/relationships/slide" Target="slides/slide116.xml"/><Relationship Id="rId21" Type="http://schemas.openxmlformats.org/officeDocument/2006/relationships/slide" Target="slides/slide20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63" Type="http://schemas.openxmlformats.org/officeDocument/2006/relationships/slide" Target="slides/slide62.xml"/><Relationship Id="rId68" Type="http://schemas.openxmlformats.org/officeDocument/2006/relationships/slide" Target="slides/slide67.xml"/><Relationship Id="rId84" Type="http://schemas.openxmlformats.org/officeDocument/2006/relationships/slide" Target="slides/slide83.xml"/><Relationship Id="rId89" Type="http://schemas.openxmlformats.org/officeDocument/2006/relationships/slide" Target="slides/slide88.xml"/><Relationship Id="rId112" Type="http://schemas.openxmlformats.org/officeDocument/2006/relationships/slide" Target="slides/slide111.xml"/><Relationship Id="rId16" Type="http://schemas.openxmlformats.org/officeDocument/2006/relationships/slide" Target="slides/slide15.xml"/><Relationship Id="rId107" Type="http://schemas.openxmlformats.org/officeDocument/2006/relationships/slide" Target="slides/slide106.xml"/><Relationship Id="rId11" Type="http://schemas.openxmlformats.org/officeDocument/2006/relationships/slide" Target="slides/slide10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53" Type="http://schemas.openxmlformats.org/officeDocument/2006/relationships/slide" Target="slides/slide52.xml"/><Relationship Id="rId58" Type="http://schemas.openxmlformats.org/officeDocument/2006/relationships/slide" Target="slides/slide57.xml"/><Relationship Id="rId74" Type="http://schemas.openxmlformats.org/officeDocument/2006/relationships/slide" Target="slides/slide73.xml"/><Relationship Id="rId79" Type="http://schemas.openxmlformats.org/officeDocument/2006/relationships/slide" Target="slides/slide78.xml"/><Relationship Id="rId102" Type="http://schemas.openxmlformats.org/officeDocument/2006/relationships/slide" Target="slides/slide101.xml"/><Relationship Id="rId123" Type="http://schemas.openxmlformats.org/officeDocument/2006/relationships/tableStyles" Target="tableStyles.xml"/><Relationship Id="rId5" Type="http://schemas.openxmlformats.org/officeDocument/2006/relationships/slide" Target="slides/slide4.xml"/><Relationship Id="rId90" Type="http://schemas.openxmlformats.org/officeDocument/2006/relationships/slide" Target="slides/slide89.xml"/><Relationship Id="rId95" Type="http://schemas.openxmlformats.org/officeDocument/2006/relationships/slide" Target="slides/slide94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64" Type="http://schemas.openxmlformats.org/officeDocument/2006/relationships/slide" Target="slides/slide63.xml"/><Relationship Id="rId69" Type="http://schemas.openxmlformats.org/officeDocument/2006/relationships/slide" Target="slides/slide68.xml"/><Relationship Id="rId113" Type="http://schemas.openxmlformats.org/officeDocument/2006/relationships/slide" Target="slides/slide112.xml"/><Relationship Id="rId118" Type="http://schemas.openxmlformats.org/officeDocument/2006/relationships/slide" Target="slides/slide117.xml"/><Relationship Id="rId80" Type="http://schemas.openxmlformats.org/officeDocument/2006/relationships/slide" Target="slides/slide79.xml"/><Relationship Id="rId85" Type="http://schemas.openxmlformats.org/officeDocument/2006/relationships/slide" Target="slides/slide84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59" Type="http://schemas.openxmlformats.org/officeDocument/2006/relationships/slide" Target="slides/slide58.xml"/><Relationship Id="rId103" Type="http://schemas.openxmlformats.org/officeDocument/2006/relationships/slide" Target="slides/slide102.xml"/><Relationship Id="rId108" Type="http://schemas.openxmlformats.org/officeDocument/2006/relationships/slide" Target="slides/slide107.xml"/><Relationship Id="rId54" Type="http://schemas.openxmlformats.org/officeDocument/2006/relationships/slide" Target="slides/slide53.xml"/><Relationship Id="rId70" Type="http://schemas.openxmlformats.org/officeDocument/2006/relationships/slide" Target="slides/slide69.xml"/><Relationship Id="rId75" Type="http://schemas.openxmlformats.org/officeDocument/2006/relationships/slide" Target="slides/slide74.xml"/><Relationship Id="rId91" Type="http://schemas.openxmlformats.org/officeDocument/2006/relationships/slide" Target="slides/slide90.xml"/><Relationship Id="rId96" Type="http://schemas.openxmlformats.org/officeDocument/2006/relationships/slide" Target="slides/slide95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49" Type="http://schemas.openxmlformats.org/officeDocument/2006/relationships/slide" Target="slides/slide48.xml"/><Relationship Id="rId114" Type="http://schemas.openxmlformats.org/officeDocument/2006/relationships/slide" Target="slides/slide113.xml"/><Relationship Id="rId119" Type="http://schemas.openxmlformats.org/officeDocument/2006/relationships/handoutMaster" Target="handoutMasters/handoutMaster1.xml"/><Relationship Id="rId44" Type="http://schemas.openxmlformats.org/officeDocument/2006/relationships/slide" Target="slides/slide43.xml"/><Relationship Id="rId60" Type="http://schemas.openxmlformats.org/officeDocument/2006/relationships/slide" Target="slides/slide59.xml"/><Relationship Id="rId65" Type="http://schemas.openxmlformats.org/officeDocument/2006/relationships/slide" Target="slides/slide64.xml"/><Relationship Id="rId81" Type="http://schemas.openxmlformats.org/officeDocument/2006/relationships/slide" Target="slides/slide80.xml"/><Relationship Id="rId86" Type="http://schemas.openxmlformats.org/officeDocument/2006/relationships/slide" Target="slides/slide85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9" Type="http://schemas.openxmlformats.org/officeDocument/2006/relationships/slide" Target="slides/slide38.xml"/><Relationship Id="rId109" Type="http://schemas.openxmlformats.org/officeDocument/2006/relationships/slide" Target="slides/slide108.xml"/><Relationship Id="rId34" Type="http://schemas.openxmlformats.org/officeDocument/2006/relationships/slide" Target="slides/slide33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76" Type="http://schemas.openxmlformats.org/officeDocument/2006/relationships/slide" Target="slides/slide75.xml"/><Relationship Id="rId97" Type="http://schemas.openxmlformats.org/officeDocument/2006/relationships/slide" Target="slides/slide96.xml"/><Relationship Id="rId104" Type="http://schemas.openxmlformats.org/officeDocument/2006/relationships/slide" Target="slides/slide103.xml"/><Relationship Id="rId120" Type="http://schemas.openxmlformats.org/officeDocument/2006/relationships/presProps" Target="presProps.xml"/><Relationship Id="rId7" Type="http://schemas.openxmlformats.org/officeDocument/2006/relationships/slide" Target="slides/slide6.xml"/><Relationship Id="rId71" Type="http://schemas.openxmlformats.org/officeDocument/2006/relationships/slide" Target="slides/slide70.xml"/><Relationship Id="rId92" Type="http://schemas.openxmlformats.org/officeDocument/2006/relationships/slide" Target="slides/slide91.xml"/><Relationship Id="rId2" Type="http://schemas.openxmlformats.org/officeDocument/2006/relationships/slide" Target="slides/slide1.xml"/><Relationship Id="rId29" Type="http://schemas.openxmlformats.org/officeDocument/2006/relationships/slide" Target="slides/slide28.xml"/><Relationship Id="rId24" Type="http://schemas.openxmlformats.org/officeDocument/2006/relationships/slide" Target="slides/slide23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66" Type="http://schemas.openxmlformats.org/officeDocument/2006/relationships/slide" Target="slides/slide65.xml"/><Relationship Id="rId87" Type="http://schemas.openxmlformats.org/officeDocument/2006/relationships/slide" Target="slides/slide86.xml"/><Relationship Id="rId110" Type="http://schemas.openxmlformats.org/officeDocument/2006/relationships/slide" Target="slides/slide109.xml"/><Relationship Id="rId115" Type="http://schemas.openxmlformats.org/officeDocument/2006/relationships/slide" Target="slides/slide114.xml"/><Relationship Id="rId61" Type="http://schemas.openxmlformats.org/officeDocument/2006/relationships/slide" Target="slides/slide60.xml"/><Relationship Id="rId82" Type="http://schemas.openxmlformats.org/officeDocument/2006/relationships/slide" Target="slides/slide81.xml"/><Relationship Id="rId19" Type="http://schemas.openxmlformats.org/officeDocument/2006/relationships/slide" Target="slides/slide18.xml"/><Relationship Id="rId14" Type="http://schemas.openxmlformats.org/officeDocument/2006/relationships/slide" Target="slides/slide13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56" Type="http://schemas.openxmlformats.org/officeDocument/2006/relationships/slide" Target="slides/slide55.xml"/><Relationship Id="rId77" Type="http://schemas.openxmlformats.org/officeDocument/2006/relationships/slide" Target="slides/slide76.xml"/><Relationship Id="rId100" Type="http://schemas.openxmlformats.org/officeDocument/2006/relationships/slide" Target="slides/slide99.xml"/><Relationship Id="rId105" Type="http://schemas.openxmlformats.org/officeDocument/2006/relationships/slide" Target="slides/slide104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72" Type="http://schemas.openxmlformats.org/officeDocument/2006/relationships/slide" Target="slides/slide71.xml"/><Relationship Id="rId93" Type="http://schemas.openxmlformats.org/officeDocument/2006/relationships/slide" Target="slides/slide92.xml"/><Relationship Id="rId98" Type="http://schemas.openxmlformats.org/officeDocument/2006/relationships/slide" Target="slides/slide97.xml"/><Relationship Id="rId121" Type="http://schemas.openxmlformats.org/officeDocument/2006/relationships/viewProps" Target="viewProps.xml"/><Relationship Id="rId3" Type="http://schemas.openxmlformats.org/officeDocument/2006/relationships/slide" Target="slides/slide2.xml"/><Relationship Id="rId25" Type="http://schemas.openxmlformats.org/officeDocument/2006/relationships/slide" Target="slides/slide24.xml"/><Relationship Id="rId46" Type="http://schemas.openxmlformats.org/officeDocument/2006/relationships/slide" Target="slides/slide45.xml"/><Relationship Id="rId67" Type="http://schemas.openxmlformats.org/officeDocument/2006/relationships/slide" Target="slides/slide66.xml"/><Relationship Id="rId116" Type="http://schemas.openxmlformats.org/officeDocument/2006/relationships/slide" Target="slides/slide115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62" Type="http://schemas.openxmlformats.org/officeDocument/2006/relationships/slide" Target="slides/slide61.xml"/><Relationship Id="rId83" Type="http://schemas.openxmlformats.org/officeDocument/2006/relationships/slide" Target="slides/slide82.xml"/><Relationship Id="rId88" Type="http://schemas.openxmlformats.org/officeDocument/2006/relationships/slide" Target="slides/slide87.xml"/><Relationship Id="rId111" Type="http://schemas.openxmlformats.org/officeDocument/2006/relationships/slide" Target="slides/slide110.xml"/><Relationship Id="rId15" Type="http://schemas.openxmlformats.org/officeDocument/2006/relationships/slide" Target="slides/slide14.xml"/><Relationship Id="rId36" Type="http://schemas.openxmlformats.org/officeDocument/2006/relationships/slide" Target="slides/slide35.xml"/><Relationship Id="rId57" Type="http://schemas.openxmlformats.org/officeDocument/2006/relationships/slide" Target="slides/slide56.xml"/><Relationship Id="rId106" Type="http://schemas.openxmlformats.org/officeDocument/2006/relationships/slide" Target="slides/slide105.xml"/><Relationship Id="rId10" Type="http://schemas.openxmlformats.org/officeDocument/2006/relationships/slide" Target="slides/slide9.xml"/><Relationship Id="rId31" Type="http://schemas.openxmlformats.org/officeDocument/2006/relationships/slide" Target="slides/slide30.xml"/><Relationship Id="rId52" Type="http://schemas.openxmlformats.org/officeDocument/2006/relationships/slide" Target="slides/slide51.xml"/><Relationship Id="rId73" Type="http://schemas.openxmlformats.org/officeDocument/2006/relationships/slide" Target="slides/slide72.xml"/><Relationship Id="rId78" Type="http://schemas.openxmlformats.org/officeDocument/2006/relationships/slide" Target="slides/slide77.xml"/><Relationship Id="rId94" Type="http://schemas.openxmlformats.org/officeDocument/2006/relationships/slide" Target="slides/slide93.xml"/><Relationship Id="rId99" Type="http://schemas.openxmlformats.org/officeDocument/2006/relationships/slide" Target="slides/slide98.xml"/><Relationship Id="rId101" Type="http://schemas.openxmlformats.org/officeDocument/2006/relationships/slide" Target="slides/slide100.xml"/><Relationship Id="rId122" Type="http://schemas.openxmlformats.org/officeDocument/2006/relationships/theme" Target="theme/theme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Élőfej hely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38780" cy="496332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hu-HU"/>
          </a:p>
        </p:txBody>
      </p:sp>
      <p:sp>
        <p:nvSpPr>
          <p:cNvPr id="3" name="Dátum helye 2"/>
          <p:cNvSpPr>
            <a:spLocks noGrp="1"/>
          </p:cNvSpPr>
          <p:nvPr>
            <p:ph type="dt" sz="quarter" idx="1"/>
          </p:nvPr>
        </p:nvSpPr>
        <p:spPr>
          <a:xfrm>
            <a:off x="3841451" y="0"/>
            <a:ext cx="2938780" cy="496332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C6AC33D-5FF7-43E1-B800-1AA9E389B1C0}" type="datetimeFigureOut">
              <a:rPr lang="hu-HU" smtClean="0"/>
              <a:t>2014.11.25.</a:t>
            </a:fld>
            <a:endParaRPr lang="hu-HU"/>
          </a:p>
        </p:txBody>
      </p:sp>
      <p:sp>
        <p:nvSpPr>
          <p:cNvPr id="4" name="Élőláb helye 3"/>
          <p:cNvSpPr>
            <a:spLocks noGrp="1"/>
          </p:cNvSpPr>
          <p:nvPr>
            <p:ph type="ftr" sz="quarter" idx="2"/>
          </p:nvPr>
        </p:nvSpPr>
        <p:spPr>
          <a:xfrm>
            <a:off x="0" y="9428583"/>
            <a:ext cx="2938780" cy="496332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hu-HU"/>
          </a:p>
        </p:txBody>
      </p:sp>
      <p:sp>
        <p:nvSpPr>
          <p:cNvPr id="5" name="Dia számának helye 4"/>
          <p:cNvSpPr>
            <a:spLocks noGrp="1"/>
          </p:cNvSpPr>
          <p:nvPr>
            <p:ph type="sldNum" sz="quarter" idx="3"/>
          </p:nvPr>
        </p:nvSpPr>
        <p:spPr>
          <a:xfrm>
            <a:off x="3841451" y="9428583"/>
            <a:ext cx="2938780" cy="496332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F1AAA9E-3CD0-49C7-B058-2108F268BC47}" type="slidenum">
              <a:rPr lang="hu-HU" smtClean="0"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647050908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Cím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Alcím 8"/>
          <p:cNvSpPr>
            <a:spLocks noGrp="1"/>
          </p:cNvSpPr>
          <p:nvPr>
            <p:ph type="subTitle" idx="1"/>
          </p:nvPr>
        </p:nvSpPr>
        <p:spPr>
          <a:xfrm>
            <a:off x="457200" y="3699804"/>
            <a:ext cx="8305800" cy="1143000"/>
          </a:xfrm>
        </p:spPr>
        <p:txBody>
          <a:bodyPr>
            <a:noAutofit/>
          </a:bodyPr>
          <a:lstStyle>
            <a:lvl1pPr marL="0" indent="0" algn="ctr">
              <a:buNone/>
              <a:defRPr sz="2200" spc="100" baseline="0">
                <a:solidFill>
                  <a:schemeClr val="tx2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hu-HU" smtClean="0"/>
              <a:t>Alcím mintájának szerkesztése</a:t>
            </a:r>
            <a:endParaRPr kumimoji="0" lang="en-US"/>
          </a:p>
        </p:txBody>
      </p:sp>
      <p:sp>
        <p:nvSpPr>
          <p:cNvPr id="28" name="Cím 27"/>
          <p:cNvSpPr>
            <a:spLocks noGrp="1"/>
          </p:cNvSpPr>
          <p:nvPr>
            <p:ph type="ctrTitle"/>
          </p:nvPr>
        </p:nvSpPr>
        <p:spPr>
          <a:xfrm>
            <a:off x="457200" y="1433732"/>
            <a:ext cx="8305800" cy="1981200"/>
          </a:xfrm>
          <a:ln w="6350" cap="rnd">
            <a:noFill/>
          </a:ln>
        </p:spPr>
        <p:txBody>
          <a:bodyPr anchor="b" anchorCtr="0">
            <a:noAutofit/>
          </a:bodyPr>
          <a:lstStyle>
            <a:lvl1pPr algn="ctr">
              <a:defRPr lang="en-US" sz="4800" b="0" dirty="0">
                <a:ln w="3200">
                  <a:solidFill>
                    <a:schemeClr val="bg2">
                      <a:shade val="75000"/>
                      <a:alpha val="25000"/>
                    </a:schemeClr>
                  </a:solidFill>
                  <a:prstDash val="solid"/>
                  <a:round/>
                </a:ln>
                <a:solidFill>
                  <a:srgbClr val="F9F9F9"/>
                </a:solidFill>
                <a:effectLst>
                  <a:innerShdw blurRad="50800" dist="25400" dir="13500000">
                    <a:srgbClr val="000000">
                      <a:alpha val="70000"/>
                    </a:srgbClr>
                  </a:innerShdw>
                </a:effectLst>
              </a:defRPr>
            </a:lvl1pPr>
          </a:lstStyle>
          <a:p>
            <a:r>
              <a:rPr kumimoji="0" lang="hu-HU" smtClean="0"/>
              <a:t>Mintacím szerkesztése</a:t>
            </a:r>
            <a:endParaRPr kumimoji="0" lang="en-US"/>
          </a:p>
        </p:txBody>
      </p:sp>
      <p:cxnSp>
        <p:nvCxnSpPr>
          <p:cNvPr id="8" name="Egyenes összekötő 7"/>
          <p:cNvCxnSpPr/>
          <p:nvPr/>
        </p:nvCxnSpPr>
        <p:spPr>
          <a:xfrm>
            <a:off x="1463626" y="3550126"/>
            <a:ext cx="2971800" cy="1588"/>
          </a:xfrm>
          <a:prstGeom prst="line">
            <a:avLst/>
          </a:prstGeom>
          <a:ln w="9525" cap="flat" cmpd="sng" algn="ctr">
            <a:solidFill>
              <a:schemeClr val="bg2">
                <a:tint val="20000"/>
              </a:schemeClr>
            </a:solidFill>
            <a:prstDash val="solid"/>
          </a:ln>
          <a:effectLst>
            <a:outerShdw blurRad="31750" dir="2700000" algn="tl" rotWithShape="0">
              <a:srgbClr val="000000">
                <a:alpha val="55000"/>
              </a:srgb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Egyenes összekötő 12"/>
          <p:cNvCxnSpPr/>
          <p:nvPr/>
        </p:nvCxnSpPr>
        <p:spPr>
          <a:xfrm>
            <a:off x="4708574" y="3550126"/>
            <a:ext cx="2971800" cy="1588"/>
          </a:xfrm>
          <a:prstGeom prst="line">
            <a:avLst/>
          </a:prstGeom>
          <a:ln w="9525" cap="flat" cmpd="sng" algn="ctr">
            <a:solidFill>
              <a:schemeClr val="bg2">
                <a:tint val="20000"/>
              </a:schemeClr>
            </a:solidFill>
            <a:prstDash val="solid"/>
          </a:ln>
          <a:effectLst>
            <a:outerShdw blurRad="31750" dir="2700000" algn="tl" rotWithShape="0">
              <a:srgbClr val="000000">
                <a:alpha val="55000"/>
              </a:srgb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Ellipszis 13"/>
          <p:cNvSpPr/>
          <p:nvPr/>
        </p:nvSpPr>
        <p:spPr>
          <a:xfrm>
            <a:off x="4540348" y="3526302"/>
            <a:ext cx="45720" cy="45720"/>
          </a:xfrm>
          <a:prstGeom prst="ellipse">
            <a:avLst/>
          </a:prstGeom>
          <a:effectLst>
            <a:outerShdw blurRad="31750" dir="2700000" algn="tl" rotWithShape="0">
              <a:srgbClr val="000000">
                <a:alpha val="55000"/>
              </a:srgbClr>
            </a:outerShdw>
          </a:effectLst>
        </p:spPr>
        <p:style>
          <a:lnRef idx="2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5" name="Dátum helye 1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542B441-D831-4C8A-A83B-E136AC479578}" type="datetimeFigureOut">
              <a:rPr lang="hu-HU" smtClean="0"/>
              <a:t>2014.11.25.</a:t>
            </a:fld>
            <a:endParaRPr lang="hu-HU"/>
          </a:p>
        </p:txBody>
      </p:sp>
      <p:sp>
        <p:nvSpPr>
          <p:cNvPr id="16" name="Dia számának helye 1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82FFC442-8AFA-47C0-8E6F-942DD51DF2A4}" type="slidenum">
              <a:rPr lang="hu-HU" smtClean="0"/>
              <a:t>‹#›</a:t>
            </a:fld>
            <a:endParaRPr lang="hu-HU"/>
          </a:p>
        </p:txBody>
      </p:sp>
      <p:sp>
        <p:nvSpPr>
          <p:cNvPr id="17" name="Élőláb helye 16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hu-H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Cím és tartal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artalom helye 8"/>
          <p:cNvSpPr>
            <a:spLocks noGrp="1"/>
          </p:cNvSpPr>
          <p:nvPr>
            <p:ph idx="1"/>
          </p:nvPr>
        </p:nvSpPr>
        <p:spPr>
          <a:xfrm>
            <a:off x="457200" y="1524000"/>
            <a:ext cx="8229600" cy="4572000"/>
          </a:xfrm>
        </p:spPr>
        <p:txBody>
          <a:bodyPr/>
          <a:lstStyle/>
          <a:p>
            <a:pPr lvl="0" eaLnBrk="1" latinLnBrk="0" hangingPunct="1"/>
            <a:r>
              <a:rPr lang="hu-HU" smtClean="0"/>
              <a:t>Mintaszöveg szerkesztése</a:t>
            </a:r>
          </a:p>
          <a:p>
            <a:pPr lvl="1" eaLnBrk="1" latinLnBrk="0" hangingPunct="1"/>
            <a:r>
              <a:rPr lang="hu-HU" smtClean="0"/>
              <a:t>Második szint</a:t>
            </a:r>
          </a:p>
          <a:p>
            <a:pPr lvl="2" eaLnBrk="1" latinLnBrk="0" hangingPunct="1"/>
            <a:r>
              <a:rPr lang="hu-HU" smtClean="0"/>
              <a:t>Harmadik szint</a:t>
            </a:r>
          </a:p>
          <a:p>
            <a:pPr lvl="3" eaLnBrk="1" latinLnBrk="0" hangingPunct="1"/>
            <a:r>
              <a:rPr lang="hu-HU" smtClean="0"/>
              <a:t>Negyedik szint</a:t>
            </a:r>
          </a:p>
          <a:p>
            <a:pPr lvl="4" eaLnBrk="1" latinLnBrk="0" hangingPunct="1"/>
            <a:r>
              <a:rPr lang="hu-HU" smtClean="0"/>
              <a:t>Ötödik szint</a:t>
            </a:r>
            <a:endParaRPr kumimoji="0" lang="en-US"/>
          </a:p>
        </p:txBody>
      </p:sp>
      <p:sp>
        <p:nvSpPr>
          <p:cNvPr id="14" name="Dátum helye 13"/>
          <p:cNvSpPr>
            <a:spLocks noGrp="1"/>
          </p:cNvSpPr>
          <p:nvPr>
            <p:ph type="dt" sz="half" idx="14"/>
          </p:nvPr>
        </p:nvSpPr>
        <p:spPr/>
        <p:txBody>
          <a:bodyPr/>
          <a:lstStyle/>
          <a:p>
            <a:fld id="{2542B441-D831-4C8A-A83B-E136AC479578}" type="datetimeFigureOut">
              <a:rPr lang="hu-HU" smtClean="0"/>
              <a:t>2014.11.25.</a:t>
            </a:fld>
            <a:endParaRPr lang="hu-HU"/>
          </a:p>
        </p:txBody>
      </p:sp>
      <p:sp>
        <p:nvSpPr>
          <p:cNvPr id="15" name="Dia számának helye 14"/>
          <p:cNvSpPr>
            <a:spLocks noGrp="1"/>
          </p:cNvSpPr>
          <p:nvPr>
            <p:ph type="sldNum" sz="quarter" idx="15"/>
          </p:nvPr>
        </p:nvSpPr>
        <p:spPr/>
        <p:txBody>
          <a:bodyPr/>
          <a:lstStyle>
            <a:lvl1pPr algn="ctr">
              <a:defRPr/>
            </a:lvl1pPr>
          </a:lstStyle>
          <a:p>
            <a:fld id="{82FFC442-8AFA-47C0-8E6F-942DD51DF2A4}" type="slidenum">
              <a:rPr lang="hu-HU" smtClean="0"/>
              <a:t>‹#›</a:t>
            </a:fld>
            <a:endParaRPr lang="hu-HU"/>
          </a:p>
        </p:txBody>
      </p:sp>
      <p:sp>
        <p:nvSpPr>
          <p:cNvPr id="16" name="Élőláb helye 15"/>
          <p:cNvSpPr>
            <a:spLocks noGrp="1"/>
          </p:cNvSpPr>
          <p:nvPr>
            <p:ph type="ftr" sz="quarter" idx="16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17" name="Cím 16"/>
          <p:cNvSpPr>
            <a:spLocks noGrp="1"/>
          </p:cNvSpPr>
          <p:nvPr>
            <p:ph type="title"/>
          </p:nvPr>
        </p:nvSpPr>
        <p:spPr/>
        <p:txBody>
          <a:bodyPr rtlCol="0" anchor="b" anchorCtr="0"/>
          <a:lstStyle/>
          <a:p>
            <a:r>
              <a:rPr kumimoji="0" lang="hu-HU" smtClean="0"/>
              <a:t>Mintacím szerkesztése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zakaszfejléc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átum hely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542B441-D831-4C8A-A83B-E136AC479578}" type="datetimeFigureOut">
              <a:rPr lang="hu-HU" smtClean="0"/>
              <a:t>2014.11.25.</a:t>
            </a:fld>
            <a:endParaRPr lang="hu-HU"/>
          </a:p>
        </p:txBody>
      </p:sp>
      <p:sp>
        <p:nvSpPr>
          <p:cNvPr id="5" name="Élőláb hely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6" name="Dia számának hely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2FFC442-8AFA-47C0-8E6F-942DD51DF2A4}" type="slidenum">
              <a:rPr lang="hu-HU" smtClean="0"/>
              <a:t>‹#›</a:t>
            </a:fld>
            <a:endParaRPr lang="hu-HU"/>
          </a:p>
        </p:txBody>
      </p:sp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685800" y="3505200"/>
            <a:ext cx="7924800" cy="1371600"/>
          </a:xfrm>
        </p:spPr>
        <p:txBody>
          <a:bodyPr>
            <a:noAutofit/>
          </a:bodyPr>
          <a:lstStyle>
            <a:lvl1pPr algn="l" rtl="0">
              <a:spcBef>
                <a:spcPct val="0"/>
              </a:spcBef>
              <a:buNone/>
              <a:defRPr lang="en-US" sz="4800" b="0" dirty="0">
                <a:ln w="3200">
                  <a:solidFill>
                    <a:schemeClr val="bg2">
                      <a:shade val="25000"/>
                      <a:alpha val="25000"/>
                    </a:schemeClr>
                  </a:solidFill>
                  <a:prstDash val="solid"/>
                  <a:round/>
                </a:ln>
                <a:solidFill>
                  <a:srgbClr val="F9F9F9"/>
                </a:solidFill>
                <a:effectLst>
                  <a:innerShdw blurRad="38100" dist="25400" dir="13500000">
                    <a:prstClr val="black">
                      <a:alpha val="70000"/>
                    </a:prstClr>
                  </a:innerShdw>
                </a:effectLst>
              </a:defRPr>
            </a:lvl1pPr>
          </a:lstStyle>
          <a:p>
            <a:r>
              <a:rPr kumimoji="0" lang="hu-HU" smtClean="0"/>
              <a:t>Mintacím szerkesztése</a:t>
            </a:r>
            <a:endParaRPr kumimoji="0" lang="en-US"/>
          </a:p>
        </p:txBody>
      </p:sp>
      <p:sp>
        <p:nvSpPr>
          <p:cNvPr id="3" name="Szöveg helye 2"/>
          <p:cNvSpPr>
            <a:spLocks noGrp="1"/>
          </p:cNvSpPr>
          <p:nvPr>
            <p:ph type="body" idx="1"/>
          </p:nvPr>
        </p:nvSpPr>
        <p:spPr>
          <a:xfrm>
            <a:off x="685800" y="4958864"/>
            <a:ext cx="7924800" cy="984736"/>
          </a:xfrm>
        </p:spPr>
        <p:txBody>
          <a:bodyPr anchor="t"/>
          <a:lstStyle>
            <a:lvl1pPr marL="0" indent="0">
              <a:buNone/>
              <a:defRPr sz="2000" spc="100" baseline="0">
                <a:solidFill>
                  <a:schemeClr val="tx2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hu-HU" smtClean="0"/>
              <a:t>Mintaszöveg szerkesztése</a:t>
            </a:r>
          </a:p>
        </p:txBody>
      </p:sp>
      <p:cxnSp>
        <p:nvCxnSpPr>
          <p:cNvPr id="7" name="Egyenes összekötő 6"/>
          <p:cNvCxnSpPr/>
          <p:nvPr/>
        </p:nvCxnSpPr>
        <p:spPr>
          <a:xfrm>
            <a:off x="685800" y="4916992"/>
            <a:ext cx="7924800" cy="4301"/>
          </a:xfrm>
          <a:prstGeom prst="line">
            <a:avLst/>
          </a:prstGeom>
          <a:noFill/>
          <a:ln w="9525" cap="flat" cmpd="sng" algn="ctr">
            <a:solidFill>
              <a:srgbClr val="E9E9E8"/>
            </a:solidFill>
            <a:prstDash val="solid"/>
          </a:ln>
          <a:effectLst>
            <a:outerShdw blurRad="31750" dir="2700000" algn="tl" rotWithShape="0">
              <a:srgbClr val="000000">
                <a:alpha val="55000"/>
              </a:srgb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tartalomrész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Dátum hely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542B441-D831-4C8A-A83B-E136AC479578}" type="datetimeFigureOut">
              <a:rPr lang="hu-HU" smtClean="0"/>
              <a:t>2014.11.25.</a:t>
            </a:fld>
            <a:endParaRPr lang="hu-HU"/>
          </a:p>
        </p:txBody>
      </p:sp>
      <p:sp>
        <p:nvSpPr>
          <p:cNvPr id="6" name="Élőláb hely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7" name="Dia számának hely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2FFC442-8AFA-47C0-8E6F-942DD51DF2A4}" type="slidenum">
              <a:rPr lang="hu-HU" smtClean="0"/>
              <a:t>‹#›</a:t>
            </a:fld>
            <a:endParaRPr lang="hu-HU"/>
          </a:p>
        </p:txBody>
      </p:sp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hu-HU" smtClean="0"/>
              <a:t>Mintacím szerkesztése</a:t>
            </a:r>
            <a:endParaRPr kumimoji="0" lang="en-US"/>
          </a:p>
        </p:txBody>
      </p:sp>
      <p:sp>
        <p:nvSpPr>
          <p:cNvPr id="11" name="Tartalom helye 10"/>
          <p:cNvSpPr>
            <a:spLocks noGrp="1"/>
          </p:cNvSpPr>
          <p:nvPr>
            <p:ph sz="half" idx="1"/>
          </p:nvPr>
        </p:nvSpPr>
        <p:spPr>
          <a:xfrm>
            <a:off x="457200" y="1524000"/>
            <a:ext cx="4059936" cy="4572000"/>
          </a:xfrm>
        </p:spPr>
        <p:txBody>
          <a:bodyPr/>
          <a:lstStyle/>
          <a:p>
            <a:pPr lvl="0" eaLnBrk="1" latinLnBrk="0" hangingPunct="1"/>
            <a:r>
              <a:rPr lang="hu-HU" smtClean="0"/>
              <a:t>Mintaszöveg szerkesztése</a:t>
            </a:r>
          </a:p>
          <a:p>
            <a:pPr lvl="1" eaLnBrk="1" latinLnBrk="0" hangingPunct="1"/>
            <a:r>
              <a:rPr lang="hu-HU" smtClean="0"/>
              <a:t>Második szint</a:t>
            </a:r>
          </a:p>
          <a:p>
            <a:pPr lvl="2" eaLnBrk="1" latinLnBrk="0" hangingPunct="1"/>
            <a:r>
              <a:rPr lang="hu-HU" smtClean="0"/>
              <a:t>Harmadik szint</a:t>
            </a:r>
          </a:p>
          <a:p>
            <a:pPr lvl="3" eaLnBrk="1" latinLnBrk="0" hangingPunct="1"/>
            <a:r>
              <a:rPr lang="hu-HU" smtClean="0"/>
              <a:t>Negyedik szint</a:t>
            </a:r>
          </a:p>
          <a:p>
            <a:pPr lvl="4" eaLnBrk="1" latinLnBrk="0" hangingPunct="1"/>
            <a:r>
              <a:rPr lang="hu-HU" smtClean="0"/>
              <a:t>Ötödik szint</a:t>
            </a:r>
            <a:endParaRPr kumimoji="0" lang="en-US"/>
          </a:p>
        </p:txBody>
      </p:sp>
      <p:sp>
        <p:nvSpPr>
          <p:cNvPr id="13" name="Tartalom helye 12"/>
          <p:cNvSpPr>
            <a:spLocks noGrp="1"/>
          </p:cNvSpPr>
          <p:nvPr>
            <p:ph sz="half" idx="2"/>
          </p:nvPr>
        </p:nvSpPr>
        <p:spPr>
          <a:xfrm>
            <a:off x="4648200" y="1524000"/>
            <a:ext cx="4059936" cy="4572000"/>
          </a:xfrm>
        </p:spPr>
        <p:txBody>
          <a:bodyPr/>
          <a:lstStyle/>
          <a:p>
            <a:pPr lvl="0" eaLnBrk="1" latinLnBrk="0" hangingPunct="1"/>
            <a:r>
              <a:rPr lang="hu-HU" smtClean="0"/>
              <a:t>Mintaszöveg szerkesztése</a:t>
            </a:r>
          </a:p>
          <a:p>
            <a:pPr lvl="1" eaLnBrk="1" latinLnBrk="0" hangingPunct="1"/>
            <a:r>
              <a:rPr lang="hu-HU" smtClean="0"/>
              <a:t>Második szint</a:t>
            </a:r>
          </a:p>
          <a:p>
            <a:pPr lvl="2" eaLnBrk="1" latinLnBrk="0" hangingPunct="1"/>
            <a:r>
              <a:rPr lang="hu-HU" smtClean="0"/>
              <a:t>Harmadik szint</a:t>
            </a:r>
          </a:p>
          <a:p>
            <a:pPr lvl="3" eaLnBrk="1" latinLnBrk="0" hangingPunct="1"/>
            <a:r>
              <a:rPr lang="hu-HU" smtClean="0"/>
              <a:t>Negyedik szint</a:t>
            </a:r>
          </a:p>
          <a:p>
            <a:pPr lvl="4" eaLnBrk="1" latinLnBrk="0" hangingPunct="1"/>
            <a:r>
              <a:rPr lang="hu-HU" smtClean="0"/>
              <a:t>Ötödik szint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Összehasonlítá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Dia számának helye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2FFC442-8AFA-47C0-8E6F-942DD51DF2A4}" type="slidenum">
              <a:rPr lang="hu-HU" smtClean="0"/>
              <a:t>‹#›</a:t>
            </a:fld>
            <a:endParaRPr lang="hu-HU"/>
          </a:p>
        </p:txBody>
      </p:sp>
      <p:sp>
        <p:nvSpPr>
          <p:cNvPr id="8" name="Élőláb helye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7" name="Dátum helye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542B441-D831-4C8A-A83B-E136AC479578}" type="datetimeFigureOut">
              <a:rPr lang="hu-HU" smtClean="0"/>
              <a:t>2014.11.25.</a:t>
            </a:fld>
            <a:endParaRPr lang="hu-HU"/>
          </a:p>
        </p:txBody>
      </p:sp>
      <p:sp>
        <p:nvSpPr>
          <p:cNvPr id="3" name="Szöveg helye 2"/>
          <p:cNvSpPr>
            <a:spLocks noGrp="1"/>
          </p:cNvSpPr>
          <p:nvPr>
            <p:ph type="body" idx="1"/>
          </p:nvPr>
        </p:nvSpPr>
        <p:spPr>
          <a:xfrm>
            <a:off x="457200" y="1399593"/>
            <a:ext cx="4040188" cy="762000"/>
          </a:xfrm>
          <a:noFill/>
          <a:ln w="25400" cap="rnd" cmpd="sng" algn="ctr">
            <a:noFill/>
            <a:prstDash val="solid"/>
          </a:ln>
          <a:effectLst>
            <a:softEdge rad="63500"/>
          </a:effectLst>
          <a:sp3d prstMaterial="flat"/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  <p:txBody>
          <a:bodyPr lIns="91440" tIns="45720" rIns="91440" bIns="45720" anchor="b">
            <a:noAutofit/>
          </a:bodyPr>
          <a:lstStyle>
            <a:lvl1pPr marL="0" indent="0" algn="l">
              <a:spcBef>
                <a:spcPts val="0"/>
              </a:spcBef>
              <a:buNone/>
              <a:defRPr sz="2600" b="1">
                <a:solidFill>
                  <a:schemeClr val="tx2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hu-HU" smtClean="0"/>
              <a:t>Mintaszöveg szerkesztése</a:t>
            </a:r>
          </a:p>
        </p:txBody>
      </p:sp>
      <p:sp>
        <p:nvSpPr>
          <p:cNvPr id="32" name="Tartalom helye 31"/>
          <p:cNvSpPr>
            <a:spLocks noGrp="1"/>
          </p:cNvSpPr>
          <p:nvPr>
            <p:ph sz="half" idx="2"/>
          </p:nvPr>
        </p:nvSpPr>
        <p:spPr>
          <a:xfrm>
            <a:off x="457200" y="2201896"/>
            <a:ext cx="4038600" cy="3913632"/>
          </a:xfrm>
        </p:spPr>
        <p:txBody>
          <a:bodyPr/>
          <a:lstStyle/>
          <a:p>
            <a:pPr lvl="0" eaLnBrk="1" latinLnBrk="0" hangingPunct="1"/>
            <a:r>
              <a:rPr lang="hu-HU" smtClean="0"/>
              <a:t>Mintaszöveg szerkesztése</a:t>
            </a:r>
          </a:p>
          <a:p>
            <a:pPr lvl="1" eaLnBrk="1" latinLnBrk="0" hangingPunct="1"/>
            <a:r>
              <a:rPr lang="hu-HU" smtClean="0"/>
              <a:t>Második szint</a:t>
            </a:r>
          </a:p>
          <a:p>
            <a:pPr lvl="2" eaLnBrk="1" latinLnBrk="0" hangingPunct="1"/>
            <a:r>
              <a:rPr lang="hu-HU" smtClean="0"/>
              <a:t>Harmadik szint</a:t>
            </a:r>
          </a:p>
          <a:p>
            <a:pPr lvl="3" eaLnBrk="1" latinLnBrk="0" hangingPunct="1"/>
            <a:r>
              <a:rPr lang="hu-HU" smtClean="0"/>
              <a:t>Negyedik szint</a:t>
            </a:r>
          </a:p>
          <a:p>
            <a:pPr lvl="4" eaLnBrk="1" latinLnBrk="0" hangingPunct="1"/>
            <a:r>
              <a:rPr lang="hu-HU" smtClean="0"/>
              <a:t>Ötödik szint</a:t>
            </a:r>
            <a:endParaRPr kumimoji="0" lang="en-US"/>
          </a:p>
        </p:txBody>
      </p:sp>
      <p:sp>
        <p:nvSpPr>
          <p:cNvPr id="34" name="Tartalom helye 33"/>
          <p:cNvSpPr>
            <a:spLocks noGrp="1"/>
          </p:cNvSpPr>
          <p:nvPr>
            <p:ph sz="quarter" idx="4"/>
          </p:nvPr>
        </p:nvSpPr>
        <p:spPr>
          <a:xfrm>
            <a:off x="4649788" y="2201896"/>
            <a:ext cx="4038600" cy="3913632"/>
          </a:xfrm>
        </p:spPr>
        <p:txBody>
          <a:bodyPr/>
          <a:lstStyle/>
          <a:p>
            <a:pPr lvl="0" eaLnBrk="1" latinLnBrk="0" hangingPunct="1"/>
            <a:r>
              <a:rPr lang="hu-HU" smtClean="0"/>
              <a:t>Mintaszöveg szerkesztése</a:t>
            </a:r>
          </a:p>
          <a:p>
            <a:pPr lvl="1" eaLnBrk="1" latinLnBrk="0" hangingPunct="1"/>
            <a:r>
              <a:rPr lang="hu-HU" smtClean="0"/>
              <a:t>Második szint</a:t>
            </a:r>
          </a:p>
          <a:p>
            <a:pPr lvl="2" eaLnBrk="1" latinLnBrk="0" hangingPunct="1"/>
            <a:r>
              <a:rPr lang="hu-HU" smtClean="0"/>
              <a:t>Harmadik szint</a:t>
            </a:r>
          </a:p>
          <a:p>
            <a:pPr lvl="3" eaLnBrk="1" latinLnBrk="0" hangingPunct="1"/>
            <a:r>
              <a:rPr lang="hu-HU" smtClean="0"/>
              <a:t>Negyedik szint</a:t>
            </a:r>
          </a:p>
          <a:p>
            <a:pPr lvl="4" eaLnBrk="1" latinLnBrk="0" hangingPunct="1"/>
            <a:r>
              <a:rPr lang="hu-HU" smtClean="0"/>
              <a:t>Ötödik szint</a:t>
            </a:r>
            <a:endParaRPr kumimoji="0" lang="en-US"/>
          </a:p>
        </p:txBody>
      </p:sp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457200" y="155448"/>
            <a:ext cx="8229600" cy="1143000"/>
          </a:xfrm>
        </p:spPr>
        <p:txBody>
          <a:bodyPr anchor="b" anchorCtr="0"/>
          <a:lstStyle>
            <a:lvl1pPr>
              <a:defRPr/>
            </a:lvl1pPr>
          </a:lstStyle>
          <a:p>
            <a:r>
              <a:rPr kumimoji="0" lang="hu-HU" smtClean="0"/>
              <a:t>Mintacím szerkesztése</a:t>
            </a:r>
            <a:endParaRPr kumimoji="0" lang="en-US"/>
          </a:p>
        </p:txBody>
      </p:sp>
      <p:sp>
        <p:nvSpPr>
          <p:cNvPr id="12" name="Szöveg helye 11"/>
          <p:cNvSpPr>
            <a:spLocks noGrp="1"/>
          </p:cNvSpPr>
          <p:nvPr>
            <p:ph type="body" idx="3"/>
          </p:nvPr>
        </p:nvSpPr>
        <p:spPr>
          <a:xfrm>
            <a:off x="4648200" y="1399593"/>
            <a:ext cx="4040188" cy="762000"/>
          </a:xfrm>
          <a:noFill/>
          <a:ln w="25400" cap="rnd" cmpd="sng" algn="ctr">
            <a:noFill/>
            <a:prstDash val="solid"/>
          </a:ln>
          <a:effectLst>
            <a:softEdge rad="63500"/>
          </a:effectLst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  <p:txBody>
          <a:bodyPr lIns="91440" tIns="45720" rIns="91440" bIns="45720" anchor="b">
            <a:noAutofit/>
          </a:bodyPr>
          <a:lstStyle>
            <a:lvl1pPr marL="0" indent="0" algn="l">
              <a:spcBef>
                <a:spcPts val="0"/>
              </a:spcBef>
              <a:buNone/>
              <a:defRPr sz="2600" b="1" baseline="0">
                <a:solidFill>
                  <a:schemeClr val="tx2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hu-HU" smtClean="0"/>
              <a:t>Mintaszöveg szerkesztése</a:t>
            </a:r>
          </a:p>
        </p:txBody>
      </p:sp>
      <p:cxnSp>
        <p:nvCxnSpPr>
          <p:cNvPr id="10" name="Egyenes összekötő 9"/>
          <p:cNvCxnSpPr/>
          <p:nvPr/>
        </p:nvCxnSpPr>
        <p:spPr>
          <a:xfrm>
            <a:off x="562945" y="2180219"/>
            <a:ext cx="3749040" cy="1588"/>
          </a:xfrm>
          <a:prstGeom prst="line">
            <a:avLst/>
          </a:prstGeom>
          <a:noFill/>
          <a:ln w="12700" cap="flat" cmpd="sng" algn="ctr">
            <a:solidFill>
              <a:schemeClr val="bg2">
                <a:tint val="20000"/>
              </a:schemeClr>
            </a:solidFill>
            <a:prstDash val="solid"/>
          </a:ln>
          <a:effectLst>
            <a:outerShdw blurRad="34925" dir="2700000" algn="tl" rotWithShape="0">
              <a:srgbClr val="000000">
                <a:alpha val="55000"/>
              </a:srgb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Egyenes összekötő 16"/>
          <p:cNvCxnSpPr/>
          <p:nvPr/>
        </p:nvCxnSpPr>
        <p:spPr>
          <a:xfrm>
            <a:off x="4754880" y="2180219"/>
            <a:ext cx="3749040" cy="1588"/>
          </a:xfrm>
          <a:prstGeom prst="line">
            <a:avLst/>
          </a:prstGeom>
          <a:noFill/>
          <a:ln w="12700" cap="flat" cmpd="sng" algn="ctr">
            <a:solidFill>
              <a:schemeClr val="bg2">
                <a:tint val="20000"/>
              </a:schemeClr>
            </a:solidFill>
            <a:prstDash val="solid"/>
          </a:ln>
          <a:effectLst>
            <a:outerShdw blurRad="34925" dir="2700000" algn="tl" rotWithShape="0">
              <a:srgbClr val="000000">
                <a:alpha val="55000"/>
              </a:srgb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Csak cí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Dátum helye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542B441-D831-4C8A-A83B-E136AC479578}" type="datetimeFigureOut">
              <a:rPr lang="hu-HU" smtClean="0"/>
              <a:t>2014.11.25.</a:t>
            </a:fld>
            <a:endParaRPr lang="hu-HU"/>
          </a:p>
        </p:txBody>
      </p:sp>
      <p:sp>
        <p:nvSpPr>
          <p:cNvPr id="4" name="Élőláb helye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5" name="Dia számának hely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2FFC442-8AFA-47C0-8E6F-942DD51DF2A4}" type="slidenum">
              <a:rPr lang="hu-HU" smtClean="0"/>
              <a:t>‹#›</a:t>
            </a:fld>
            <a:endParaRPr lang="hu-HU"/>
          </a:p>
        </p:txBody>
      </p:sp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hu-HU" smtClean="0"/>
              <a:t>Mintacím szerkesztése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Ür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átum helye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542B441-D831-4C8A-A83B-E136AC479578}" type="datetimeFigureOut">
              <a:rPr lang="hu-HU" smtClean="0"/>
              <a:t>2014.11.25.</a:t>
            </a:fld>
            <a:endParaRPr lang="hu-HU"/>
          </a:p>
        </p:txBody>
      </p:sp>
      <p:sp>
        <p:nvSpPr>
          <p:cNvPr id="3" name="Élőláb helye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4" name="Dia számának hely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2FFC442-8AFA-47C0-8E6F-942DD51DF2A4}" type="slidenum">
              <a:rPr lang="hu-HU" smtClean="0"/>
              <a:t>‹#›</a:t>
            </a:fld>
            <a:endParaRPr lang="hu-H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Tartalomrész képaláíráss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Tartalom helye 28"/>
          <p:cNvSpPr>
            <a:spLocks noGrp="1"/>
          </p:cNvSpPr>
          <p:nvPr>
            <p:ph sz="quarter" idx="1"/>
          </p:nvPr>
        </p:nvSpPr>
        <p:spPr>
          <a:xfrm>
            <a:off x="457200" y="457200"/>
            <a:ext cx="6248400" cy="5715000"/>
          </a:xfrm>
        </p:spPr>
        <p:txBody>
          <a:bodyPr/>
          <a:lstStyle/>
          <a:p>
            <a:pPr lvl="0" eaLnBrk="1" latinLnBrk="0" hangingPunct="1"/>
            <a:r>
              <a:rPr lang="hu-HU" smtClean="0"/>
              <a:t>Mintaszöveg szerkesztése</a:t>
            </a:r>
          </a:p>
          <a:p>
            <a:pPr lvl="1" eaLnBrk="1" latinLnBrk="0" hangingPunct="1"/>
            <a:r>
              <a:rPr lang="hu-HU" smtClean="0"/>
              <a:t>Második szint</a:t>
            </a:r>
          </a:p>
          <a:p>
            <a:pPr lvl="2" eaLnBrk="1" latinLnBrk="0" hangingPunct="1"/>
            <a:r>
              <a:rPr lang="hu-HU" smtClean="0"/>
              <a:t>Harmadik szint</a:t>
            </a:r>
          </a:p>
          <a:p>
            <a:pPr lvl="3" eaLnBrk="1" latinLnBrk="0" hangingPunct="1"/>
            <a:r>
              <a:rPr lang="hu-HU" smtClean="0"/>
              <a:t>Negyedik szint</a:t>
            </a:r>
          </a:p>
          <a:p>
            <a:pPr lvl="4" eaLnBrk="1" latinLnBrk="0" hangingPunct="1"/>
            <a:r>
              <a:rPr lang="hu-HU" smtClean="0"/>
              <a:t>Ötödik szint</a:t>
            </a:r>
            <a:endParaRPr kumimoji="0" lang="en-US"/>
          </a:p>
        </p:txBody>
      </p:sp>
      <p:sp>
        <p:nvSpPr>
          <p:cNvPr id="3" name="Szöveg helye 2"/>
          <p:cNvSpPr>
            <a:spLocks noGrp="1"/>
          </p:cNvSpPr>
          <p:nvPr>
            <p:ph type="body" idx="2"/>
          </p:nvPr>
        </p:nvSpPr>
        <p:spPr>
          <a:xfrm>
            <a:off x="6781800" y="1600200"/>
            <a:ext cx="1984248" cy="3733800"/>
          </a:xfrm>
        </p:spPr>
        <p:txBody>
          <a:bodyPr tIns="45720" bIns="45720" anchor="t" anchorCtr="0"/>
          <a:lstStyle>
            <a:lvl1pPr marL="0" indent="0">
              <a:lnSpc>
                <a:spcPct val="125000"/>
              </a:lnSpc>
              <a:spcAft>
                <a:spcPts val="1000"/>
              </a:spcAft>
              <a:buNone/>
              <a:defRPr sz="1600">
                <a:solidFill>
                  <a:schemeClr val="tx2"/>
                </a:solidFill>
              </a:defRPr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hu-HU" smtClean="0"/>
              <a:t>Mintaszöveg szerkesztése</a:t>
            </a:r>
          </a:p>
        </p:txBody>
      </p:sp>
      <p:sp>
        <p:nvSpPr>
          <p:cNvPr id="31" name="Cím 30"/>
          <p:cNvSpPr>
            <a:spLocks noGrp="1"/>
          </p:cNvSpPr>
          <p:nvPr>
            <p:ph type="title"/>
          </p:nvPr>
        </p:nvSpPr>
        <p:spPr>
          <a:xfrm>
            <a:off x="6781800" y="457200"/>
            <a:ext cx="1981200" cy="1066800"/>
          </a:xfrm>
        </p:spPr>
        <p:txBody>
          <a:bodyPr lIns="91440" tIns="91440" anchor="b" anchorCtr="0"/>
          <a:lstStyle>
            <a:lvl1pPr algn="l">
              <a:buNone/>
              <a:defRPr sz="1800" b="1" spc="-50" baseline="0">
                <a:ln w="3175">
                  <a:noFill/>
                </a:ln>
                <a:solidFill>
                  <a:schemeClr val="tx2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r>
              <a:rPr kumimoji="0" lang="hu-HU" smtClean="0"/>
              <a:t>Mintacím szerkesztése</a:t>
            </a:r>
            <a:endParaRPr kumimoji="0" lang="en-US"/>
          </a:p>
        </p:txBody>
      </p:sp>
      <p:sp>
        <p:nvSpPr>
          <p:cNvPr id="8" name="Dátum helye 7"/>
          <p:cNvSpPr>
            <a:spLocks noGrp="1"/>
          </p:cNvSpPr>
          <p:nvPr>
            <p:ph type="dt" sz="half" idx="14"/>
          </p:nvPr>
        </p:nvSpPr>
        <p:spPr/>
        <p:txBody>
          <a:bodyPr/>
          <a:lstStyle/>
          <a:p>
            <a:fld id="{2542B441-D831-4C8A-A83B-E136AC479578}" type="datetimeFigureOut">
              <a:rPr lang="hu-HU" smtClean="0"/>
              <a:t>2014.11.25.</a:t>
            </a:fld>
            <a:endParaRPr lang="hu-HU"/>
          </a:p>
        </p:txBody>
      </p:sp>
      <p:sp>
        <p:nvSpPr>
          <p:cNvPr id="9" name="Dia számának helye 8"/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fld id="{82FFC442-8AFA-47C0-8E6F-942DD51DF2A4}" type="slidenum">
              <a:rPr lang="hu-HU" smtClean="0"/>
              <a:t>‹#›</a:t>
            </a:fld>
            <a:endParaRPr lang="hu-HU"/>
          </a:p>
        </p:txBody>
      </p:sp>
      <p:sp>
        <p:nvSpPr>
          <p:cNvPr id="10" name="Élőláb helye 9"/>
          <p:cNvSpPr>
            <a:spLocks noGrp="1"/>
          </p:cNvSpPr>
          <p:nvPr>
            <p:ph type="ftr" sz="quarter" idx="16"/>
          </p:nvPr>
        </p:nvSpPr>
        <p:spPr/>
        <p:txBody>
          <a:bodyPr/>
          <a:lstStyle/>
          <a:p>
            <a:endParaRPr lang="hu-H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Kép képaláíráss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6629400" y="457200"/>
            <a:ext cx="2057400" cy="1066800"/>
          </a:xfrm>
        </p:spPr>
        <p:txBody>
          <a:bodyPr lIns="91440" tIns="91440" anchor="b" anchorCtr="0"/>
          <a:lstStyle>
            <a:lvl1pPr algn="l">
              <a:buNone/>
              <a:defRPr sz="1800" b="1" spc="-50" baseline="0">
                <a:ln w="3175">
                  <a:noFill/>
                </a:ln>
                <a:solidFill>
                  <a:schemeClr val="tx2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r>
              <a:rPr kumimoji="0" lang="hu-HU" smtClean="0"/>
              <a:t>Mintacím szerkesztése</a:t>
            </a:r>
            <a:endParaRPr kumimoji="0" lang="en-US"/>
          </a:p>
        </p:txBody>
      </p:sp>
      <p:sp>
        <p:nvSpPr>
          <p:cNvPr id="3" name="Kép helye 2"/>
          <p:cNvSpPr>
            <a:spLocks noGrp="1"/>
          </p:cNvSpPr>
          <p:nvPr>
            <p:ph type="pic" idx="1"/>
          </p:nvPr>
        </p:nvSpPr>
        <p:spPr>
          <a:xfrm>
            <a:off x="457200" y="457200"/>
            <a:ext cx="6019800" cy="5562600"/>
          </a:xfrm>
          <a:solidFill>
            <a:schemeClr val="tx2">
              <a:tint val="40000"/>
            </a:schemeClr>
          </a:solidFill>
          <a:effectLst>
            <a:outerShdw blurRad="88900" sx="103000" sy="103000" algn="ctr" rotWithShape="0">
              <a:prstClr val="black">
                <a:alpha val="32000"/>
              </a:prstClr>
            </a:outerShdw>
            <a:softEdge rad="127000"/>
          </a:effectLst>
        </p:spPr>
        <p:txBody>
          <a:bodyPr/>
          <a:lstStyle>
            <a:lvl1pPr marL="0" indent="0">
              <a:buNone/>
              <a:defRPr sz="3200">
                <a:solidFill>
                  <a:schemeClr val="bg1"/>
                </a:solidFill>
              </a:defRPr>
            </a:lvl1pPr>
          </a:lstStyle>
          <a:p>
            <a:r>
              <a:rPr kumimoji="0" lang="hu-HU" smtClean="0"/>
              <a:t>Kép beszúrásához kattintson az ikonra</a:t>
            </a:r>
            <a:endParaRPr kumimoji="0" lang="en-US"/>
          </a:p>
        </p:txBody>
      </p:sp>
      <p:sp>
        <p:nvSpPr>
          <p:cNvPr id="4" name="Szöveg helye 3"/>
          <p:cNvSpPr>
            <a:spLocks noGrp="1"/>
          </p:cNvSpPr>
          <p:nvPr>
            <p:ph type="body" sz="half" idx="2"/>
          </p:nvPr>
        </p:nvSpPr>
        <p:spPr>
          <a:xfrm>
            <a:off x="6629400" y="1600200"/>
            <a:ext cx="2057400" cy="4419600"/>
          </a:xfrm>
        </p:spPr>
        <p:txBody>
          <a:bodyPr anchor="t" anchorCtr="0"/>
          <a:lstStyle>
            <a:lvl1pPr marL="0" indent="0">
              <a:lnSpc>
                <a:spcPct val="125000"/>
              </a:lnSpc>
              <a:spcAft>
                <a:spcPts val="1000"/>
              </a:spcAft>
              <a:buFontTx/>
              <a:buNone/>
              <a:defRPr sz="1600" b="0">
                <a:solidFill>
                  <a:schemeClr val="tx2"/>
                </a:solidFill>
              </a:defRPr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hu-HU" smtClean="0"/>
              <a:t>Mintaszöveg szerkesztése</a:t>
            </a:r>
          </a:p>
        </p:txBody>
      </p:sp>
      <p:sp>
        <p:nvSpPr>
          <p:cNvPr id="8" name="Dátum helye 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542B441-D831-4C8A-A83B-E136AC479578}" type="datetimeFigureOut">
              <a:rPr lang="hu-HU" smtClean="0"/>
              <a:t>2014.11.25.</a:t>
            </a:fld>
            <a:endParaRPr lang="hu-HU"/>
          </a:p>
        </p:txBody>
      </p:sp>
      <p:sp>
        <p:nvSpPr>
          <p:cNvPr id="9" name="Dia számának helye 8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82FFC442-8AFA-47C0-8E6F-942DD51DF2A4}" type="slidenum">
              <a:rPr lang="hu-HU" smtClean="0"/>
              <a:t>‹#›</a:t>
            </a:fld>
            <a:endParaRPr lang="hu-HU"/>
          </a:p>
        </p:txBody>
      </p:sp>
      <p:sp>
        <p:nvSpPr>
          <p:cNvPr id="10" name="Élőláb helye 9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hu-H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Cím és függőleges szöve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hu-HU" smtClean="0"/>
              <a:t>Mintacím szerkesztése</a:t>
            </a:r>
            <a:endParaRPr kumimoji="0" lang="en-US"/>
          </a:p>
        </p:txBody>
      </p:sp>
      <p:sp>
        <p:nvSpPr>
          <p:cNvPr id="3" name="Függőleges szöveg helye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hu-HU" smtClean="0"/>
              <a:t>Mintaszöveg szerkesztése</a:t>
            </a:r>
          </a:p>
          <a:p>
            <a:pPr lvl="1" eaLnBrk="1" latinLnBrk="0" hangingPunct="1"/>
            <a:r>
              <a:rPr lang="hu-HU" smtClean="0"/>
              <a:t>Második szint</a:t>
            </a:r>
          </a:p>
          <a:p>
            <a:pPr lvl="2" eaLnBrk="1" latinLnBrk="0" hangingPunct="1"/>
            <a:r>
              <a:rPr lang="hu-HU" smtClean="0"/>
              <a:t>Harmadik szint</a:t>
            </a:r>
          </a:p>
          <a:p>
            <a:pPr lvl="3" eaLnBrk="1" latinLnBrk="0" hangingPunct="1"/>
            <a:r>
              <a:rPr lang="hu-HU" smtClean="0"/>
              <a:t>Negyedik szint</a:t>
            </a:r>
          </a:p>
          <a:p>
            <a:pPr lvl="4" eaLnBrk="1" latinLnBrk="0" hangingPunct="1"/>
            <a:r>
              <a:rPr lang="hu-HU" smtClean="0"/>
              <a:t>Ötödik szint</a:t>
            </a:r>
            <a:endParaRPr kumimoji="0" lang="en-US"/>
          </a:p>
        </p:txBody>
      </p:sp>
      <p:sp>
        <p:nvSpPr>
          <p:cNvPr id="4" name="Dátum hely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542B441-D831-4C8A-A83B-E136AC479578}" type="datetimeFigureOut">
              <a:rPr lang="hu-HU" smtClean="0"/>
              <a:t>2014.11.25.</a:t>
            </a:fld>
            <a:endParaRPr lang="hu-HU"/>
          </a:p>
        </p:txBody>
      </p:sp>
      <p:sp>
        <p:nvSpPr>
          <p:cNvPr id="5" name="Élőláb hely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6" name="Dia számának hely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2FFC442-8AFA-47C0-8E6F-942DD51DF2A4}" type="slidenum">
              <a:rPr lang="hu-HU" smtClean="0"/>
              <a:t>‹#›</a:t>
            </a:fld>
            <a:endParaRPr lang="hu-H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Függőleges cím és szöve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üggőleges cím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kumimoji="0" lang="hu-HU" smtClean="0"/>
              <a:t>Mintacím szerkesztése</a:t>
            </a:r>
            <a:endParaRPr kumimoji="0" lang="en-US"/>
          </a:p>
        </p:txBody>
      </p:sp>
      <p:sp>
        <p:nvSpPr>
          <p:cNvPr id="3" name="Függőleges szöveg helye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 eaLnBrk="1" latinLnBrk="0" hangingPunct="1"/>
            <a:r>
              <a:rPr lang="hu-HU" smtClean="0"/>
              <a:t>Mintaszöveg szerkesztése</a:t>
            </a:r>
          </a:p>
          <a:p>
            <a:pPr lvl="1" eaLnBrk="1" latinLnBrk="0" hangingPunct="1"/>
            <a:r>
              <a:rPr lang="hu-HU" smtClean="0"/>
              <a:t>Második szint</a:t>
            </a:r>
          </a:p>
          <a:p>
            <a:pPr lvl="2" eaLnBrk="1" latinLnBrk="0" hangingPunct="1"/>
            <a:r>
              <a:rPr lang="hu-HU" smtClean="0"/>
              <a:t>Harmadik szint</a:t>
            </a:r>
          </a:p>
          <a:p>
            <a:pPr lvl="3" eaLnBrk="1" latinLnBrk="0" hangingPunct="1"/>
            <a:r>
              <a:rPr lang="hu-HU" smtClean="0"/>
              <a:t>Negyedik szint</a:t>
            </a:r>
          </a:p>
          <a:p>
            <a:pPr lvl="4" eaLnBrk="1" latinLnBrk="0" hangingPunct="1"/>
            <a:r>
              <a:rPr lang="hu-HU" smtClean="0"/>
              <a:t>Ötödik szint</a:t>
            </a:r>
            <a:endParaRPr kumimoji="0" lang="en-US"/>
          </a:p>
        </p:txBody>
      </p:sp>
      <p:sp>
        <p:nvSpPr>
          <p:cNvPr id="4" name="Dátum hely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542B441-D831-4C8A-A83B-E136AC479578}" type="datetimeFigureOut">
              <a:rPr lang="hu-HU" smtClean="0"/>
              <a:t>2014.11.25.</a:t>
            </a:fld>
            <a:endParaRPr lang="hu-HU"/>
          </a:p>
        </p:txBody>
      </p:sp>
      <p:sp>
        <p:nvSpPr>
          <p:cNvPr id="5" name="Élőláb hely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6" name="Dia számának hely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2FFC442-8AFA-47C0-8E6F-942DD51DF2A4}" type="slidenum">
              <a:rPr lang="hu-HU" smtClean="0"/>
              <a:t>‹#›</a:t>
            </a:fld>
            <a:endParaRPr lang="hu-H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Szöveg helye 8"/>
          <p:cNvSpPr>
            <a:spLocks noGrp="1"/>
          </p:cNvSpPr>
          <p:nvPr>
            <p:ph type="body" idx="1"/>
          </p:nvPr>
        </p:nvSpPr>
        <p:spPr>
          <a:xfrm>
            <a:off x="457200" y="1447800"/>
            <a:ext cx="8229600" cy="4678363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hu-HU" smtClean="0"/>
              <a:t>Mintaszöveg szerkesztése</a:t>
            </a:r>
          </a:p>
          <a:p>
            <a:pPr lvl="1" eaLnBrk="1" latinLnBrk="0" hangingPunct="1"/>
            <a:r>
              <a:rPr kumimoji="0" lang="hu-HU" smtClean="0"/>
              <a:t>Második szint</a:t>
            </a:r>
          </a:p>
          <a:p>
            <a:pPr lvl="2" eaLnBrk="1" latinLnBrk="0" hangingPunct="1"/>
            <a:r>
              <a:rPr kumimoji="0" lang="hu-HU" smtClean="0"/>
              <a:t>Harmadik szint</a:t>
            </a:r>
          </a:p>
          <a:p>
            <a:pPr lvl="3" eaLnBrk="1" latinLnBrk="0" hangingPunct="1"/>
            <a:r>
              <a:rPr kumimoji="0" lang="hu-HU" smtClean="0"/>
              <a:t>Negyedik szint</a:t>
            </a:r>
          </a:p>
          <a:p>
            <a:pPr lvl="4" eaLnBrk="1" latinLnBrk="0" hangingPunct="1"/>
            <a:r>
              <a:rPr kumimoji="0" lang="hu-HU" smtClean="0"/>
              <a:t>Ötödik szint</a:t>
            </a:r>
            <a:endParaRPr kumimoji="0" lang="en-US"/>
          </a:p>
        </p:txBody>
      </p:sp>
      <p:sp>
        <p:nvSpPr>
          <p:cNvPr id="24" name="Dátum helye 23"/>
          <p:cNvSpPr>
            <a:spLocks noGrp="1"/>
          </p:cNvSpPr>
          <p:nvPr>
            <p:ph type="dt" sz="half" idx="2"/>
          </p:nvPr>
        </p:nvSpPr>
        <p:spPr>
          <a:xfrm>
            <a:off x="5791200" y="6203667"/>
            <a:ext cx="2590800" cy="384048"/>
          </a:xfrm>
          <a:prstGeom prst="rect">
            <a:avLst/>
          </a:prstGeom>
        </p:spPr>
        <p:txBody>
          <a:bodyPr vert="horz" anchor="ctr" anchorCtr="0"/>
          <a:lstStyle>
            <a:lvl1pPr algn="l" eaLnBrk="1" latinLnBrk="0" hangingPunct="1">
              <a:defRPr kumimoji="0" sz="1200">
                <a:solidFill>
                  <a:schemeClr val="tx2"/>
                </a:solidFill>
              </a:defRPr>
            </a:lvl1pPr>
          </a:lstStyle>
          <a:p>
            <a:fld id="{2542B441-D831-4C8A-A83B-E136AC479578}" type="datetimeFigureOut">
              <a:rPr lang="hu-HU" smtClean="0"/>
              <a:t>2014.11.25.</a:t>
            </a:fld>
            <a:endParaRPr lang="hu-HU"/>
          </a:p>
        </p:txBody>
      </p:sp>
      <p:sp>
        <p:nvSpPr>
          <p:cNvPr id="10" name="Élőláb helye 9"/>
          <p:cNvSpPr>
            <a:spLocks noGrp="1"/>
          </p:cNvSpPr>
          <p:nvPr>
            <p:ph type="ftr" sz="quarter" idx="3"/>
          </p:nvPr>
        </p:nvSpPr>
        <p:spPr>
          <a:xfrm>
            <a:off x="2133600" y="6203667"/>
            <a:ext cx="3581400" cy="384048"/>
          </a:xfrm>
          <a:prstGeom prst="rect">
            <a:avLst/>
          </a:prstGeom>
        </p:spPr>
        <p:txBody>
          <a:bodyPr vert="horz" anchor="ctr" anchorCtr="0"/>
          <a:lstStyle>
            <a:lvl1pPr algn="r" eaLnBrk="1" latinLnBrk="0" hangingPunct="1">
              <a:defRPr kumimoji="0" sz="1200">
                <a:solidFill>
                  <a:schemeClr val="tx2"/>
                </a:solidFill>
              </a:defRPr>
            </a:lvl1pPr>
          </a:lstStyle>
          <a:p>
            <a:endParaRPr lang="hu-HU"/>
          </a:p>
        </p:txBody>
      </p:sp>
      <p:sp>
        <p:nvSpPr>
          <p:cNvPr id="22" name="Dia számának helye 21"/>
          <p:cNvSpPr>
            <a:spLocks noGrp="1"/>
          </p:cNvSpPr>
          <p:nvPr>
            <p:ph type="sldNum" sz="quarter" idx="4"/>
          </p:nvPr>
        </p:nvSpPr>
        <p:spPr>
          <a:xfrm>
            <a:off x="8410575" y="6181531"/>
            <a:ext cx="609600" cy="457200"/>
          </a:xfrm>
          <a:prstGeom prst="rect">
            <a:avLst/>
          </a:prstGeom>
          <a:noFill/>
        </p:spPr>
        <p:txBody>
          <a:bodyPr vert="horz" lIns="0" tIns="0" rIns="0" bIns="0" anchor="ctr" anchorCtr="0">
            <a:noAutofit/>
          </a:bodyPr>
          <a:lstStyle>
            <a:lvl1pPr algn="ctr" eaLnBrk="1" latinLnBrk="0" hangingPunct="1">
              <a:defRPr kumimoji="0" sz="1600" baseline="0">
                <a:solidFill>
                  <a:schemeClr val="tx2"/>
                </a:solidFill>
              </a:defRPr>
            </a:lvl1pPr>
          </a:lstStyle>
          <a:p>
            <a:fld id="{82FFC442-8AFA-47C0-8E6F-942DD51DF2A4}" type="slidenum">
              <a:rPr lang="hu-HU" smtClean="0"/>
              <a:t>‹#›</a:t>
            </a:fld>
            <a:endParaRPr lang="hu-HU"/>
          </a:p>
        </p:txBody>
      </p:sp>
      <p:sp>
        <p:nvSpPr>
          <p:cNvPr id="5" name="Cím helye 4"/>
          <p:cNvSpPr>
            <a:spLocks noGrp="1"/>
          </p:cNvSpPr>
          <p:nvPr>
            <p:ph type="title"/>
          </p:nvPr>
        </p:nvSpPr>
        <p:spPr>
          <a:xfrm>
            <a:off x="457200" y="152400"/>
            <a:ext cx="8229600" cy="1219200"/>
          </a:xfrm>
          <a:prstGeom prst="rect">
            <a:avLst/>
          </a:prstGeom>
          <a:ln w="6350" cap="rnd">
            <a:noFill/>
          </a:ln>
        </p:spPr>
        <p:txBody>
          <a:bodyPr vert="horz" anchor="b" anchorCtr="0">
            <a:normAutofit/>
          </a:bodyPr>
          <a:lstStyle/>
          <a:p>
            <a:r>
              <a:rPr kumimoji="0" lang="hu-HU" smtClean="0"/>
              <a:t>Mintacím szerkesztése</a:t>
            </a:r>
            <a:endParaRPr kumimoji="0" lang="en-US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685" r:id="rId1"/>
    <p:sldLayoutId id="2147483686" r:id="rId2"/>
    <p:sldLayoutId id="2147483687" r:id="rId3"/>
    <p:sldLayoutId id="2147483688" r:id="rId4"/>
    <p:sldLayoutId id="2147483689" r:id="rId5"/>
    <p:sldLayoutId id="2147483690" r:id="rId6"/>
    <p:sldLayoutId id="2147483691" r:id="rId7"/>
    <p:sldLayoutId id="2147483692" r:id="rId8"/>
    <p:sldLayoutId id="2147483693" r:id="rId9"/>
    <p:sldLayoutId id="2147483694" r:id="rId10"/>
    <p:sldLayoutId id="2147483695" r:id="rId11"/>
  </p:sldLayoutIdLst>
  <p:txStyles>
    <p:titleStyle>
      <a:lvl1pPr algn="l" rtl="0" eaLnBrk="1" latinLnBrk="0" hangingPunct="1">
        <a:spcBef>
          <a:spcPct val="0"/>
        </a:spcBef>
        <a:buNone/>
        <a:defRPr kumimoji="0" lang="en-US" sz="4200" b="0" kern="1200" spc="-100" baseline="0" dirty="0">
          <a:ln w="3200">
            <a:solidFill>
              <a:schemeClr val="bg2">
                <a:shade val="75000"/>
                <a:alpha val="25000"/>
              </a:schemeClr>
            </a:solidFill>
            <a:prstDash val="solid"/>
            <a:round/>
          </a:ln>
          <a:solidFill>
            <a:srgbClr val="F9F9F9"/>
          </a:solidFill>
          <a:effectLst>
            <a:innerShdw blurRad="50800" dist="25400" dir="13500000">
              <a:prstClr val="black">
                <a:alpha val="70000"/>
              </a:prstClr>
            </a:innerShdw>
          </a:effectLst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ts val="600"/>
        </a:spcBef>
        <a:buClr>
          <a:schemeClr val="accent2"/>
        </a:buClr>
        <a:buSzPct val="85000"/>
        <a:buFont typeface="Wingdings 2"/>
        <a:buChar char="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74320" algn="l" rtl="0" eaLnBrk="1" latinLnBrk="0" hangingPunct="1">
        <a:spcBef>
          <a:spcPts val="300"/>
        </a:spcBef>
        <a:buClr>
          <a:schemeClr val="accent2">
            <a:shade val="75000"/>
          </a:schemeClr>
        </a:buClr>
        <a:buSzPct val="85000"/>
        <a:buFont typeface="Wingdings 2"/>
        <a:buChar char=""/>
        <a:defRPr kumimoji="0" sz="2400" kern="1200">
          <a:solidFill>
            <a:schemeClr val="tx2"/>
          </a:solidFill>
          <a:latin typeface="+mn-lt"/>
          <a:ea typeface="+mn-ea"/>
          <a:cs typeface="+mn-cs"/>
        </a:defRPr>
      </a:lvl2pPr>
      <a:lvl3pPr marL="1005840" indent="-228600" algn="l" rtl="0" eaLnBrk="1" latinLnBrk="0" hangingPunct="1">
        <a:spcBef>
          <a:spcPts val="300"/>
        </a:spcBef>
        <a:buClr>
          <a:schemeClr val="accent2">
            <a:shade val="50000"/>
          </a:schemeClr>
        </a:buClr>
        <a:buSzPct val="85000"/>
        <a:buFont typeface="Wingdings 2"/>
        <a:buChar char="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280160" indent="-228600" algn="l" rtl="0" eaLnBrk="1" latinLnBrk="0" hangingPunct="1">
        <a:spcBef>
          <a:spcPts val="300"/>
        </a:spcBef>
        <a:buClr>
          <a:schemeClr val="accent2">
            <a:shade val="75000"/>
          </a:schemeClr>
        </a:buClr>
        <a:buSzPct val="85000"/>
        <a:buFont typeface="Wingdings 2" pitchFamily="18" charset="2"/>
        <a:buChar char=""/>
        <a:defRPr kumimoji="0" sz="1900" kern="1200">
          <a:solidFill>
            <a:schemeClr val="tx1"/>
          </a:solidFill>
          <a:latin typeface="+mn-lt"/>
          <a:ea typeface="+mn-ea"/>
          <a:cs typeface="+mn-cs"/>
        </a:defRPr>
      </a:lvl4pPr>
      <a:lvl5pPr marL="1554480" indent="-228600" algn="l" rtl="0" eaLnBrk="1" latinLnBrk="0" hangingPunct="1">
        <a:spcBef>
          <a:spcPts val="340"/>
        </a:spcBef>
        <a:buClr>
          <a:schemeClr val="accent2">
            <a:shade val="75000"/>
          </a:schemeClr>
        </a:buClr>
        <a:buSzPct val="85000"/>
        <a:buFont typeface="Wingdings 2" pitchFamily="18" charset="2"/>
        <a:buChar char="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1828800" indent="-228600" algn="l" rtl="0" eaLnBrk="1" latinLnBrk="0" hangingPunct="1">
        <a:spcBef>
          <a:spcPts val="340"/>
        </a:spcBef>
        <a:buClr>
          <a:schemeClr val="accent2">
            <a:shade val="75000"/>
          </a:schemeClr>
        </a:buClr>
        <a:buSzPct val="85000"/>
        <a:buFont typeface="Wingdings 2" pitchFamily="18" charset="2"/>
        <a:buChar char="?"/>
        <a:defRPr kumimoji="0" sz="1700" kern="1200">
          <a:solidFill>
            <a:schemeClr val="tx1"/>
          </a:solidFill>
          <a:latin typeface="+mn-lt"/>
          <a:ea typeface="+mn-ea"/>
          <a:cs typeface="+mn-cs"/>
        </a:defRPr>
      </a:lvl6pPr>
      <a:lvl7pPr marL="2011680" indent="-182880" algn="l" rtl="0" eaLnBrk="1" latinLnBrk="0" hangingPunct="1">
        <a:spcBef>
          <a:spcPts val="340"/>
        </a:spcBef>
        <a:buClr>
          <a:schemeClr val="accent2">
            <a:shade val="75000"/>
          </a:schemeClr>
        </a:buClr>
        <a:buSzPct val="85000"/>
        <a:buFont typeface="Wingdings 2" pitchFamily="18" charset="2"/>
        <a:buChar char="?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286000" indent="-182880" algn="l" rtl="0" eaLnBrk="1" latinLnBrk="0" hangingPunct="1">
        <a:spcBef>
          <a:spcPts val="340"/>
        </a:spcBef>
        <a:buClr>
          <a:schemeClr val="accent2">
            <a:shade val="75000"/>
          </a:schemeClr>
        </a:buClr>
        <a:buSzPct val="85000"/>
        <a:buFont typeface="Wingdings 2" pitchFamily="18" charset="2"/>
        <a:buChar char="?"/>
        <a:defRPr kumimoji="0"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560320" indent="-182880" algn="l" rtl="0" eaLnBrk="1" latinLnBrk="0" hangingPunct="1">
        <a:spcBef>
          <a:spcPts val="340"/>
        </a:spcBef>
        <a:buClr>
          <a:schemeClr val="accent2">
            <a:shade val="75000"/>
          </a:schemeClr>
        </a:buClr>
        <a:buSzPct val="85000"/>
        <a:buFont typeface="Wingdings 2" pitchFamily="18" charset="2"/>
        <a:buChar char="?"/>
        <a:defRPr kumimoji="0"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5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5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5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9.jpeg"/><Relationship Id="rId4" Type="http://schemas.openxmlformats.org/officeDocument/2006/relationships/image" Target="../media/image8.jpeg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4.jpeg"/><Relationship Id="rId5" Type="http://schemas.openxmlformats.org/officeDocument/2006/relationships/image" Target="../media/image13.jpeg"/><Relationship Id="rId4" Type="http://schemas.openxmlformats.org/officeDocument/2006/relationships/image" Target="../media/image12.jpeg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5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eg"/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1.png"/><Relationship Id="rId4" Type="http://schemas.openxmlformats.org/officeDocument/2006/relationships/image" Target="../media/image20.jpeg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jpeg"/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8" Type="http://schemas.openxmlformats.org/officeDocument/2006/relationships/image" Target="../media/image30.jpeg"/><Relationship Id="rId3" Type="http://schemas.openxmlformats.org/officeDocument/2006/relationships/image" Target="../media/image25.jpeg"/><Relationship Id="rId7" Type="http://schemas.openxmlformats.org/officeDocument/2006/relationships/image" Target="../media/image29.jpeg"/><Relationship Id="rId2" Type="http://schemas.openxmlformats.org/officeDocument/2006/relationships/image" Target="../media/image24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8.jpeg"/><Relationship Id="rId5" Type="http://schemas.openxmlformats.org/officeDocument/2006/relationships/image" Target="../media/image27.jpeg"/><Relationship Id="rId4" Type="http://schemas.openxmlformats.org/officeDocument/2006/relationships/image" Target="../media/image26.jpeg"/><Relationship Id="rId9" Type="http://schemas.openxmlformats.org/officeDocument/2006/relationships/image" Target="../media/image31.jpeg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jpeg"/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jpeg"/><Relationship Id="rId7" Type="http://schemas.openxmlformats.org/officeDocument/2006/relationships/image" Target="../media/image38.jpeg"/><Relationship Id="rId2" Type="http://schemas.openxmlformats.org/officeDocument/2006/relationships/image" Target="../media/image33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7.jpeg"/><Relationship Id="rId5" Type="http://schemas.openxmlformats.org/officeDocument/2006/relationships/image" Target="../media/image36.jpeg"/><Relationship Id="rId4" Type="http://schemas.openxmlformats.org/officeDocument/2006/relationships/image" Target="../media/image35.jpeg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9.jpeg"/><Relationship Id="rId1" Type="http://schemas.openxmlformats.org/officeDocument/2006/relationships/slideLayout" Target="../slideLayouts/slideLayout2.xml"/></Relationships>
</file>

<file path=ppt/slides/_rels/slide4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0.jpeg"/><Relationship Id="rId1" Type="http://schemas.openxmlformats.org/officeDocument/2006/relationships/slideLayout" Target="../slideLayouts/slideLayout2.xml"/></Relationships>
</file>

<file path=ppt/slides/_rels/slide4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jpeg"/><Relationship Id="rId2" Type="http://schemas.openxmlformats.org/officeDocument/2006/relationships/image" Target="../media/image41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3.jpeg"/></Relationships>
</file>

<file path=ppt/slides/_rels/slide4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5.jpeg"/><Relationship Id="rId2" Type="http://schemas.openxmlformats.org/officeDocument/2006/relationships/image" Target="../media/image44.jpeg"/><Relationship Id="rId1" Type="http://schemas.openxmlformats.org/officeDocument/2006/relationships/slideLayout" Target="../slideLayouts/slideLayout2.xml"/><Relationship Id="rId5" Type="http://schemas.openxmlformats.org/officeDocument/2006/relationships/hyperlink" Target="http://hu.wikipedia.org/wiki/1887-es_v%C3%A1laszt%C3%A1sok" TargetMode="External"/><Relationship Id="rId4" Type="http://schemas.openxmlformats.org/officeDocument/2006/relationships/hyperlink" Target="http://hu.wikipedia.org/wiki/1884-es_v%C3%A1laszt%C3%A1sok" TargetMode="External"/></Relationships>
</file>

<file path=ppt/slides/_rels/slide4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6.jpeg"/><Relationship Id="rId1" Type="http://schemas.openxmlformats.org/officeDocument/2006/relationships/slideLayout" Target="../slideLayouts/slideLayout2.xml"/></Relationships>
</file>

<file path=ppt/slides/_rels/slide5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8.jpeg"/><Relationship Id="rId2" Type="http://schemas.openxmlformats.org/officeDocument/2006/relationships/image" Target="../media/image47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1.jpeg"/><Relationship Id="rId5" Type="http://schemas.openxmlformats.org/officeDocument/2006/relationships/image" Target="../media/image50.jpeg"/><Relationship Id="rId4" Type="http://schemas.openxmlformats.org/officeDocument/2006/relationships/image" Target="../media/image49.jpeg"/></Relationships>
</file>

<file path=ppt/slides/_rels/slide52.xml.rels><?xml version="1.0" encoding="UTF-8" standalone="yes"?>
<Relationships xmlns="http://schemas.openxmlformats.org/package/2006/relationships"><Relationship Id="rId8" Type="http://schemas.openxmlformats.org/officeDocument/2006/relationships/image" Target="../media/image58.jpeg"/><Relationship Id="rId3" Type="http://schemas.openxmlformats.org/officeDocument/2006/relationships/image" Target="../media/image53.jpeg"/><Relationship Id="rId7" Type="http://schemas.openxmlformats.org/officeDocument/2006/relationships/image" Target="../media/image57.jpeg"/><Relationship Id="rId2" Type="http://schemas.openxmlformats.org/officeDocument/2006/relationships/image" Target="../media/image52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6.jpeg"/><Relationship Id="rId5" Type="http://schemas.openxmlformats.org/officeDocument/2006/relationships/image" Target="../media/image55.jpeg"/><Relationship Id="rId4" Type="http://schemas.openxmlformats.org/officeDocument/2006/relationships/image" Target="../media/image54.jpeg"/></Relationships>
</file>

<file path=ppt/slides/_rels/slide53.xml.rels><?xml version="1.0" encoding="UTF-8" standalone="yes"?>
<Relationships xmlns="http://schemas.openxmlformats.org/package/2006/relationships"><Relationship Id="rId8" Type="http://schemas.openxmlformats.org/officeDocument/2006/relationships/image" Target="../media/image65.jpeg"/><Relationship Id="rId3" Type="http://schemas.openxmlformats.org/officeDocument/2006/relationships/image" Target="../media/image60.jpeg"/><Relationship Id="rId7" Type="http://schemas.openxmlformats.org/officeDocument/2006/relationships/image" Target="../media/image64.jpeg"/><Relationship Id="rId2" Type="http://schemas.openxmlformats.org/officeDocument/2006/relationships/image" Target="../media/image59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3.jpeg"/><Relationship Id="rId5" Type="http://schemas.openxmlformats.org/officeDocument/2006/relationships/image" Target="../media/image62.jpeg"/><Relationship Id="rId4" Type="http://schemas.openxmlformats.org/officeDocument/2006/relationships/image" Target="../media/image61.jpeg"/></Relationships>
</file>

<file path=ppt/slides/_rels/slide5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6.png"/><Relationship Id="rId1" Type="http://schemas.openxmlformats.org/officeDocument/2006/relationships/slideLayout" Target="../slideLayouts/slideLayout2.xml"/></Relationships>
</file>

<file path=ppt/slides/_rels/slide5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8.jpeg"/><Relationship Id="rId2" Type="http://schemas.openxmlformats.org/officeDocument/2006/relationships/image" Target="../media/image67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69.jpeg"/></Relationships>
</file>

<file path=ppt/slides/_rels/slide6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6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8.jpeg"/><Relationship Id="rId7" Type="http://schemas.openxmlformats.org/officeDocument/2006/relationships/image" Target="../media/image70.jpeg"/><Relationship Id="rId2" Type="http://schemas.openxmlformats.org/officeDocument/2006/relationships/image" Target="../media/image47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1.jpeg"/><Relationship Id="rId5" Type="http://schemas.openxmlformats.org/officeDocument/2006/relationships/image" Target="../media/image50.jpeg"/><Relationship Id="rId4" Type="http://schemas.openxmlformats.org/officeDocument/2006/relationships/image" Target="../media/image49.jpeg"/></Relationships>
</file>

<file path=ppt/slides/_rels/slide6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6.jpeg"/><Relationship Id="rId1" Type="http://schemas.openxmlformats.org/officeDocument/2006/relationships/slideLayout" Target="../slideLayouts/slideLayout2.xml"/></Relationships>
</file>

<file path=ppt/slides/_rels/slide71.xml.rels><?xml version="1.0" encoding="UTF-8" standalone="yes"?>
<Relationships xmlns="http://schemas.openxmlformats.org/package/2006/relationships"><Relationship Id="rId3" Type="http://schemas.openxmlformats.org/officeDocument/2006/relationships/hyperlink" Target="http://hu.wikipedia.org/wiki/1933" TargetMode="External"/><Relationship Id="rId2" Type="http://schemas.openxmlformats.org/officeDocument/2006/relationships/hyperlink" Target="http://hu.wikipedia.org/wiki/N%C3%A9metorsz%C3%A1g" TargetMode="External"/><Relationship Id="rId1" Type="http://schemas.openxmlformats.org/officeDocument/2006/relationships/slideLayout" Target="../slideLayouts/slideLayout2.xml"/><Relationship Id="rId4" Type="http://schemas.openxmlformats.org/officeDocument/2006/relationships/hyperlink" Target="http://hu.wikipedia.org/wiki/N%C3%A9psz%C3%B6vets%C3%A9g" TargetMode="External"/></Relationships>
</file>

<file path=ppt/slides/_rels/slide72.xml.rels><?xml version="1.0" encoding="UTF-8" standalone="yes"?>
<Relationships xmlns="http://schemas.openxmlformats.org/package/2006/relationships"><Relationship Id="rId2" Type="http://schemas.openxmlformats.org/officeDocument/2006/relationships/image" Target="../media/image71.jpeg"/><Relationship Id="rId1" Type="http://schemas.openxmlformats.org/officeDocument/2006/relationships/slideLayout" Target="../slideLayouts/slideLayout2.xml"/></Relationships>
</file>

<file path=ppt/slides/_rels/slide7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0.xml.rels><?xml version="1.0" encoding="UTF-8" standalone="yes"?>
<Relationships xmlns="http://schemas.openxmlformats.org/package/2006/relationships"><Relationship Id="rId3" Type="http://schemas.openxmlformats.org/officeDocument/2006/relationships/image" Target="../media/image73.jpeg"/><Relationship Id="rId2" Type="http://schemas.openxmlformats.org/officeDocument/2006/relationships/image" Target="../media/image72.jpeg"/><Relationship Id="rId1" Type="http://schemas.openxmlformats.org/officeDocument/2006/relationships/slideLayout" Target="../slideLayouts/slideLayout2.xml"/></Relationships>
</file>

<file path=ppt/slides/_rels/slide8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5.jpeg"/><Relationship Id="rId2" Type="http://schemas.openxmlformats.org/officeDocument/2006/relationships/image" Target="../media/image74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77.jpeg"/><Relationship Id="rId4" Type="http://schemas.openxmlformats.org/officeDocument/2006/relationships/image" Target="../media/image76.jpeg"/></Relationships>
</file>

<file path=ppt/slides/_rels/slide8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9.jpeg"/><Relationship Id="rId2" Type="http://schemas.openxmlformats.org/officeDocument/2006/relationships/image" Target="../media/image78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80.jpeg"/></Relationships>
</file>

<file path=ppt/slides/_rels/slide8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7.xml.rels><?xml version="1.0" encoding="UTF-8" standalone="yes"?>
<Relationships xmlns="http://schemas.openxmlformats.org/package/2006/relationships"><Relationship Id="rId3" Type="http://schemas.openxmlformats.org/officeDocument/2006/relationships/image" Target="../media/image81.jpeg"/><Relationship Id="rId2" Type="http://schemas.openxmlformats.org/officeDocument/2006/relationships/hyperlink" Target="http://hu.wikipedia.org/wiki/1944" TargetMode="Externa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82.jpeg"/></Relationships>
</file>

<file path=ppt/slides/_rels/slide88.xml.rels><?xml version="1.0" encoding="UTF-8" standalone="yes"?>
<Relationships xmlns="http://schemas.openxmlformats.org/package/2006/relationships"><Relationship Id="rId2" Type="http://schemas.openxmlformats.org/officeDocument/2006/relationships/hyperlink" Target="http://hu.wikipedia.org/wiki/1943" TargetMode="External"/><Relationship Id="rId1" Type="http://schemas.openxmlformats.org/officeDocument/2006/relationships/slideLayout" Target="../slideLayouts/slideLayout2.xml"/></Relationships>
</file>

<file path=ppt/slides/_rels/slide8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91.xml.rels><?xml version="1.0" encoding="UTF-8" standalone="yes"?>
<Relationships xmlns="http://schemas.openxmlformats.org/package/2006/relationships"><Relationship Id="rId2" Type="http://schemas.openxmlformats.org/officeDocument/2006/relationships/image" Target="../media/image83.jpeg"/><Relationship Id="rId1" Type="http://schemas.openxmlformats.org/officeDocument/2006/relationships/slideLayout" Target="../slideLayouts/slideLayout2.xml"/></Relationships>
</file>

<file path=ppt/slides/_rels/slide9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7.xml.rels><?xml version="1.0" encoding="UTF-8" standalone="yes"?>
<Relationships xmlns="http://schemas.openxmlformats.org/package/2006/relationships"><Relationship Id="rId2" Type="http://schemas.openxmlformats.org/officeDocument/2006/relationships/image" Target="../media/image84.jpeg"/><Relationship Id="rId1" Type="http://schemas.openxmlformats.org/officeDocument/2006/relationships/slideLayout" Target="../slideLayouts/slideLayout2.xml"/></Relationships>
</file>

<file path=ppt/slides/_rels/slide9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9.xml.rels><?xml version="1.0" encoding="UTF-8" standalone="yes"?>
<Relationships xmlns="http://schemas.openxmlformats.org/package/2006/relationships"><Relationship Id="rId2" Type="http://schemas.openxmlformats.org/officeDocument/2006/relationships/hyperlink" Target="http://bfl.archivportal.hu/virtualis_kiallitasok/jozsefattila/elsoper/1_1.html" TargetMode="External"/><Relationship Id="rId1" Type="http://schemas.openxmlformats.org/officeDocument/2006/relationships/slideLayout" Target="../slideLayouts/slideLayout2.xml"/></Relationships>
</file>

<file path=ppt/slides/_rels/slide100.xml.rels><?xml version="1.0" encoding="UTF-8" standalone="yes"?>
<Relationships xmlns="http://schemas.openxmlformats.org/package/2006/relationships"><Relationship Id="rId2" Type="http://schemas.openxmlformats.org/officeDocument/2006/relationships/hyperlink" Target="http://bfl.archivportal.hu/virtualis_kiallitasok/jozsefattila/elsoper/1_1.html" TargetMode="External"/><Relationship Id="rId1" Type="http://schemas.openxmlformats.org/officeDocument/2006/relationships/slideLayout" Target="../slideLayouts/slideLayout2.xml"/></Relationships>
</file>

<file path=ppt/slides/_rels/slide10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Alcím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pPr algn="r"/>
            <a:r>
              <a:rPr lang="hu-HU" dirty="0" smtClean="0"/>
              <a:t>Speciális kollégium </a:t>
            </a:r>
          </a:p>
          <a:p>
            <a:pPr algn="r"/>
            <a:r>
              <a:rPr lang="hu-HU" dirty="0" smtClean="0"/>
              <a:t>2014. október 1.</a:t>
            </a:r>
          </a:p>
          <a:p>
            <a:pPr algn="r"/>
            <a:r>
              <a:rPr lang="hu-HU" sz="2000" i="1" dirty="0" smtClean="0"/>
              <a:t>Lehotay Veronika  </a:t>
            </a:r>
            <a:endParaRPr lang="hu-HU" sz="2000" i="1" dirty="0"/>
          </a:p>
        </p:txBody>
      </p:sp>
      <p:sp>
        <p:nvSpPr>
          <p:cNvPr id="2" name="Cím 1"/>
          <p:cNvSpPr>
            <a:spLocks noGrp="1"/>
          </p:cNvSpPr>
          <p:nvPr>
            <p:ph type="ctrTitle"/>
          </p:nvPr>
        </p:nvSpPr>
        <p:spPr/>
        <p:txBody>
          <a:bodyPr>
            <a:noAutofit/>
          </a:bodyPr>
          <a:lstStyle/>
          <a:p>
            <a:r>
              <a:rPr lang="hu-HU" sz="3600" b="1" dirty="0">
                <a:solidFill>
                  <a:schemeClr val="bg1"/>
                </a:solidFill>
              </a:rPr>
              <a:t>Jogkorlátozó-jogfosztó rendelkezések Németországban 1933 és 1944 </a:t>
            </a:r>
            <a:r>
              <a:rPr lang="hu-HU" sz="3600" b="1" dirty="0" smtClean="0">
                <a:solidFill>
                  <a:schemeClr val="bg1"/>
                </a:solidFill>
              </a:rPr>
              <a:t>között </a:t>
            </a:r>
            <a:r>
              <a:rPr lang="hu-HU" sz="3600" b="1" dirty="0" smtClean="0"/>
              <a:t/>
            </a:r>
            <a:br>
              <a:rPr lang="hu-HU" sz="3600" b="1" dirty="0" smtClean="0"/>
            </a:br>
            <a:endParaRPr lang="hu-HU" sz="3600" b="1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zöveg helye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hu-HU" dirty="0" err="1" smtClean="0"/>
              <a:t>Ian</a:t>
            </a:r>
            <a:r>
              <a:rPr lang="hu-HU" dirty="0" smtClean="0"/>
              <a:t> </a:t>
            </a:r>
            <a:r>
              <a:rPr lang="hu-HU" dirty="0" err="1" smtClean="0"/>
              <a:t>Kershaw</a:t>
            </a:r>
            <a:r>
              <a:rPr lang="hu-HU" dirty="0" smtClean="0"/>
              <a:t> 7 pontja </a:t>
            </a:r>
            <a:endParaRPr lang="hu-HU" dirty="0"/>
          </a:p>
        </p:txBody>
      </p:sp>
      <p:sp>
        <p:nvSpPr>
          <p:cNvPr id="4" name="Tartalom helye 3"/>
          <p:cNvSpPr>
            <a:spLocks noGrp="1"/>
          </p:cNvSpPr>
          <p:nvPr>
            <p:ph sz="half" idx="2"/>
          </p:nvPr>
        </p:nvSpPr>
        <p:spPr/>
        <p:txBody>
          <a:bodyPr>
            <a:normAutofit lnSpcReduction="10000"/>
          </a:bodyPr>
          <a:lstStyle/>
          <a:p>
            <a:pPr marL="342900" lvl="1" indent="-342900" algn="just">
              <a:buFont typeface="Arial" pitchFamily="34" charset="0"/>
              <a:buChar char="•"/>
            </a:pPr>
            <a:r>
              <a:rPr lang="hu-HU" sz="1800" dirty="0"/>
              <a:t>az imázs és a valóság közötti ellentét mindegyik esetben óriási </a:t>
            </a:r>
          </a:p>
          <a:p>
            <a:pPr algn="just">
              <a:buFont typeface="+mj-lt"/>
              <a:buAutoNum type="arabicPeriod"/>
            </a:pPr>
            <a:r>
              <a:rPr lang="hu-HU" sz="1800" dirty="0"/>
              <a:t>Hitler a nemzet és az egységes „</a:t>
            </a:r>
            <a:r>
              <a:rPr lang="hu-HU" sz="1800" dirty="0" smtClean="0"/>
              <a:t>népközösség”</a:t>
            </a:r>
          </a:p>
          <a:p>
            <a:pPr algn="just">
              <a:buNone/>
            </a:pPr>
            <a:r>
              <a:rPr lang="hu-HU" sz="1800" dirty="0" smtClean="0"/>
              <a:t>	megszemélyesítőjének</a:t>
            </a:r>
            <a:r>
              <a:rPr lang="hu-HU" sz="1800" dirty="0"/>
              <a:t>, a nemzeti érdek </a:t>
            </a:r>
            <a:r>
              <a:rPr lang="hu-HU" sz="1800" dirty="0" smtClean="0"/>
              <a:t>képviselőjének tekintették</a:t>
            </a:r>
          </a:p>
          <a:p>
            <a:pPr algn="just">
              <a:buFont typeface="+mj-lt"/>
              <a:buAutoNum type="arabicPeriod"/>
            </a:pPr>
            <a:r>
              <a:rPr lang="hu-HU" sz="1800" dirty="0" smtClean="0"/>
              <a:t>elfogadták</a:t>
            </a:r>
            <a:r>
              <a:rPr lang="hu-HU" sz="1800" dirty="0"/>
              <a:t>, hogy egy személyben hozzá fűződik a német „gazdasági csoda” megteremtése az 1930-as </a:t>
            </a:r>
            <a:r>
              <a:rPr lang="hu-HU" sz="1800" dirty="0" smtClean="0"/>
              <a:t>években</a:t>
            </a:r>
          </a:p>
          <a:p>
            <a:pPr algn="just">
              <a:buFont typeface="+mj-lt"/>
              <a:buAutoNum type="arabicPeriod"/>
            </a:pPr>
            <a:r>
              <a:rPr lang="hu-HU" sz="1800" dirty="0" smtClean="0"/>
              <a:t>Hitler </a:t>
            </a:r>
            <a:r>
              <a:rPr lang="hu-HU" sz="1800" dirty="0"/>
              <a:t>a „népi igazság” képviselőjének, az „egészséges népérzület” szószólójának számított</a:t>
            </a:r>
          </a:p>
        </p:txBody>
      </p:sp>
      <p:pic>
        <p:nvPicPr>
          <p:cNvPr id="7" name="irc_mi" descr="http://www.penguin.com.au/jpg-large/9780141035888.jpg"/>
          <p:cNvPicPr>
            <a:picLocks noGrp="1"/>
          </p:cNvPicPr>
          <p:nvPr>
            <p:ph sz="quarter" idx="4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072066" y="2214554"/>
            <a:ext cx="2579606" cy="39512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hu-HU" b="1" dirty="0" smtClean="0"/>
              <a:t>I. A Hitler-mítosz (</a:t>
            </a:r>
            <a:r>
              <a:rPr lang="hu-HU" b="1" dirty="0" err="1" smtClean="0"/>
              <a:t>Ian</a:t>
            </a:r>
            <a:r>
              <a:rPr lang="hu-HU" b="1" dirty="0" smtClean="0"/>
              <a:t> </a:t>
            </a:r>
            <a:r>
              <a:rPr lang="hu-HU" b="1" dirty="0" err="1" smtClean="0"/>
              <a:t>Kershaw</a:t>
            </a:r>
            <a:r>
              <a:rPr lang="hu-HU" b="1" dirty="0" smtClean="0"/>
              <a:t>)</a:t>
            </a:r>
            <a:endParaRPr lang="hu-HU" dirty="0"/>
          </a:p>
        </p:txBody>
      </p:sp>
      <p:sp>
        <p:nvSpPr>
          <p:cNvPr id="5" name="Szöveg helye 4"/>
          <p:cNvSpPr>
            <a:spLocks noGrp="1"/>
          </p:cNvSpPr>
          <p:nvPr>
            <p:ph type="body" idx="3"/>
          </p:nvPr>
        </p:nvSpPr>
        <p:spPr/>
        <p:txBody>
          <a:bodyPr/>
          <a:lstStyle/>
          <a:p>
            <a:r>
              <a:rPr lang="hu-HU" dirty="0" smtClean="0"/>
              <a:t>A könyv: </a:t>
            </a:r>
            <a:endParaRPr lang="hu-H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zöveg helye 1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hu-HU" sz="1800" dirty="0" smtClean="0"/>
              <a:t>Mit tudsz a következő fogalmakról?  </a:t>
            </a:r>
          </a:p>
          <a:p>
            <a:endParaRPr lang="hu-HU" dirty="0"/>
          </a:p>
        </p:txBody>
      </p:sp>
      <p:sp>
        <p:nvSpPr>
          <p:cNvPr id="3" name="Tartalom helye 2"/>
          <p:cNvSpPr>
            <a:spLocks noGrp="1"/>
          </p:cNvSpPr>
          <p:nvPr>
            <p:ph sz="half" idx="2"/>
          </p:nvPr>
        </p:nvSpPr>
        <p:spPr/>
        <p:txBody>
          <a:bodyPr>
            <a:normAutofit/>
          </a:bodyPr>
          <a:lstStyle/>
          <a:p>
            <a:pPr lvl="0">
              <a:buNone/>
            </a:pPr>
            <a:r>
              <a:rPr lang="hu-HU" dirty="0" smtClean="0"/>
              <a:t>NSDAP</a:t>
            </a:r>
          </a:p>
          <a:p>
            <a:pPr lvl="0">
              <a:buNone/>
            </a:pPr>
            <a:r>
              <a:rPr lang="hu-HU" dirty="0" smtClean="0"/>
              <a:t>Totális állam </a:t>
            </a:r>
          </a:p>
          <a:p>
            <a:pPr lvl="0">
              <a:buNone/>
            </a:pPr>
            <a:r>
              <a:rPr lang="hu-HU" dirty="0" smtClean="0"/>
              <a:t>Az akarat diadala</a:t>
            </a:r>
          </a:p>
          <a:p>
            <a:pPr lvl="0">
              <a:buNone/>
            </a:pPr>
            <a:r>
              <a:rPr lang="hu-HU" dirty="0" smtClean="0"/>
              <a:t>Antiszemitizmus</a:t>
            </a:r>
          </a:p>
          <a:p>
            <a:pPr lvl="0">
              <a:buNone/>
            </a:pPr>
            <a:r>
              <a:rPr lang="hu-HU" dirty="0" err="1" smtClean="0"/>
              <a:t>Soá</a:t>
            </a:r>
            <a:endParaRPr lang="hu-HU" dirty="0" smtClean="0"/>
          </a:p>
          <a:p>
            <a:pPr lvl="0">
              <a:buNone/>
            </a:pPr>
            <a:r>
              <a:rPr lang="hu-HU" dirty="0" smtClean="0"/>
              <a:t>Árja</a:t>
            </a:r>
          </a:p>
          <a:p>
            <a:pPr lvl="0">
              <a:buNone/>
            </a:pPr>
            <a:r>
              <a:rPr lang="hu-HU" dirty="0" smtClean="0"/>
              <a:t>Holokauszt</a:t>
            </a:r>
          </a:p>
          <a:p>
            <a:pPr lvl="0">
              <a:buNone/>
            </a:pPr>
            <a:r>
              <a:rPr lang="hu-HU" dirty="0" err="1" smtClean="0"/>
              <a:t>Yad</a:t>
            </a:r>
            <a:r>
              <a:rPr lang="hu-HU" dirty="0" smtClean="0"/>
              <a:t> </a:t>
            </a:r>
            <a:r>
              <a:rPr lang="hu-HU" dirty="0" err="1" smtClean="0"/>
              <a:t>Vashem</a:t>
            </a:r>
            <a:r>
              <a:rPr lang="hu-HU" dirty="0" smtClean="0"/>
              <a:t> </a:t>
            </a:r>
          </a:p>
        </p:txBody>
      </p:sp>
      <p:sp>
        <p:nvSpPr>
          <p:cNvPr id="4" name="Tartalom helye 3"/>
          <p:cNvSpPr>
            <a:spLocks noGrp="1"/>
          </p:cNvSpPr>
          <p:nvPr>
            <p:ph sz="quarter" idx="4"/>
          </p:nvPr>
        </p:nvSpPr>
        <p:spPr/>
        <p:txBody>
          <a:bodyPr/>
          <a:lstStyle/>
          <a:p>
            <a:pPr lvl="0"/>
            <a:r>
              <a:rPr lang="de-DE" dirty="0" err="1" smtClean="0"/>
              <a:t>Ravensbrück</a:t>
            </a:r>
            <a:r>
              <a:rPr lang="de-DE" dirty="0" smtClean="0"/>
              <a:t>  </a:t>
            </a:r>
            <a:endParaRPr lang="hu-HU" dirty="0" smtClean="0"/>
          </a:p>
          <a:p>
            <a:pPr lvl="0"/>
            <a:r>
              <a:rPr lang="de-DE" dirty="0" smtClean="0"/>
              <a:t>Nürnberg </a:t>
            </a:r>
            <a:endParaRPr lang="hu-HU" dirty="0" smtClean="0"/>
          </a:p>
          <a:p>
            <a:pPr lvl="0"/>
            <a:r>
              <a:rPr lang="de-DE" dirty="0" smtClean="0"/>
              <a:t>Dachau </a:t>
            </a:r>
            <a:endParaRPr lang="hu-HU" dirty="0" smtClean="0"/>
          </a:p>
          <a:p>
            <a:pPr lvl="0"/>
            <a:r>
              <a:rPr lang="de-DE" dirty="0" err="1" smtClean="0"/>
              <a:t>Theresienstadt</a:t>
            </a:r>
            <a:r>
              <a:rPr lang="de-DE" dirty="0" smtClean="0"/>
              <a:t> </a:t>
            </a:r>
            <a:endParaRPr lang="hu-HU" dirty="0" smtClean="0"/>
          </a:p>
          <a:p>
            <a:pPr>
              <a:buNone/>
            </a:pPr>
            <a:endParaRPr lang="hu-HU" dirty="0"/>
          </a:p>
        </p:txBody>
      </p:sp>
      <p:sp>
        <p:nvSpPr>
          <p:cNvPr id="5" name="Cím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b="1" i="1" dirty="0" smtClean="0"/>
              <a:t>Gondolatháló</a:t>
            </a:r>
            <a:endParaRPr lang="hu-HU" dirty="0"/>
          </a:p>
        </p:txBody>
      </p:sp>
      <p:sp>
        <p:nvSpPr>
          <p:cNvPr id="6" name="Szöveg helye 5"/>
          <p:cNvSpPr>
            <a:spLocks noGrp="1"/>
          </p:cNvSpPr>
          <p:nvPr>
            <p:ph type="body" idx="3"/>
          </p:nvPr>
        </p:nvSpPr>
        <p:spPr/>
        <p:txBody>
          <a:bodyPr/>
          <a:lstStyle/>
          <a:p>
            <a:r>
              <a:rPr lang="en-US" sz="2000" dirty="0" err="1" smtClean="0"/>
              <a:t>Mit</a:t>
            </a:r>
            <a:r>
              <a:rPr lang="en-US" sz="2000" dirty="0" smtClean="0"/>
              <a:t> </a:t>
            </a:r>
            <a:r>
              <a:rPr lang="en-US" sz="2000" dirty="0" err="1" smtClean="0"/>
              <a:t>tudsz</a:t>
            </a:r>
            <a:r>
              <a:rPr lang="en-US" sz="2000" dirty="0" smtClean="0"/>
              <a:t> a </a:t>
            </a:r>
            <a:r>
              <a:rPr lang="en-US" sz="2000" dirty="0" err="1" smtClean="0"/>
              <a:t>következő</a:t>
            </a:r>
            <a:r>
              <a:rPr lang="en-US" sz="2000" dirty="0" smtClean="0"/>
              <a:t> </a:t>
            </a:r>
            <a:r>
              <a:rPr lang="en-US" sz="2000" dirty="0" err="1" smtClean="0"/>
              <a:t>helyekről</a:t>
            </a:r>
            <a:r>
              <a:rPr lang="en-US" sz="2000" dirty="0" smtClean="0"/>
              <a:t>? </a:t>
            </a:r>
            <a:endParaRPr lang="hu-HU" sz="20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artalom helye 2"/>
          <p:cNvSpPr>
            <a:spLocks noGrp="1"/>
          </p:cNvSpPr>
          <p:nvPr>
            <p:ph idx="1"/>
          </p:nvPr>
        </p:nvSpPr>
        <p:spPr/>
        <p:txBody>
          <a:bodyPr>
            <a:normAutofit fontScale="92500"/>
          </a:bodyPr>
          <a:lstStyle/>
          <a:p>
            <a:pPr algn="just">
              <a:buNone/>
            </a:pPr>
            <a:r>
              <a:rPr lang="hu-HU" sz="2800" dirty="0" smtClean="0"/>
              <a:t>4. Hitlert a </a:t>
            </a:r>
            <a:r>
              <a:rPr lang="hu-HU" sz="2800" dirty="0"/>
              <a:t>bevett hagyományok és intézmények ügyében </a:t>
            </a:r>
            <a:r>
              <a:rPr lang="hu-HU" sz="2800" dirty="0" smtClean="0"/>
              <a:t>„</a:t>
            </a:r>
            <a:r>
              <a:rPr lang="hu-HU" sz="2800" dirty="0"/>
              <a:t>mérsékeltnek” </a:t>
            </a:r>
            <a:r>
              <a:rPr lang="hu-HU" sz="2800" dirty="0" smtClean="0"/>
              <a:t>tartották a </a:t>
            </a:r>
            <a:r>
              <a:rPr lang="hu-HU" sz="2800" dirty="0"/>
              <a:t>náci mozgalom szélsőséges és radikális </a:t>
            </a:r>
            <a:r>
              <a:rPr lang="hu-HU" sz="2800" dirty="0" smtClean="0"/>
              <a:t>elemeivel</a:t>
            </a:r>
            <a:endParaRPr lang="hu-HU" sz="2800" dirty="0"/>
          </a:p>
          <a:p>
            <a:pPr algn="just">
              <a:buNone/>
            </a:pPr>
            <a:r>
              <a:rPr lang="hu-HU" sz="2800" dirty="0" smtClean="0"/>
              <a:t>5. </a:t>
            </a:r>
            <a:r>
              <a:rPr lang="hu-HU" sz="2800" dirty="0"/>
              <a:t>A külügyek terén ügy tekintettek rá, mint aki őrzője és fanatikus védelmezője Németország jogos </a:t>
            </a:r>
            <a:r>
              <a:rPr lang="hu-HU" sz="2800" dirty="0" smtClean="0"/>
              <a:t>érdekeinek</a:t>
            </a:r>
          </a:p>
          <a:p>
            <a:pPr algn="just">
              <a:buNone/>
            </a:pPr>
            <a:r>
              <a:rPr lang="hu-HU" sz="2800" dirty="0" smtClean="0"/>
              <a:t>6. a </a:t>
            </a:r>
            <a:r>
              <a:rPr lang="hu-HU" sz="2800" dirty="0"/>
              <a:t>háború első felében Hitler páratlan katonai vezetőnek mutatkozott, aki egykori bátor frontkatonaként ismeri és megérti a katona „lelkét” </a:t>
            </a:r>
            <a:endParaRPr lang="hu-HU" sz="2800" dirty="0" smtClean="0"/>
          </a:p>
          <a:p>
            <a:pPr algn="just">
              <a:buNone/>
            </a:pPr>
            <a:r>
              <a:rPr lang="hu-HU" sz="2800" dirty="0" smtClean="0"/>
              <a:t>7. Hitlerben </a:t>
            </a:r>
            <a:r>
              <a:rPr lang="hu-HU" sz="2800" dirty="0"/>
              <a:t>látták a nemzet állítólag hatalmas ideológiai ellenségeivel szembeni védőbástyát. </a:t>
            </a:r>
          </a:p>
          <a:p>
            <a:pPr algn="just">
              <a:buNone/>
            </a:pPr>
            <a:endParaRPr lang="hu-HU" sz="2000" dirty="0"/>
          </a:p>
        </p:txBody>
      </p:sp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dirty="0" smtClean="0"/>
              <a:t>I./2. A Hitler-mítosz </a:t>
            </a:r>
            <a:endParaRPr lang="hu-H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artalom helye 2"/>
          <p:cNvSpPr>
            <a:spLocks noGrp="1"/>
          </p:cNvSpPr>
          <p:nvPr>
            <p:ph idx="1"/>
          </p:nvPr>
        </p:nvSpPr>
        <p:spPr/>
        <p:txBody>
          <a:bodyPr numCol="2">
            <a:normAutofit fontScale="25000" lnSpcReduction="20000"/>
          </a:bodyPr>
          <a:lstStyle/>
          <a:p>
            <a:pPr algn="just"/>
            <a:r>
              <a:rPr lang="en-US" sz="8000" b="1" i="1" dirty="0">
                <a:latin typeface="Times New Roman" pitchFamily="18" charset="0"/>
                <a:cs typeface="Times New Roman" pitchFamily="18" charset="0"/>
              </a:rPr>
              <a:t>Részlet a birodalmi elnök rendeletéből a nép és az állam </a:t>
            </a:r>
            <a:r>
              <a:rPr lang="en-US" sz="8000" b="1" i="1" dirty="0" smtClean="0">
                <a:latin typeface="Times New Roman" pitchFamily="18" charset="0"/>
                <a:cs typeface="Times New Roman" pitchFamily="18" charset="0"/>
              </a:rPr>
              <a:t>védelmére</a:t>
            </a:r>
            <a:r>
              <a:rPr lang="hu-HU" sz="8000" b="1" i="1" dirty="0" smtClean="0">
                <a:latin typeface="Times New Roman" pitchFamily="18" charset="0"/>
                <a:cs typeface="Times New Roman" pitchFamily="18" charset="0"/>
              </a:rPr>
              <a:t>: </a:t>
            </a:r>
            <a:r>
              <a:rPr lang="en-US" sz="8000" b="1" i="1" dirty="0" smtClean="0">
                <a:latin typeface="Times New Roman" pitchFamily="18" charset="0"/>
                <a:cs typeface="Times New Roman" pitchFamily="18" charset="0"/>
              </a:rPr>
              <a:t>(1933</a:t>
            </a:r>
            <a:r>
              <a:rPr lang="en-US" sz="8000" b="1" i="1" dirty="0">
                <a:latin typeface="Times New Roman" pitchFamily="18" charset="0"/>
                <a:cs typeface="Times New Roman" pitchFamily="18" charset="0"/>
              </a:rPr>
              <a:t>. február 28.)</a:t>
            </a:r>
            <a:endParaRPr lang="hu-HU" sz="8000" dirty="0">
              <a:latin typeface="Times New Roman" pitchFamily="18" charset="0"/>
              <a:cs typeface="Times New Roman" pitchFamily="18" charset="0"/>
            </a:endParaRPr>
          </a:p>
          <a:p>
            <a:pPr algn="just">
              <a:buNone/>
            </a:pPr>
            <a:r>
              <a:rPr lang="hu-HU" sz="7200" dirty="0" smtClean="0">
                <a:latin typeface="Times New Roman" pitchFamily="18" charset="0"/>
                <a:cs typeface="Times New Roman" pitchFamily="18" charset="0"/>
              </a:rPr>
              <a:t>		</a:t>
            </a:r>
            <a:endParaRPr lang="hu-HU" sz="7200" dirty="0">
              <a:latin typeface="Times New Roman" pitchFamily="18" charset="0"/>
              <a:cs typeface="Times New Roman" pitchFamily="18" charset="0"/>
            </a:endParaRPr>
          </a:p>
          <a:p>
            <a:pPr algn="just">
              <a:buNone/>
            </a:pPr>
            <a:r>
              <a:rPr lang="en-US" sz="7200" dirty="0">
                <a:latin typeface="Times New Roman" pitchFamily="18" charset="0"/>
                <a:cs typeface="Times New Roman" pitchFamily="18" charset="0"/>
              </a:rPr>
              <a:t>“…1.§ Meghatározatlan időre hatályon kívül helyezzük a Német Birodalom alkotmányának 114., 115., 117., 118., 123., 124., és 152. cikkelyeit. Ezért korlátozzuk a személyi szabadságot, a véleménynyilvánítás szabadságát, beleértve a sajtó-, egyesülési és gyülekezési szabadságot, a </a:t>
            </a:r>
            <a:r>
              <a:rPr lang="en-US" sz="7200" dirty="0" err="1">
                <a:latin typeface="Times New Roman" pitchFamily="18" charset="0"/>
                <a:cs typeface="Times New Roman" pitchFamily="18" charset="0"/>
              </a:rPr>
              <a:t>levél</a:t>
            </a:r>
            <a:r>
              <a:rPr lang="en-US" sz="7200" dirty="0">
                <a:latin typeface="Times New Roman" pitchFamily="18" charset="0"/>
                <a:cs typeface="Times New Roman" pitchFamily="18" charset="0"/>
              </a:rPr>
              <a:t>-, posta-, távíró – és </a:t>
            </a:r>
            <a:r>
              <a:rPr lang="en-US" sz="7200" dirty="0" err="1">
                <a:latin typeface="Times New Roman" pitchFamily="18" charset="0"/>
                <a:cs typeface="Times New Roman" pitchFamily="18" charset="0"/>
              </a:rPr>
              <a:t>távolsági</a:t>
            </a:r>
            <a:r>
              <a:rPr lang="en-US" sz="7200" dirty="0">
                <a:latin typeface="Times New Roman" pitchFamily="18" charset="0"/>
                <a:cs typeface="Times New Roman" pitchFamily="18" charset="0"/>
              </a:rPr>
              <a:t> beszélgetési titkot, </a:t>
            </a:r>
            <a:r>
              <a:rPr lang="en-US" sz="7200" dirty="0" err="1">
                <a:latin typeface="Times New Roman" pitchFamily="18" charset="0"/>
                <a:cs typeface="Times New Roman" pitchFamily="18" charset="0"/>
              </a:rPr>
              <a:t>megengedett</a:t>
            </a:r>
            <a:r>
              <a:rPr lang="en-US" sz="7200" dirty="0">
                <a:latin typeface="Times New Roman" pitchFamily="18" charset="0"/>
                <a:cs typeface="Times New Roman" pitchFamily="18" charset="0"/>
              </a:rPr>
              <a:t> a házkutatási </a:t>
            </a:r>
            <a:r>
              <a:rPr lang="en-US" sz="7200" dirty="0" err="1">
                <a:latin typeface="Times New Roman" pitchFamily="18" charset="0"/>
                <a:cs typeface="Times New Roman" pitchFamily="18" charset="0"/>
              </a:rPr>
              <a:t>parancs</a:t>
            </a:r>
            <a:r>
              <a:rPr lang="en-US" sz="7200" dirty="0">
                <a:latin typeface="Times New Roman" pitchFamily="18" charset="0"/>
                <a:cs typeface="Times New Roman" pitchFamily="18" charset="0"/>
              </a:rPr>
              <a:t> és elkobzás, valamint a személyi tulajdon korlátozása a meghatározott </a:t>
            </a:r>
            <a:r>
              <a:rPr lang="en-US" sz="7200" dirty="0" err="1">
                <a:latin typeface="Times New Roman" pitchFamily="18" charset="0"/>
                <a:cs typeface="Times New Roman" pitchFamily="18" charset="0"/>
              </a:rPr>
              <a:t>törvényi</a:t>
            </a:r>
            <a:r>
              <a:rPr lang="en-US" sz="7200" dirty="0">
                <a:latin typeface="Times New Roman" pitchFamily="18" charset="0"/>
                <a:cs typeface="Times New Roman" pitchFamily="18" charset="0"/>
              </a:rPr>
              <a:t> határokon kívül is</a:t>
            </a:r>
            <a:r>
              <a:rPr lang="en-US" sz="7200" dirty="0" smtClean="0">
                <a:latin typeface="Times New Roman" pitchFamily="18" charset="0"/>
                <a:cs typeface="Times New Roman" pitchFamily="18" charset="0"/>
              </a:rPr>
              <a:t>.</a:t>
            </a:r>
            <a:endParaRPr lang="hu-HU" sz="7200" dirty="0" smtClean="0">
              <a:latin typeface="Times New Roman" pitchFamily="18" charset="0"/>
              <a:cs typeface="Times New Roman" pitchFamily="18" charset="0"/>
            </a:endParaRPr>
          </a:p>
          <a:p>
            <a:pPr algn="just">
              <a:buNone/>
            </a:pPr>
            <a:endParaRPr lang="hu-HU" sz="8000" i="1" dirty="0" smtClean="0">
              <a:latin typeface="Times New Roman" pitchFamily="18" charset="0"/>
              <a:cs typeface="Times New Roman" pitchFamily="18" charset="0"/>
            </a:endParaRPr>
          </a:p>
          <a:p>
            <a:pPr algn="just"/>
            <a:r>
              <a:rPr lang="en-US" sz="8000" b="1" i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8000" b="1" i="1" dirty="0">
                <a:latin typeface="Times New Roman" pitchFamily="18" charset="0"/>
                <a:cs typeface="Times New Roman" pitchFamily="18" charset="0"/>
              </a:rPr>
              <a:t>“Törvény a nép és az állam nyomorúságának a megszüntetésére”</a:t>
            </a:r>
            <a:endParaRPr lang="hu-HU" sz="8000" dirty="0">
              <a:latin typeface="Times New Roman" pitchFamily="18" charset="0"/>
              <a:cs typeface="Times New Roman" pitchFamily="18" charset="0"/>
            </a:endParaRPr>
          </a:p>
          <a:p>
            <a:pPr algn="just">
              <a:buNone/>
            </a:pPr>
            <a:r>
              <a:rPr lang="en-US" sz="8000" b="1" i="1" dirty="0">
                <a:latin typeface="Times New Roman" pitchFamily="18" charset="0"/>
                <a:cs typeface="Times New Roman" pitchFamily="18" charset="0"/>
              </a:rPr>
              <a:t>(1934. március 24.)</a:t>
            </a:r>
            <a:endParaRPr lang="hu-HU" sz="8000" dirty="0">
              <a:latin typeface="Times New Roman" pitchFamily="18" charset="0"/>
              <a:cs typeface="Times New Roman" pitchFamily="18" charset="0"/>
            </a:endParaRPr>
          </a:p>
          <a:p>
            <a:pPr algn="just">
              <a:buNone/>
            </a:pPr>
            <a:r>
              <a:rPr lang="en-US" sz="8000" b="1" i="1" dirty="0">
                <a:latin typeface="Times New Roman" pitchFamily="18" charset="0"/>
                <a:cs typeface="Times New Roman" pitchFamily="18" charset="0"/>
              </a:rPr>
              <a:t> </a:t>
            </a:r>
            <a:endParaRPr lang="hu-HU" sz="8000" dirty="0">
              <a:latin typeface="Times New Roman" pitchFamily="18" charset="0"/>
              <a:cs typeface="Times New Roman" pitchFamily="18" charset="0"/>
            </a:endParaRPr>
          </a:p>
          <a:p>
            <a:pPr algn="just">
              <a:buNone/>
            </a:pPr>
            <a:r>
              <a:rPr lang="en-US" sz="8000" i="1" dirty="0">
                <a:latin typeface="Times New Roman" pitchFamily="18" charset="0"/>
                <a:cs typeface="Times New Roman" pitchFamily="18" charset="0"/>
              </a:rPr>
              <a:t>“1. cikk. Birodalmi törvényeket a </a:t>
            </a:r>
            <a:r>
              <a:rPr lang="en-US" sz="8000" i="1" dirty="0" smtClean="0">
                <a:latin typeface="Times New Roman" pitchFamily="18" charset="0"/>
                <a:cs typeface="Times New Roman" pitchFamily="18" charset="0"/>
              </a:rPr>
              <a:t>birodalmi </a:t>
            </a:r>
            <a:r>
              <a:rPr lang="en-US" sz="8000" i="1" dirty="0">
                <a:latin typeface="Times New Roman" pitchFamily="18" charset="0"/>
                <a:cs typeface="Times New Roman" pitchFamily="18" charset="0"/>
              </a:rPr>
              <a:t>Alkotmány által előírt eljárásokon kívül  a birodalmi kormány is hozhat. Ez vonatkozik a birodalmi Alkotmány 65. </a:t>
            </a:r>
            <a:r>
              <a:rPr lang="en-US" sz="8000" i="1" dirty="0" err="1" smtClean="0">
                <a:latin typeface="Times New Roman" pitchFamily="18" charset="0"/>
                <a:cs typeface="Times New Roman" pitchFamily="18" charset="0"/>
              </a:rPr>
              <a:t>cik</a:t>
            </a:r>
            <a:r>
              <a:rPr lang="hu-HU" sz="8000" i="1" dirty="0" smtClean="0">
                <a:latin typeface="Times New Roman" pitchFamily="18" charset="0"/>
                <a:cs typeface="Times New Roman" pitchFamily="18" charset="0"/>
              </a:rPr>
              <a:t>k</a:t>
            </a:r>
            <a:r>
              <a:rPr lang="en-US" sz="8000" i="1" dirty="0" smtClean="0">
                <a:latin typeface="Times New Roman" pitchFamily="18" charset="0"/>
                <a:cs typeface="Times New Roman" pitchFamily="18" charset="0"/>
              </a:rPr>
              <a:t>elyének </a:t>
            </a:r>
            <a:r>
              <a:rPr lang="en-US" sz="8000" i="1" dirty="0">
                <a:latin typeface="Times New Roman" pitchFamily="18" charset="0"/>
                <a:cs typeface="Times New Roman" pitchFamily="18" charset="0"/>
              </a:rPr>
              <a:t>2. és 87. bekezdésében említett törvényekre is. </a:t>
            </a:r>
            <a:endParaRPr lang="hu-HU" sz="8000" dirty="0">
              <a:latin typeface="Times New Roman" pitchFamily="18" charset="0"/>
              <a:cs typeface="Times New Roman" pitchFamily="18" charset="0"/>
            </a:endParaRPr>
          </a:p>
          <a:p>
            <a:pPr algn="just"/>
            <a:endParaRPr lang="hu-HU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500034" y="285728"/>
            <a:ext cx="8229600" cy="1143000"/>
          </a:xfrm>
        </p:spPr>
        <p:txBody>
          <a:bodyPr>
            <a:normAutofit/>
          </a:bodyPr>
          <a:lstStyle/>
          <a:p>
            <a:r>
              <a:rPr lang="hu-HU" sz="2400" b="1" dirty="0" smtClean="0">
                <a:solidFill>
                  <a:schemeClr val="bg1"/>
                </a:solidFill>
              </a:rPr>
              <a:t>II. Hitler hatalomra kerülése és a hatalom megszilárdítása a jogszabályok tükrében</a:t>
            </a:r>
            <a:endParaRPr lang="hu-HU" sz="2400" b="1" dirty="0">
              <a:solidFill>
                <a:schemeClr val="bg1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zöveg helye 2"/>
          <p:cNvSpPr>
            <a:spLocks noGrp="1"/>
          </p:cNvSpPr>
          <p:nvPr>
            <p:ph type="body" idx="1"/>
          </p:nvPr>
        </p:nvSpPr>
        <p:spPr/>
        <p:txBody>
          <a:bodyPr>
            <a:normAutofit fontScale="77500" lnSpcReduction="20000"/>
          </a:bodyPr>
          <a:lstStyle/>
          <a:p>
            <a:r>
              <a:rPr lang="hu-HU" dirty="0" smtClean="0"/>
              <a:t>Milyen szabályok alapján szerezte meg Hitler a hatalmat? </a:t>
            </a:r>
            <a:endParaRPr lang="hu-HU" dirty="0"/>
          </a:p>
        </p:txBody>
      </p:sp>
      <p:sp>
        <p:nvSpPr>
          <p:cNvPr id="4" name="Tartalom helye 3"/>
          <p:cNvSpPr>
            <a:spLocks noGrp="1"/>
          </p:cNvSpPr>
          <p:nvPr>
            <p:ph sz="half" idx="2"/>
          </p:nvPr>
        </p:nvSpPr>
        <p:spPr/>
        <p:txBody>
          <a:bodyPr>
            <a:normAutofit fontScale="85000" lnSpcReduction="20000"/>
          </a:bodyPr>
          <a:lstStyle/>
          <a:p>
            <a:pPr algn="just"/>
            <a:r>
              <a:rPr lang="hu-HU" dirty="0" smtClean="0"/>
              <a:t>weimari alkotmány 48. </a:t>
            </a:r>
            <a:r>
              <a:rPr lang="hu-HU" dirty="0"/>
              <a:t>§</a:t>
            </a:r>
            <a:endParaRPr lang="hu-HU" dirty="0" smtClean="0"/>
          </a:p>
          <a:p>
            <a:pPr algn="just"/>
            <a:r>
              <a:rPr lang="hu-HU" dirty="0" smtClean="0"/>
              <a:t>1933</a:t>
            </a:r>
            <a:r>
              <a:rPr lang="hu-HU" dirty="0"/>
              <a:t>. február 28. A német nép és állam </a:t>
            </a:r>
            <a:r>
              <a:rPr lang="hu-HU" dirty="0" smtClean="0"/>
              <a:t>védelméről szóló törvény</a:t>
            </a:r>
          </a:p>
          <a:p>
            <a:pPr algn="just"/>
            <a:r>
              <a:rPr lang="hu-HU" dirty="0" smtClean="0"/>
              <a:t>1933</a:t>
            </a:r>
            <a:r>
              <a:rPr lang="hu-HU" dirty="0"/>
              <a:t>. március 24. a felhatalmazási </a:t>
            </a:r>
            <a:r>
              <a:rPr lang="hu-HU" dirty="0" smtClean="0"/>
              <a:t>törvény</a:t>
            </a:r>
            <a:endParaRPr lang="hu-HU" sz="1600" dirty="0" smtClean="0"/>
          </a:p>
          <a:p>
            <a:pPr algn="just"/>
            <a:r>
              <a:rPr lang="hu-HU" dirty="0" smtClean="0"/>
              <a:t>1933</a:t>
            </a:r>
            <a:r>
              <a:rPr lang="hu-HU" dirty="0"/>
              <a:t>. július 4. a pártok újjáalakítása elleni </a:t>
            </a:r>
            <a:r>
              <a:rPr lang="hu-HU" dirty="0" smtClean="0"/>
              <a:t>törvény</a:t>
            </a:r>
            <a:endParaRPr lang="hu-HU" sz="1600" dirty="0" smtClean="0"/>
          </a:p>
          <a:p>
            <a:pPr algn="just"/>
            <a:r>
              <a:rPr lang="hu-HU" dirty="0" smtClean="0"/>
              <a:t>1933</a:t>
            </a:r>
            <a:r>
              <a:rPr lang="hu-HU" dirty="0"/>
              <a:t>. július 14. a francia forradalom évfordulóján eltemették a pártrendszert és a parlamenti </a:t>
            </a:r>
            <a:r>
              <a:rPr lang="hu-HU" dirty="0" smtClean="0"/>
              <a:t>demokráciát</a:t>
            </a:r>
            <a:endParaRPr lang="hu-HU" sz="1600" dirty="0"/>
          </a:p>
          <a:p>
            <a:endParaRPr lang="hu-HU" dirty="0"/>
          </a:p>
        </p:txBody>
      </p:sp>
      <p:pic>
        <p:nvPicPr>
          <p:cNvPr id="7" name="irc_mi" descr="http://m.cdn.blog.hu/ka/kard/image/felhat_hitler.jpg"/>
          <p:cNvPicPr>
            <a:picLocks noGrp="1"/>
          </p:cNvPicPr>
          <p:nvPr>
            <p:ph sz="quarter" idx="4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4643438" y="2500306"/>
            <a:ext cx="4041775" cy="287733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lvl="1" algn="ctr" rtl="0">
              <a:spcBef>
                <a:spcPct val="0"/>
              </a:spcBef>
            </a:pPr>
            <a:r>
              <a:rPr lang="hu-HU" sz="2800" b="1" dirty="0" smtClean="0"/>
              <a:t>II. Hitler </a:t>
            </a:r>
            <a:r>
              <a:rPr lang="hu-HU" sz="2800" b="1" dirty="0"/>
              <a:t>hatalomra kerülése és a hatalom megszilárdítása a jogszabályok tükrében </a:t>
            </a:r>
            <a:r>
              <a:rPr lang="hu-HU" sz="1600" dirty="0"/>
              <a:t/>
            </a:r>
            <a:br>
              <a:rPr lang="hu-HU" sz="1600" dirty="0"/>
            </a:br>
            <a:endParaRPr lang="hu-HU" dirty="0"/>
          </a:p>
        </p:txBody>
      </p:sp>
      <p:sp>
        <p:nvSpPr>
          <p:cNvPr id="5" name="Szöveg helye 4"/>
          <p:cNvSpPr>
            <a:spLocks noGrp="1"/>
          </p:cNvSpPr>
          <p:nvPr>
            <p:ph type="body" idx="3"/>
          </p:nvPr>
        </p:nvSpPr>
        <p:spPr/>
        <p:txBody>
          <a:bodyPr/>
          <a:lstStyle/>
          <a:p>
            <a:r>
              <a:rPr lang="hu-HU" dirty="0" smtClean="0"/>
              <a:t>Tudósítás </a:t>
            </a:r>
            <a:endParaRPr lang="hu-H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artalom helye 2"/>
          <p:cNvSpPr>
            <a:spLocks noGrp="1"/>
          </p:cNvSpPr>
          <p:nvPr>
            <p:ph idx="1"/>
          </p:nvPr>
        </p:nvSpPr>
        <p:spPr/>
        <p:txBody>
          <a:bodyPr>
            <a:normAutofit fontScale="77500" lnSpcReduction="20000"/>
          </a:bodyPr>
          <a:lstStyle/>
          <a:p>
            <a:pPr algn="just"/>
            <a:r>
              <a:rPr lang="hu-HU" b="1" i="1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Irányelvek</a:t>
            </a:r>
            <a:r>
              <a:rPr lang="en-US" b="1" i="1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b="1" i="1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a </a:t>
            </a:r>
            <a:r>
              <a:rPr lang="en-US" b="1" i="1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bírák</a:t>
            </a:r>
            <a:r>
              <a:rPr lang="en-US" b="1" i="1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b="1" i="1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jogállásáról</a:t>
            </a:r>
            <a:r>
              <a:rPr lang="en-US" b="1" i="1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és </a:t>
            </a:r>
            <a:r>
              <a:rPr lang="en-US" b="1" i="1" dirty="0" err="1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feladatairól</a:t>
            </a:r>
            <a:r>
              <a:rPr lang="hu-HU" sz="2800" b="1" i="1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: </a:t>
            </a:r>
            <a:r>
              <a:rPr lang="en-US" b="1" i="1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(1936</a:t>
            </a:r>
            <a:r>
              <a:rPr lang="en-US" b="1" i="1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. </a:t>
            </a:r>
            <a:r>
              <a:rPr lang="en-US" b="1" i="1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január</a:t>
            </a:r>
            <a:r>
              <a:rPr lang="en-US" b="1" i="1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14.) </a:t>
            </a:r>
            <a:endParaRPr lang="hu-HU" sz="2800" dirty="0">
              <a:solidFill>
                <a:schemeClr val="bg1"/>
              </a:solidFill>
              <a:latin typeface="Times New Roman" pitchFamily="18" charset="0"/>
              <a:cs typeface="Times New Roman" pitchFamily="18" charset="0"/>
            </a:endParaRPr>
          </a:p>
          <a:p>
            <a:pPr algn="just">
              <a:buNone/>
            </a:pPr>
            <a:r>
              <a:rPr lang="en-US" sz="23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“I. A </a:t>
            </a:r>
            <a:r>
              <a:rPr lang="hu-HU" sz="2300" dirty="0" err="1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biró</a:t>
            </a:r>
            <a:r>
              <a:rPr lang="en-US" sz="2300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3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nem az “állami </a:t>
            </a:r>
            <a:r>
              <a:rPr lang="en-US" sz="23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felsőbbség</a:t>
            </a:r>
            <a:r>
              <a:rPr lang="en-US" sz="23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” </a:t>
            </a:r>
            <a:r>
              <a:rPr lang="en-US" sz="2300" dirty="0" err="1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képviselőj</a:t>
            </a:r>
            <a:r>
              <a:rPr lang="hu-HU" sz="2300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e</a:t>
            </a:r>
            <a:r>
              <a:rPr lang="en-US" sz="2300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3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az “</a:t>
            </a:r>
            <a:r>
              <a:rPr lang="en-US" sz="23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állampolgárok</a:t>
            </a:r>
            <a:r>
              <a:rPr lang="en-US" sz="23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” </a:t>
            </a:r>
            <a:r>
              <a:rPr lang="en-US" sz="23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felett</a:t>
            </a:r>
            <a:r>
              <a:rPr lang="en-US" sz="23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en-US" sz="23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hanem</a:t>
            </a:r>
            <a:r>
              <a:rPr lang="en-US" sz="23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a </a:t>
            </a:r>
            <a:r>
              <a:rPr lang="en-US" sz="23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német</a:t>
            </a:r>
            <a:r>
              <a:rPr lang="en-US" sz="23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nép </a:t>
            </a:r>
            <a:r>
              <a:rPr lang="en-US" sz="23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élő</a:t>
            </a:r>
            <a:r>
              <a:rPr lang="en-US" sz="23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3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közösségének</a:t>
            </a:r>
            <a:r>
              <a:rPr lang="en-US" sz="23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3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tagja</a:t>
            </a:r>
            <a:r>
              <a:rPr lang="en-US" sz="23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.</a:t>
            </a:r>
            <a:endParaRPr lang="hu-HU" sz="2300" dirty="0">
              <a:solidFill>
                <a:schemeClr val="bg1"/>
              </a:solidFill>
              <a:latin typeface="Times New Roman" pitchFamily="18" charset="0"/>
              <a:cs typeface="Times New Roman" pitchFamily="18" charset="0"/>
            </a:endParaRPr>
          </a:p>
          <a:p>
            <a:pPr algn="just">
              <a:buNone/>
            </a:pPr>
            <a:r>
              <a:rPr lang="hu-HU" sz="2300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	</a:t>
            </a:r>
            <a:r>
              <a:rPr lang="en-US" sz="2300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Nem </a:t>
            </a:r>
            <a:r>
              <a:rPr lang="en-US" sz="23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az a </a:t>
            </a:r>
            <a:r>
              <a:rPr lang="en-US" sz="23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feladata</a:t>
            </a:r>
            <a:r>
              <a:rPr lang="en-US" sz="23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en-US" sz="23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hogy</a:t>
            </a:r>
            <a:r>
              <a:rPr lang="en-US" sz="23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a </a:t>
            </a:r>
            <a:r>
              <a:rPr lang="en-US" sz="23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népközösség</a:t>
            </a:r>
            <a:r>
              <a:rPr lang="en-US" sz="23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3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felet</a:t>
            </a:r>
            <a:r>
              <a:rPr lang="en-US" sz="23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3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álló</a:t>
            </a:r>
            <a:r>
              <a:rPr lang="en-US" sz="23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3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jogrendet</a:t>
            </a:r>
            <a:r>
              <a:rPr lang="en-US" sz="23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3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juttasson</a:t>
            </a:r>
            <a:r>
              <a:rPr lang="en-US" sz="23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3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érvényre</a:t>
            </a:r>
            <a:r>
              <a:rPr lang="en-US" sz="23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en-US" sz="23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vagy</a:t>
            </a:r>
            <a:r>
              <a:rPr lang="en-US" sz="23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‘</a:t>
            </a:r>
            <a:r>
              <a:rPr lang="en-US" sz="23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általános</a:t>
            </a:r>
            <a:r>
              <a:rPr lang="en-US" sz="23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3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értékelképzeléseket</a:t>
            </a:r>
            <a:r>
              <a:rPr lang="en-US" sz="23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’ </a:t>
            </a:r>
            <a:r>
              <a:rPr lang="en-US" sz="23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érvényesítsen</a:t>
            </a:r>
            <a:r>
              <a:rPr lang="en-US" sz="23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en-US" sz="23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sokkal</a:t>
            </a:r>
            <a:r>
              <a:rPr lang="en-US" sz="23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3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inkább</a:t>
            </a:r>
            <a:r>
              <a:rPr lang="en-US" sz="23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3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konkrét</a:t>
            </a:r>
            <a:r>
              <a:rPr lang="en-US" sz="23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3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népi</a:t>
            </a:r>
            <a:r>
              <a:rPr lang="en-US" sz="23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3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közösségi</a:t>
            </a:r>
            <a:r>
              <a:rPr lang="en-US" sz="23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3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rendet</a:t>
            </a:r>
            <a:r>
              <a:rPr lang="en-US" sz="23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3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kell</a:t>
            </a:r>
            <a:r>
              <a:rPr lang="en-US" sz="23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3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őriznie</a:t>
            </a:r>
            <a:r>
              <a:rPr lang="en-US" sz="23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, a </a:t>
            </a:r>
            <a:r>
              <a:rPr lang="en-US" sz="23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kártevőket</a:t>
            </a:r>
            <a:r>
              <a:rPr lang="en-US" sz="23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3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kiirtani</a:t>
            </a:r>
            <a:r>
              <a:rPr lang="en-US" sz="23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, a </a:t>
            </a:r>
            <a:r>
              <a:rPr lang="en-US" sz="23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közösségellenes</a:t>
            </a:r>
            <a:r>
              <a:rPr lang="en-US" sz="23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3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magatartást</a:t>
            </a:r>
            <a:r>
              <a:rPr lang="en-US" sz="23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3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üldözni</a:t>
            </a:r>
            <a:r>
              <a:rPr lang="en-US" sz="23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és a </a:t>
            </a:r>
            <a:r>
              <a:rPr lang="en-US" sz="23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közösség</a:t>
            </a:r>
            <a:r>
              <a:rPr lang="en-US" sz="23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3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tagjai</a:t>
            </a:r>
            <a:r>
              <a:rPr lang="en-US" sz="23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3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közötti</a:t>
            </a:r>
            <a:r>
              <a:rPr lang="en-US" sz="23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vitát elsimítani</a:t>
            </a:r>
            <a:r>
              <a:rPr lang="en-US" sz="2300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.</a:t>
            </a:r>
            <a:r>
              <a:rPr lang="hu-HU" sz="2300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”</a:t>
            </a:r>
            <a:endParaRPr lang="hu-HU" sz="2300" b="1" dirty="0" smtClean="0">
              <a:solidFill>
                <a:schemeClr val="bg1"/>
              </a:solidFill>
              <a:latin typeface="Times New Roman" pitchFamily="18" charset="0"/>
              <a:cs typeface="Times New Roman" pitchFamily="18" charset="0"/>
            </a:endParaRPr>
          </a:p>
          <a:p>
            <a:pPr marL="342900" lvl="2" indent="-342900" algn="just"/>
            <a:r>
              <a:rPr lang="hu-HU" sz="2600" b="1" dirty="0" smtClean="0">
                <a:latin typeface="Times New Roman" pitchFamily="18" charset="0"/>
                <a:cs typeface="Times New Roman" pitchFamily="18" charset="0"/>
              </a:rPr>
              <a:t>Új </a:t>
            </a:r>
            <a:r>
              <a:rPr lang="hu-HU" sz="2600" b="1" dirty="0">
                <a:latin typeface="Times New Roman" pitchFamily="18" charset="0"/>
                <a:cs typeface="Times New Roman" pitchFamily="18" charset="0"/>
              </a:rPr>
              <a:t>német államforma:</a:t>
            </a:r>
            <a:r>
              <a:rPr lang="hu-HU" sz="2600" dirty="0">
                <a:latin typeface="Times New Roman" pitchFamily="18" charset="0"/>
                <a:cs typeface="Times New Roman" pitchFamily="18" charset="0"/>
              </a:rPr>
              <a:t> totális </a:t>
            </a:r>
            <a:r>
              <a:rPr lang="hu-HU" sz="2600" dirty="0" smtClean="0">
                <a:latin typeface="Times New Roman" pitchFamily="18" charset="0"/>
                <a:cs typeface="Times New Roman" pitchFamily="18" charset="0"/>
              </a:rPr>
              <a:t>állam</a:t>
            </a:r>
          </a:p>
          <a:p>
            <a:pPr marL="800100" lvl="3" indent="-342900" algn="just"/>
            <a:r>
              <a:rPr lang="hu-HU" sz="2600" dirty="0" smtClean="0">
                <a:latin typeface="Times New Roman" pitchFamily="18" charset="0"/>
                <a:cs typeface="Times New Roman" pitchFamily="18" charset="0"/>
              </a:rPr>
              <a:t>Kísérlet a germán </a:t>
            </a:r>
            <a:r>
              <a:rPr lang="hu-HU" sz="2600" dirty="0">
                <a:latin typeface="Times New Roman" pitchFamily="18" charset="0"/>
                <a:cs typeface="Times New Roman" pitchFamily="18" charset="0"/>
              </a:rPr>
              <a:t>jog megteremtésére </a:t>
            </a:r>
            <a:endParaRPr lang="hu-HU" sz="2600" dirty="0" smtClean="0">
              <a:latin typeface="Times New Roman" pitchFamily="18" charset="0"/>
              <a:cs typeface="Times New Roman" pitchFamily="18" charset="0"/>
            </a:endParaRPr>
          </a:p>
          <a:p>
            <a:pPr marL="800100" lvl="3" indent="-342900" algn="just"/>
            <a:r>
              <a:rPr lang="hu-HU" sz="2600" dirty="0">
                <a:latin typeface="Times New Roman" pitchFamily="18" charset="0"/>
                <a:cs typeface="Times New Roman" pitchFamily="18" charset="0"/>
              </a:rPr>
              <a:t>1934: népbíróságok </a:t>
            </a:r>
            <a:r>
              <a:rPr lang="hu-HU" sz="2600" dirty="0" smtClean="0">
                <a:latin typeface="Times New Roman" pitchFamily="18" charset="0"/>
                <a:cs typeface="Times New Roman" pitchFamily="18" charset="0"/>
              </a:rPr>
              <a:t>felállítása</a:t>
            </a:r>
          </a:p>
          <a:p>
            <a:pPr marL="800100" lvl="3" indent="-342900" algn="just"/>
            <a:r>
              <a:rPr lang="hu-HU" sz="2600" dirty="0">
                <a:latin typeface="Times New Roman" pitchFamily="18" charset="0"/>
                <a:cs typeface="Times New Roman" pitchFamily="18" charset="0"/>
              </a:rPr>
              <a:t>Dr. Frank, a birodalmi „</a:t>
            </a:r>
            <a:r>
              <a:rPr lang="hu-HU" sz="2600" dirty="0" err="1">
                <a:latin typeface="Times New Roman" pitchFamily="18" charset="0"/>
                <a:cs typeface="Times New Roman" pitchFamily="18" charset="0"/>
              </a:rPr>
              <a:t>jogführer</a:t>
            </a:r>
            <a:r>
              <a:rPr lang="hu-HU" sz="2600" dirty="0">
                <a:latin typeface="Times New Roman" pitchFamily="18" charset="0"/>
                <a:cs typeface="Times New Roman" pitchFamily="18" charset="0"/>
              </a:rPr>
              <a:t>”  irányelveket bocsátott dolgozott ki  a bírák számára.</a:t>
            </a:r>
          </a:p>
          <a:p>
            <a:pPr marL="800100" lvl="3" indent="-342900" algn="just"/>
            <a:r>
              <a:rPr lang="hu-HU" sz="2600" dirty="0">
                <a:latin typeface="Times New Roman" pitchFamily="18" charset="0"/>
                <a:cs typeface="Times New Roman" pitchFamily="18" charset="0"/>
              </a:rPr>
              <a:t>1936: büntető-törvénykönyv </a:t>
            </a:r>
            <a:r>
              <a:rPr lang="hu-HU" sz="2600" dirty="0" smtClean="0">
                <a:latin typeface="Times New Roman" pitchFamily="18" charset="0"/>
                <a:cs typeface="Times New Roman" pitchFamily="18" charset="0"/>
              </a:rPr>
              <a:t>tervezet</a:t>
            </a:r>
          </a:p>
          <a:p>
            <a:pPr marL="800100" lvl="3" indent="-342900" algn="just"/>
            <a:r>
              <a:rPr lang="hu-HU" sz="2600" dirty="0">
                <a:latin typeface="Times New Roman" pitchFamily="18" charset="0"/>
                <a:cs typeface="Times New Roman" pitchFamily="18" charset="0"/>
              </a:rPr>
              <a:t>a zsidók jogállását nem átfogó törvénykezéssel, hanem különféle rendelkezésekkel szabályozták</a:t>
            </a:r>
          </a:p>
          <a:p>
            <a:pPr marL="800100" lvl="3" indent="-342900"/>
            <a:endParaRPr lang="hu-HU" dirty="0" smtClean="0"/>
          </a:p>
        </p:txBody>
      </p:sp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lvl="1" algn="ctr" rtl="0">
              <a:spcBef>
                <a:spcPct val="0"/>
              </a:spcBef>
            </a:pPr>
            <a:r>
              <a:rPr lang="hu-HU" sz="3200" b="1" dirty="0" smtClean="0"/>
              <a:t>III. „Jog </a:t>
            </a:r>
            <a:r>
              <a:rPr lang="hu-HU" sz="3200" b="1" dirty="0"/>
              <a:t>és </a:t>
            </a:r>
            <a:r>
              <a:rPr lang="hu-HU" sz="3200" b="1" dirty="0" smtClean="0"/>
              <a:t>igazságszolgáltatás” </a:t>
            </a:r>
            <a:r>
              <a:rPr lang="hu-HU" sz="3200" b="1" dirty="0"/>
              <a:t>a Harmadik Birodalomban </a:t>
            </a:r>
            <a:r>
              <a:rPr lang="hu-HU" sz="1600" dirty="0"/>
              <a:t/>
            </a:r>
            <a:br>
              <a:rPr lang="hu-HU" sz="1600" dirty="0"/>
            </a:br>
            <a:endParaRPr lang="hu-H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zöveg helye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hu-HU" dirty="0" smtClean="0"/>
              <a:t>Irodalmi élet </a:t>
            </a:r>
            <a:endParaRPr lang="hu-HU" dirty="0"/>
          </a:p>
        </p:txBody>
      </p:sp>
      <p:sp>
        <p:nvSpPr>
          <p:cNvPr id="4" name="Tartalom helye 3"/>
          <p:cNvSpPr>
            <a:spLocks noGrp="1"/>
          </p:cNvSpPr>
          <p:nvPr>
            <p:ph sz="half" idx="2"/>
          </p:nvPr>
        </p:nvSpPr>
        <p:spPr/>
        <p:txBody>
          <a:bodyPr>
            <a:normAutofit/>
          </a:bodyPr>
          <a:lstStyle/>
          <a:p>
            <a:pPr marL="342900" lvl="2" indent="-342900" algn="just"/>
            <a:r>
              <a:rPr lang="hu-HU" sz="2000" dirty="0"/>
              <a:t>1933. április 7. a hivatásos tisztviselői kar helyreállításáról szóló </a:t>
            </a:r>
            <a:r>
              <a:rPr lang="hu-HU" sz="2000" dirty="0" smtClean="0"/>
              <a:t>törvény</a:t>
            </a:r>
          </a:p>
          <a:p>
            <a:pPr marL="342900" lvl="2" indent="-342900" algn="just"/>
            <a:r>
              <a:rPr lang="hu-HU" sz="2000" dirty="0" smtClean="0"/>
              <a:t>1933: birodalmi </a:t>
            </a:r>
            <a:r>
              <a:rPr lang="hu-HU" sz="2000" dirty="0"/>
              <a:t>kulturális </a:t>
            </a:r>
            <a:r>
              <a:rPr lang="hu-HU" sz="2000" dirty="0" smtClean="0"/>
              <a:t>kamara</a:t>
            </a:r>
          </a:p>
          <a:p>
            <a:pPr marL="342900" lvl="2" indent="-342900" algn="just"/>
            <a:r>
              <a:rPr lang="hu-HU" sz="2000" b="1" dirty="0" smtClean="0"/>
              <a:t>Egyéb „eszközök”</a:t>
            </a:r>
            <a:endParaRPr lang="hu-HU" b="1" dirty="0" smtClean="0"/>
          </a:p>
          <a:p>
            <a:pPr marL="800100" lvl="3" indent="-342900" algn="just"/>
            <a:r>
              <a:rPr lang="hu-HU" b="1" dirty="0" smtClean="0"/>
              <a:t>Könyvégetés (1933, 20-25 ezer könyv) </a:t>
            </a:r>
          </a:p>
          <a:p>
            <a:pPr marL="800100" lvl="3" indent="-342900"/>
            <a:r>
              <a:rPr lang="hu-HU" sz="2000" b="1" dirty="0" smtClean="0"/>
              <a:t>Feketelista  (</a:t>
            </a:r>
            <a:r>
              <a:rPr lang="hu-HU" sz="2000" dirty="0"/>
              <a:t>. Bernstein, B. Brecht, Stefan Zweig, Marx, H. </a:t>
            </a:r>
            <a:r>
              <a:rPr lang="hu-HU" sz="2000" dirty="0" smtClean="0"/>
              <a:t>Heine)</a:t>
            </a:r>
          </a:p>
          <a:p>
            <a:pPr marL="800100" lvl="3" indent="-342900"/>
            <a:r>
              <a:rPr lang="hu-HU" sz="2000" dirty="0" smtClean="0"/>
              <a:t>Emigrációba kényszerítés </a:t>
            </a:r>
          </a:p>
          <a:p>
            <a:pPr marL="800100" lvl="3" indent="-342900"/>
            <a:endParaRPr lang="hu-HU" sz="1400" dirty="0"/>
          </a:p>
          <a:p>
            <a:pPr marL="800100" lvl="3" indent="-342900"/>
            <a:endParaRPr lang="hu-HU" sz="1400" b="1" dirty="0"/>
          </a:p>
          <a:p>
            <a:endParaRPr lang="hu-HU" dirty="0"/>
          </a:p>
        </p:txBody>
      </p:sp>
      <p:pic>
        <p:nvPicPr>
          <p:cNvPr id="7" name="Tartalom helye 6" descr="http://upload.wikimedia.org/wikipedia/commons/thumb/8/88/Bundesarchiv_Bild_102-14597%2C_Berlin%2C_Opernplatz%2C_B%C3%BCcherverbrennung.jpg/375px-Bundesarchiv_Bild_102-14597%2C_Berlin%2C_Opernplatz%2C_B%C3%BCcherverbrennung.jpg"/>
          <p:cNvPicPr>
            <a:picLocks noGrp="1"/>
          </p:cNvPicPr>
          <p:nvPr>
            <p:ph sz="quarter" idx="4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4643438" y="2571744"/>
            <a:ext cx="4041775" cy="307174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lvl="1" algn="ctr" rtl="0">
              <a:spcBef>
                <a:spcPct val="0"/>
              </a:spcBef>
            </a:pPr>
            <a:r>
              <a:rPr lang="hu-HU" b="1" dirty="0" smtClean="0"/>
              <a:t>IV. Jogkorlátozó-jogfosztó </a:t>
            </a:r>
            <a:r>
              <a:rPr lang="hu-HU" b="1" dirty="0"/>
              <a:t>rendelkezések a kultúra és a művészet területén </a:t>
            </a:r>
            <a:r>
              <a:rPr lang="hu-HU" sz="1600" dirty="0"/>
              <a:t/>
            </a:r>
            <a:br>
              <a:rPr lang="hu-HU" sz="1600" dirty="0"/>
            </a:br>
            <a:endParaRPr lang="hu-HU" dirty="0"/>
          </a:p>
        </p:txBody>
      </p:sp>
      <p:sp>
        <p:nvSpPr>
          <p:cNvPr id="5" name="Szöveg helye 4"/>
          <p:cNvSpPr>
            <a:spLocks noGrp="1"/>
          </p:cNvSpPr>
          <p:nvPr>
            <p:ph type="body" idx="3"/>
          </p:nvPr>
        </p:nvSpPr>
        <p:spPr/>
        <p:txBody>
          <a:bodyPr>
            <a:normAutofit fontScale="92500" lnSpcReduction="10000"/>
          </a:bodyPr>
          <a:lstStyle/>
          <a:p>
            <a:r>
              <a:rPr lang="hu-HU" dirty="0" smtClean="0"/>
              <a:t>Könyvégetés Berlinben 1933-ban</a:t>
            </a:r>
            <a:endParaRPr lang="hu-H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artalom helye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algn="just"/>
            <a:r>
              <a:rPr lang="hu-HU" sz="2400" dirty="0" smtClean="0"/>
              <a:t>"</a:t>
            </a:r>
            <a:r>
              <a:rPr lang="hu-HU" sz="2400" i="1" dirty="0" smtClean="0"/>
              <a:t>A következő 12 évben csak azon ritka alkalmakkor láttam műveimet, amikor külföldön jártam. Különös érzés betiltott írónak lenni, aki nem látja többé könyveit a polcokon és a könyvesboltok kirakatában. A hazája egyik városában sem. Még a szülővárosában sem. Még karácsonykor sem, amikor németek sietnek a behavazott utcákon, hogy beszerezzék a karácsonyi ajándékokat.„ </a:t>
            </a:r>
            <a:r>
              <a:rPr lang="hu-HU" dirty="0" smtClean="0"/>
              <a:t>(Erich </a:t>
            </a:r>
            <a:r>
              <a:rPr lang="hu-HU" dirty="0" err="1" smtClean="0"/>
              <a:t>Kästner</a:t>
            </a:r>
            <a:r>
              <a:rPr lang="hu-HU" dirty="0" smtClean="0"/>
              <a:t>) </a:t>
            </a:r>
            <a:endParaRPr lang="hu-HU" dirty="0"/>
          </a:p>
        </p:txBody>
      </p:sp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hu-HU" sz="4000" dirty="0" smtClean="0"/>
              <a:t/>
            </a:r>
            <a:br>
              <a:rPr lang="hu-HU" sz="4000" dirty="0" smtClean="0"/>
            </a:br>
            <a:r>
              <a:rPr lang="hu-HU" sz="3600" b="1" dirty="0" smtClean="0">
                <a:solidFill>
                  <a:schemeClr val="bg1"/>
                </a:solidFill>
              </a:rPr>
              <a:t>IV. Jogkorlátozó-jogfosztó rendelkezések a kultúra és a művészet területén </a:t>
            </a:r>
            <a:endParaRPr lang="hu-HU" sz="3600" dirty="0">
              <a:solidFill>
                <a:schemeClr val="bg1"/>
              </a:solidFill>
            </a:endParaRPr>
          </a:p>
        </p:txBody>
      </p:sp>
      <p:pic>
        <p:nvPicPr>
          <p:cNvPr id="4" name="Kép 3" descr="https://encrypted-tbn3.gstatic.com/images?q=tbn:ANd9GcQBNvFKwD7l8ZKGm8j6aAyiPCRTTbBKeA-Zrm6NGRFWnzncO6InfQ"/>
          <p:cNvPicPr/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6858016" y="4071942"/>
            <a:ext cx="1571636" cy="22745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" name="irc_mi" descr="http://www.antikvarium.hu/konyv/foto/a-diadaliv-arnyekaban--5811598-90.jpg"/>
          <p:cNvPicPr/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5143504" y="4429132"/>
            <a:ext cx="1366616" cy="242886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" name="Kép 5" descr="https://encrypted-tbn3.gstatic.com/images?q=tbn:ANd9GcS9K1jdocF57uu0HMGKSwSWWvhVQOuniFKvG8Jc_ukoflcq8Dv9"/>
          <p:cNvPicPr/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2857488" y="4429132"/>
            <a:ext cx="1711325" cy="242886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7" name="Kép 6" descr="https://encrypted-tbn0.gstatic.com/images?q=tbn:ANd9GcS8t6lfvWXv3xMnswKTPJ8XyIWIlRjCyj3jMR1n-t_v5xRqVSM6"/>
          <p:cNvPicPr/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857224" y="4307840"/>
            <a:ext cx="1795145" cy="255016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artalom helye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342900" lvl="2" indent="-342900" algn="just"/>
            <a:r>
              <a:rPr lang="hu-HU" sz="2000" b="1" dirty="0" smtClean="0"/>
              <a:t>Múzeumok:</a:t>
            </a:r>
          </a:p>
          <a:p>
            <a:pPr marL="800100" lvl="3" indent="-342900" algn="just"/>
            <a:r>
              <a:rPr lang="hu-HU" dirty="0" smtClean="0"/>
              <a:t>eltávolították </a:t>
            </a:r>
            <a:r>
              <a:rPr lang="hu-HU" dirty="0"/>
              <a:t>a modern festményeket, több mint 6500 képet, (Cézanne, Van Gogh, Picasso</a:t>
            </a:r>
            <a:r>
              <a:rPr lang="hu-HU" dirty="0" smtClean="0"/>
              <a:t>)</a:t>
            </a:r>
          </a:p>
          <a:p>
            <a:pPr marL="800100" lvl="3" indent="-342900" algn="just"/>
            <a:r>
              <a:rPr lang="hu-HU" dirty="0" smtClean="0"/>
              <a:t> </a:t>
            </a:r>
            <a:r>
              <a:rPr lang="hu-HU" dirty="0"/>
              <a:t>az új germán művészetnek heroikusnak és népiesnek kellett lennie: </a:t>
            </a:r>
            <a:r>
              <a:rPr lang="hu-HU" i="1" dirty="0"/>
              <a:t>Német Művészetek Háza 1937-ben</a:t>
            </a:r>
            <a:r>
              <a:rPr lang="hu-HU" b="1" dirty="0"/>
              <a:t> </a:t>
            </a:r>
            <a:r>
              <a:rPr lang="hu-HU" dirty="0"/>
              <a:t>(München) </a:t>
            </a:r>
          </a:p>
          <a:p>
            <a:pPr algn="just"/>
            <a:r>
              <a:rPr lang="hu-HU" sz="2000" b="1" dirty="0" smtClean="0"/>
              <a:t>Film és rádió: </a:t>
            </a:r>
          </a:p>
          <a:p>
            <a:pPr lvl="1" algn="just"/>
            <a:r>
              <a:rPr lang="hu-HU" sz="2000" dirty="0"/>
              <a:t>1933:  német filmgyártás egységesítése </a:t>
            </a:r>
            <a:endParaRPr lang="hu-HU" sz="2000" dirty="0" smtClean="0"/>
          </a:p>
          <a:p>
            <a:pPr lvl="1" algn="just"/>
            <a:r>
              <a:rPr lang="hu-HU" sz="2000" dirty="0" smtClean="0"/>
              <a:t>1934</a:t>
            </a:r>
            <a:r>
              <a:rPr lang="hu-HU" sz="2000" dirty="0"/>
              <a:t>: filmtörvény: filmek betiltása (első évben több mint 100 film): amelyek sértették a nemzetiszocialista </a:t>
            </a:r>
            <a:r>
              <a:rPr lang="hu-HU" sz="2000" dirty="0" smtClean="0"/>
              <a:t>érzékenységet</a:t>
            </a:r>
          </a:p>
          <a:p>
            <a:pPr lvl="1" algn="just"/>
            <a:r>
              <a:rPr lang="hu-HU" sz="2200" dirty="0" smtClean="0"/>
              <a:t>Leni </a:t>
            </a:r>
            <a:r>
              <a:rPr lang="hu-HU" sz="2200" dirty="0" err="1"/>
              <a:t>Riefensthal</a:t>
            </a:r>
            <a:r>
              <a:rPr lang="hu-HU" sz="2200" dirty="0"/>
              <a:t> filmjei: a speciális filmesztétika megjelenése </a:t>
            </a:r>
          </a:p>
          <a:p>
            <a:pPr lvl="4"/>
            <a:r>
              <a:rPr lang="hu-HU" dirty="0"/>
              <a:t>A hit győzelme (1933)</a:t>
            </a:r>
            <a:endParaRPr lang="hu-HU" sz="1800" dirty="0"/>
          </a:p>
          <a:p>
            <a:pPr lvl="4"/>
            <a:r>
              <a:rPr lang="hu-HU" dirty="0"/>
              <a:t>Az akarat diadala (1934)</a:t>
            </a:r>
            <a:endParaRPr lang="hu-HU" sz="1800" dirty="0"/>
          </a:p>
          <a:p>
            <a:pPr lvl="4"/>
            <a:r>
              <a:rPr lang="hu-HU" dirty="0"/>
              <a:t>A népek ünnepe </a:t>
            </a:r>
            <a:endParaRPr lang="hu-HU" sz="1800" dirty="0"/>
          </a:p>
          <a:p>
            <a:pPr lvl="1">
              <a:buNone/>
            </a:pPr>
            <a:endParaRPr lang="hu-HU" dirty="0"/>
          </a:p>
        </p:txBody>
      </p:sp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500034" y="285728"/>
            <a:ext cx="8229600" cy="1143000"/>
          </a:xfrm>
        </p:spPr>
        <p:txBody>
          <a:bodyPr>
            <a:normAutofit fontScale="90000"/>
          </a:bodyPr>
          <a:lstStyle/>
          <a:p>
            <a:pPr algn="just"/>
            <a:r>
              <a:rPr lang="hu-HU" sz="3600" b="1" dirty="0" smtClean="0">
                <a:solidFill>
                  <a:schemeClr val="bg1"/>
                </a:solidFill>
              </a:rPr>
              <a:t>IV. Jogkorlátozó-jogfosztó rendelkezések a kultúra és a művészet területén</a:t>
            </a:r>
            <a:endParaRPr lang="hu-HU" sz="3600" dirty="0">
              <a:solidFill>
                <a:schemeClr val="bg1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artalom helye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hu-HU" dirty="0" smtClean="0"/>
              <a:t>Film és rádió: </a:t>
            </a:r>
          </a:p>
          <a:p>
            <a:pPr lvl="1"/>
            <a:r>
              <a:rPr lang="hu-HU" dirty="0"/>
              <a:t>a lakosságot világnézetileg befolyásoló filmeket kategóriákba sorolták </a:t>
            </a:r>
          </a:p>
          <a:p>
            <a:pPr lvl="2"/>
            <a:r>
              <a:rPr lang="hu-HU" sz="2100" dirty="0"/>
              <a:t>történelmi</a:t>
            </a:r>
          </a:p>
          <a:p>
            <a:pPr lvl="2"/>
            <a:r>
              <a:rPr lang="hu-HU" sz="2100" dirty="0"/>
              <a:t>ideológiai </a:t>
            </a:r>
          </a:p>
          <a:p>
            <a:pPr lvl="2"/>
            <a:r>
              <a:rPr lang="hu-HU" sz="2100" dirty="0"/>
              <a:t>antiszemita</a:t>
            </a:r>
          </a:p>
          <a:p>
            <a:pPr lvl="2"/>
            <a:r>
              <a:rPr lang="hu-HU" sz="2100" dirty="0"/>
              <a:t>háborús</a:t>
            </a:r>
          </a:p>
          <a:p>
            <a:pPr lvl="2"/>
            <a:r>
              <a:rPr lang="hu-HU" sz="2100" dirty="0"/>
              <a:t>hazafias </a:t>
            </a:r>
            <a:endParaRPr lang="hu-HU" sz="2100" dirty="0" smtClean="0"/>
          </a:p>
          <a:p>
            <a:pPr lvl="2">
              <a:buNone/>
            </a:pPr>
            <a:r>
              <a:rPr lang="hu-HU" dirty="0" smtClean="0"/>
              <a:t>A </a:t>
            </a:r>
            <a:r>
              <a:rPr lang="hu-HU" dirty="0"/>
              <a:t>rádiót Goebbels a legmodernebb tömegbefolyásolási eszköznek </a:t>
            </a:r>
            <a:r>
              <a:rPr lang="hu-HU" dirty="0" smtClean="0"/>
              <a:t>tekintette: </a:t>
            </a:r>
            <a:endParaRPr lang="hu-HU" sz="1600" dirty="0"/>
          </a:p>
          <a:p>
            <a:pPr lvl="3"/>
            <a:r>
              <a:rPr lang="hu-HU" dirty="0"/>
              <a:t>1933: népi vevőkészülékek hálózatának kiépítését kezdte el </a:t>
            </a:r>
            <a:endParaRPr lang="hu-HU" sz="1800" dirty="0"/>
          </a:p>
          <a:p>
            <a:pPr lvl="3"/>
            <a:r>
              <a:rPr lang="hu-HU" dirty="0" smtClean="0"/>
              <a:t>1935: </a:t>
            </a:r>
            <a:r>
              <a:rPr lang="hu-HU" dirty="0"/>
              <a:t>birodalmi </a:t>
            </a:r>
            <a:r>
              <a:rPr lang="hu-HU" dirty="0" smtClean="0"/>
              <a:t>rádiótörvény </a:t>
            </a:r>
            <a:endParaRPr lang="hu-HU" sz="1800" dirty="0"/>
          </a:p>
          <a:p>
            <a:pPr lvl="1"/>
            <a:endParaRPr lang="hu-HU" dirty="0"/>
          </a:p>
        </p:txBody>
      </p:sp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just"/>
            <a:r>
              <a:rPr lang="hu-HU" sz="3200" b="1" dirty="0" smtClean="0">
                <a:solidFill>
                  <a:schemeClr val="bg1"/>
                </a:solidFill>
              </a:rPr>
              <a:t>IV. Jogkorlátozó-jogfosztó rendelkezések a kultúra és a művészet területén</a:t>
            </a:r>
            <a:endParaRPr lang="hu-HU" sz="3200" dirty="0">
              <a:solidFill>
                <a:schemeClr val="bg1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artalom helye 2"/>
          <p:cNvSpPr>
            <a:spLocks noGrp="1"/>
          </p:cNvSpPr>
          <p:nvPr>
            <p:ph idx="1"/>
          </p:nvPr>
        </p:nvSpPr>
        <p:spPr/>
        <p:txBody>
          <a:bodyPr>
            <a:noAutofit/>
          </a:bodyPr>
          <a:lstStyle/>
          <a:p>
            <a:pPr algn="ctr">
              <a:buNone/>
            </a:pPr>
            <a:r>
              <a:rPr lang="hu-HU" sz="1600" b="1" dirty="0" smtClean="0">
                <a:latin typeface="Times New Roman" pitchFamily="18" charset="0"/>
                <a:cs typeface="Times New Roman" pitchFamily="18" charset="0"/>
              </a:rPr>
              <a:t>1933. július 14.: </a:t>
            </a:r>
            <a:r>
              <a:rPr lang="hu-HU" sz="1600" b="1" dirty="0">
                <a:latin typeface="Times New Roman" pitchFamily="18" charset="0"/>
                <a:cs typeface="Times New Roman" pitchFamily="18" charset="0"/>
              </a:rPr>
              <a:t>törvény az örökletes betegségben </a:t>
            </a:r>
            <a:r>
              <a:rPr lang="hu-HU" sz="1600" b="1" dirty="0" smtClean="0">
                <a:latin typeface="Times New Roman" pitchFamily="18" charset="0"/>
                <a:cs typeface="Times New Roman" pitchFamily="18" charset="0"/>
              </a:rPr>
              <a:t>szenvedőkről</a:t>
            </a:r>
          </a:p>
          <a:p>
            <a:pPr>
              <a:buNone/>
            </a:pPr>
            <a:r>
              <a:rPr lang="hu-HU" sz="1600" i="1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1.§ (</a:t>
            </a:r>
            <a:r>
              <a:rPr lang="hu-HU" sz="1600" i="1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1</a:t>
            </a:r>
            <a:r>
              <a:rPr lang="hu-HU" sz="1600" i="1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) Aki öröklött betegségben szenved, sebészi beavatkozással terméketlenné tehető (sterilizálható), ha az orvostudomány tapasztalatai szerint nagy valószínűséggel várható, hogy utódai súlyos testi vagy szellemi öröklött sérülésben fognak szenvedni. </a:t>
            </a:r>
            <a:endParaRPr lang="hu-HU" sz="1600" dirty="0">
              <a:solidFill>
                <a:schemeClr val="bg1"/>
              </a:solidFill>
              <a:latin typeface="Times New Roman" pitchFamily="18" charset="0"/>
              <a:cs typeface="Times New Roman" pitchFamily="18" charset="0"/>
            </a:endParaRPr>
          </a:p>
          <a:p>
            <a:pPr>
              <a:buNone/>
            </a:pPr>
            <a:r>
              <a:rPr lang="hu-HU" sz="1600" i="1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(2)Öröklött betegségben szenvedőnek e törvény értelmében az számít, aki a következő betegségek egyikében szenved: </a:t>
            </a:r>
            <a:endParaRPr lang="hu-HU" sz="1600" dirty="0">
              <a:solidFill>
                <a:schemeClr val="bg1"/>
              </a:solidFill>
              <a:latin typeface="Times New Roman" pitchFamily="18" charset="0"/>
              <a:cs typeface="Times New Roman" pitchFamily="18" charset="0"/>
            </a:endParaRPr>
          </a:p>
          <a:p>
            <a:pPr lvl="0">
              <a:buNone/>
            </a:pPr>
            <a:r>
              <a:rPr lang="hu-HU" sz="1600" i="1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született gyengeelméjűség,</a:t>
            </a:r>
            <a:endParaRPr lang="hu-HU" sz="1600" dirty="0">
              <a:solidFill>
                <a:schemeClr val="bg1"/>
              </a:solidFill>
              <a:latin typeface="Times New Roman" pitchFamily="18" charset="0"/>
              <a:cs typeface="Times New Roman" pitchFamily="18" charset="0"/>
            </a:endParaRPr>
          </a:p>
          <a:p>
            <a:pPr lvl="0">
              <a:buNone/>
            </a:pPr>
            <a:r>
              <a:rPr lang="hu-HU" sz="1600" i="1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skizofrénia, </a:t>
            </a:r>
            <a:endParaRPr lang="hu-HU" sz="1600" dirty="0">
              <a:solidFill>
                <a:schemeClr val="bg1"/>
              </a:solidFill>
              <a:latin typeface="Times New Roman" pitchFamily="18" charset="0"/>
              <a:cs typeface="Times New Roman" pitchFamily="18" charset="0"/>
            </a:endParaRPr>
          </a:p>
          <a:p>
            <a:pPr lvl="0">
              <a:buNone/>
            </a:pPr>
            <a:r>
              <a:rPr lang="hu-HU" sz="1600" i="1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cirkuláris (mániás depressziós) tébolyultság, </a:t>
            </a:r>
            <a:endParaRPr lang="hu-HU" sz="1600" dirty="0">
              <a:solidFill>
                <a:schemeClr val="bg1"/>
              </a:solidFill>
              <a:latin typeface="Times New Roman" pitchFamily="18" charset="0"/>
              <a:cs typeface="Times New Roman" pitchFamily="18" charset="0"/>
            </a:endParaRPr>
          </a:p>
          <a:p>
            <a:pPr lvl="0">
              <a:buNone/>
            </a:pPr>
            <a:r>
              <a:rPr lang="hu-HU" sz="1600" i="1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öröklött vitustánc (Huntington-féle vitustánc) </a:t>
            </a:r>
            <a:endParaRPr lang="hu-HU" sz="1600" dirty="0">
              <a:solidFill>
                <a:schemeClr val="bg1"/>
              </a:solidFill>
              <a:latin typeface="Times New Roman" pitchFamily="18" charset="0"/>
              <a:cs typeface="Times New Roman" pitchFamily="18" charset="0"/>
            </a:endParaRPr>
          </a:p>
          <a:p>
            <a:pPr lvl="0">
              <a:buNone/>
            </a:pPr>
            <a:r>
              <a:rPr lang="hu-HU" sz="1600" i="1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öröklött vakság</a:t>
            </a:r>
            <a:endParaRPr lang="hu-HU" sz="1600" dirty="0">
              <a:solidFill>
                <a:schemeClr val="bg1"/>
              </a:solidFill>
              <a:latin typeface="Times New Roman" pitchFamily="18" charset="0"/>
              <a:cs typeface="Times New Roman" pitchFamily="18" charset="0"/>
            </a:endParaRPr>
          </a:p>
          <a:p>
            <a:pPr lvl="0">
              <a:buNone/>
            </a:pPr>
            <a:r>
              <a:rPr lang="hu-HU" sz="1600" i="1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öröklött siketség </a:t>
            </a:r>
            <a:endParaRPr lang="hu-HU" sz="1600" dirty="0">
              <a:solidFill>
                <a:schemeClr val="bg1"/>
              </a:solidFill>
              <a:latin typeface="Times New Roman" pitchFamily="18" charset="0"/>
              <a:cs typeface="Times New Roman" pitchFamily="18" charset="0"/>
            </a:endParaRPr>
          </a:p>
          <a:p>
            <a:pPr lvl="0">
              <a:buNone/>
            </a:pPr>
            <a:r>
              <a:rPr lang="hu-HU" sz="1600" i="1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súlyos öröklött testi fejlődési rendellenesség.</a:t>
            </a:r>
            <a:endParaRPr lang="hu-HU" sz="1600" dirty="0">
              <a:solidFill>
                <a:schemeClr val="bg1"/>
              </a:solidFill>
              <a:latin typeface="Times New Roman" pitchFamily="18" charset="0"/>
              <a:cs typeface="Times New Roman" pitchFamily="18" charset="0"/>
            </a:endParaRPr>
          </a:p>
          <a:p>
            <a:pPr>
              <a:buNone/>
            </a:pPr>
            <a:r>
              <a:rPr lang="hu-HU" sz="1600" i="1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(3) Továbbá az is terméketlenné tehető, aki súlyos alkoholizmusban szenved. </a:t>
            </a:r>
            <a:endParaRPr lang="hu-HU" sz="1600" dirty="0">
              <a:solidFill>
                <a:schemeClr val="bg1"/>
              </a:solidFill>
              <a:latin typeface="Times New Roman" pitchFamily="18" charset="0"/>
              <a:cs typeface="Times New Roman" pitchFamily="18" charset="0"/>
            </a:endParaRPr>
          </a:p>
          <a:p>
            <a:pPr algn="just">
              <a:buNone/>
            </a:pPr>
            <a:r>
              <a:rPr lang="hu-HU" sz="1800" b="1" dirty="0" smtClean="0">
                <a:latin typeface="Times New Roman" pitchFamily="18" charset="0"/>
                <a:cs typeface="Times New Roman" pitchFamily="18" charset="0"/>
              </a:rPr>
              <a:t>	</a:t>
            </a:r>
            <a:endParaRPr lang="hu-HU" sz="1800" dirty="0"/>
          </a:p>
        </p:txBody>
      </p:sp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lvl="1" algn="ctr" rtl="0">
              <a:spcBef>
                <a:spcPct val="0"/>
              </a:spcBef>
            </a:pPr>
            <a:r>
              <a:rPr lang="hu-HU" sz="3200" b="1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V. </a:t>
            </a:r>
            <a:r>
              <a:rPr lang="hu-HU" sz="3200" b="1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A betegek elleni </a:t>
            </a:r>
            <a:r>
              <a:rPr lang="hu-HU" sz="3200" b="1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intézkedések a náci Németországban </a:t>
            </a:r>
            <a:r>
              <a:rPr lang="hu-HU" sz="1600" dirty="0"/>
              <a:t/>
            </a:r>
            <a:br>
              <a:rPr lang="hu-HU" sz="1600" dirty="0"/>
            </a:br>
            <a:endParaRPr lang="hu-H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artalom helye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algn="just">
              <a:buNone/>
            </a:pPr>
            <a:r>
              <a:rPr lang="hu-HU" sz="2400" b="1" dirty="0" smtClean="0">
                <a:latin typeface="Times New Roman" pitchFamily="18" charset="0"/>
                <a:cs typeface="Times New Roman" pitchFamily="18" charset="0"/>
              </a:rPr>
              <a:t>	1939 október vége: eutanázia-rendelet:</a:t>
            </a:r>
          </a:p>
          <a:p>
            <a:pPr algn="just">
              <a:buNone/>
            </a:pPr>
            <a:r>
              <a:rPr lang="hu-HU" i="1" dirty="0">
                <a:solidFill>
                  <a:schemeClr val="bg1"/>
                </a:solidFill>
              </a:rPr>
              <a:t>„</a:t>
            </a:r>
            <a:r>
              <a:rPr lang="hu-HU" i="1" dirty="0" err="1">
                <a:solidFill>
                  <a:schemeClr val="bg1"/>
                </a:solidFill>
              </a:rPr>
              <a:t>Bouhler</a:t>
            </a:r>
            <a:r>
              <a:rPr lang="hu-HU" i="1" dirty="0">
                <a:solidFill>
                  <a:schemeClr val="bg1"/>
                </a:solidFill>
              </a:rPr>
              <a:t> birodalmi vezető és Dr. </a:t>
            </a:r>
            <a:r>
              <a:rPr lang="hu-HU" i="1" dirty="0" err="1">
                <a:solidFill>
                  <a:schemeClr val="bg1"/>
                </a:solidFill>
              </a:rPr>
              <a:t>med</a:t>
            </a:r>
            <a:r>
              <a:rPr lang="hu-HU" i="1" dirty="0">
                <a:solidFill>
                  <a:schemeClr val="bg1"/>
                </a:solidFill>
              </a:rPr>
              <a:t>. Brandt azt a felelősségteljes megbízást kapják, hogy a név szerint meghatározandó orvosok hatáskörét úgy bővítsék, hogy az emberi számítás szerint gyógyíthatatlan betegek számára betegségük állapotának legkritikusabb megítélése alapján biztosítható legyen a kegyes </a:t>
            </a:r>
            <a:r>
              <a:rPr lang="hu-HU" i="1" dirty="0" smtClean="0">
                <a:solidFill>
                  <a:schemeClr val="bg1"/>
                </a:solidFill>
              </a:rPr>
              <a:t>halál. Adolf </a:t>
            </a:r>
            <a:r>
              <a:rPr lang="hu-HU" i="1" dirty="0">
                <a:solidFill>
                  <a:schemeClr val="bg1"/>
                </a:solidFill>
              </a:rPr>
              <a:t>Hitler”</a:t>
            </a:r>
            <a:endParaRPr lang="hu-HU" dirty="0">
              <a:solidFill>
                <a:schemeClr val="bg1"/>
              </a:solidFill>
            </a:endParaRPr>
          </a:p>
          <a:p>
            <a:endParaRPr lang="hu-HU" dirty="0"/>
          </a:p>
        </p:txBody>
      </p:sp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just"/>
            <a:r>
              <a:rPr lang="hu-HU" b="1" dirty="0" smtClean="0">
                <a:solidFill>
                  <a:schemeClr val="bg1"/>
                </a:solidFill>
              </a:rPr>
              <a:t>V. A betegek elleni intézkedések a náci Németországban</a:t>
            </a:r>
            <a:endParaRPr lang="hu-HU" b="1" dirty="0">
              <a:solidFill>
                <a:schemeClr val="bg1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artalom helye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algn="just"/>
            <a:r>
              <a:rPr lang="hu-HU" dirty="0" smtClean="0"/>
              <a:t>a </a:t>
            </a:r>
            <a:r>
              <a:rPr lang="hu-HU" dirty="0"/>
              <a:t>nácik hatalomra jutása után megfigyelés alá helyzeték őket, nyilvántartásba vették majd letartóztatták  </a:t>
            </a:r>
            <a:r>
              <a:rPr lang="hu-HU" dirty="0" smtClean="0"/>
              <a:t>a homoszexuálisokat </a:t>
            </a:r>
            <a:endParaRPr lang="hu-HU" sz="3000" dirty="0"/>
          </a:p>
          <a:p>
            <a:pPr algn="just"/>
            <a:r>
              <a:rPr lang="hu-HU" dirty="0"/>
              <a:t>1936 </a:t>
            </a:r>
            <a:r>
              <a:rPr lang="hu-HU" dirty="0" smtClean="0"/>
              <a:t>: A </a:t>
            </a:r>
            <a:r>
              <a:rPr lang="hu-HU" dirty="0"/>
              <a:t>Homoszexualitás és a Magzatelhajtás Elleni Harc Birodalmi </a:t>
            </a:r>
            <a:r>
              <a:rPr lang="hu-HU" dirty="0" smtClean="0"/>
              <a:t>Központja</a:t>
            </a:r>
            <a:endParaRPr lang="hu-HU" sz="3000" dirty="0"/>
          </a:p>
          <a:p>
            <a:pPr algn="just"/>
            <a:r>
              <a:rPr lang="hu-HU" dirty="0"/>
              <a:t>1939 és 1945 között kiteljesedett a fizikai terror, és formálisan legalizálták a koncentrációs táborba zárásukat, ahol rózsaszín háromszöget kellett viselniük </a:t>
            </a:r>
            <a:endParaRPr lang="hu-HU" sz="3000" dirty="0"/>
          </a:p>
          <a:p>
            <a:pPr algn="just"/>
            <a:r>
              <a:rPr lang="hu-HU" dirty="0"/>
              <a:t>a leszbikus nőket a férfiakhoz képest kevésbé üldözték </a:t>
            </a:r>
            <a:endParaRPr lang="hu-HU" sz="3000" dirty="0"/>
          </a:p>
          <a:p>
            <a:endParaRPr lang="hu-HU" dirty="0"/>
          </a:p>
        </p:txBody>
      </p:sp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lvl="2" algn="ctr" rtl="0">
              <a:spcBef>
                <a:spcPct val="0"/>
              </a:spcBef>
            </a:pPr>
            <a:r>
              <a:rPr lang="hu-HU" sz="3200" b="1" dirty="0" smtClean="0">
                <a:latin typeface="Times New Roman" pitchFamily="18" charset="0"/>
                <a:cs typeface="Times New Roman" pitchFamily="18" charset="0"/>
              </a:rPr>
              <a:t>VI. </a:t>
            </a:r>
            <a:r>
              <a:rPr lang="hu-HU" sz="3200" b="1" dirty="0">
                <a:latin typeface="Times New Roman" pitchFamily="18" charset="0"/>
                <a:cs typeface="Times New Roman" pitchFamily="18" charset="0"/>
              </a:rPr>
              <a:t>A homoszexuálisok üldözése </a:t>
            </a:r>
            <a:r>
              <a:rPr lang="hu-HU" sz="1600" dirty="0"/>
              <a:t/>
            </a:r>
            <a:br>
              <a:rPr lang="hu-HU" sz="1600" dirty="0"/>
            </a:br>
            <a:endParaRPr lang="hu-H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artalom helye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hu-HU" b="1" dirty="0" err="1"/>
              <a:t>Szintik</a:t>
            </a:r>
            <a:r>
              <a:rPr lang="hu-HU" b="1" dirty="0"/>
              <a:t> és romák </a:t>
            </a:r>
            <a:endParaRPr lang="hu-HU" sz="2800" dirty="0"/>
          </a:p>
          <a:p>
            <a:pPr lvl="1" algn="just"/>
            <a:r>
              <a:rPr lang="hu-HU" sz="28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1933: Tartományi megállapodás a cigányveszély elleni </a:t>
            </a:r>
            <a:r>
              <a:rPr lang="hu-HU" sz="2800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harcról</a:t>
            </a:r>
            <a:endParaRPr lang="hu-HU" sz="2800" dirty="0">
              <a:solidFill>
                <a:schemeClr val="bg1"/>
              </a:solidFill>
              <a:latin typeface="Times New Roman" pitchFamily="18" charset="0"/>
              <a:cs typeface="Times New Roman" pitchFamily="18" charset="0"/>
            </a:endParaRPr>
          </a:p>
          <a:p>
            <a:pPr lvl="1" algn="just"/>
            <a:r>
              <a:rPr lang="hu-HU" sz="28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1936. körrendelet: a cigányveszély elleni </a:t>
            </a:r>
            <a:r>
              <a:rPr lang="hu-HU" sz="2800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harcról</a:t>
            </a:r>
            <a:endParaRPr lang="hu-HU" sz="2800" dirty="0">
              <a:solidFill>
                <a:schemeClr val="bg1"/>
              </a:solidFill>
              <a:latin typeface="Times New Roman" pitchFamily="18" charset="0"/>
              <a:cs typeface="Times New Roman" pitchFamily="18" charset="0"/>
            </a:endParaRPr>
          </a:p>
          <a:p>
            <a:pPr lvl="1" algn="just"/>
            <a:r>
              <a:rPr lang="hu-HU" sz="28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1936: </a:t>
            </a:r>
            <a:r>
              <a:rPr lang="hu-HU" sz="28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Rebert</a:t>
            </a:r>
            <a:r>
              <a:rPr lang="hu-HU" sz="28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Ritter vezette Fajhigiéniai Kutatóintézet</a:t>
            </a:r>
          </a:p>
          <a:p>
            <a:pPr lvl="1" algn="just"/>
            <a:r>
              <a:rPr lang="hu-HU" sz="28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1939: Birodalmi Központ a cigány elemek leküzdésére </a:t>
            </a:r>
          </a:p>
          <a:p>
            <a:pPr lvl="1" algn="just"/>
            <a:r>
              <a:rPr lang="hu-HU" sz="28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1939: </a:t>
            </a:r>
            <a:r>
              <a:rPr lang="hu-HU" sz="28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ravensbrücki</a:t>
            </a:r>
            <a:r>
              <a:rPr lang="hu-HU" sz="28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női </a:t>
            </a:r>
            <a:r>
              <a:rPr lang="hu-HU" sz="2800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tábor</a:t>
            </a:r>
            <a:endParaRPr lang="hu-HU" sz="2800" dirty="0">
              <a:solidFill>
                <a:schemeClr val="bg1"/>
              </a:solidFill>
              <a:latin typeface="Times New Roman" pitchFamily="18" charset="0"/>
              <a:cs typeface="Times New Roman" pitchFamily="18" charset="0"/>
            </a:endParaRPr>
          </a:p>
          <a:p>
            <a:pPr lvl="1" algn="just"/>
            <a:r>
              <a:rPr lang="hu-HU" sz="28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1942: a cigánykérdés </a:t>
            </a:r>
            <a:r>
              <a:rPr lang="hu-HU" sz="2800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„végső megoldása”</a:t>
            </a:r>
            <a:endParaRPr lang="hu-HU" sz="2800" dirty="0">
              <a:solidFill>
                <a:schemeClr val="bg1"/>
              </a:solidFill>
              <a:latin typeface="Times New Roman" pitchFamily="18" charset="0"/>
              <a:cs typeface="Times New Roman" pitchFamily="18" charset="0"/>
            </a:endParaRPr>
          </a:p>
          <a:p>
            <a:endParaRPr lang="hu-HU" dirty="0"/>
          </a:p>
        </p:txBody>
      </p:sp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hu-HU" dirty="0" smtClean="0">
                <a:solidFill>
                  <a:schemeClr val="bg1"/>
                </a:solidFill>
              </a:rPr>
              <a:t>VII. „Fajpolitika” és népirtás </a:t>
            </a:r>
            <a:endParaRPr lang="hu-HU" dirty="0">
              <a:solidFill>
                <a:schemeClr val="bg1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artalom helye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pPr algn="just"/>
            <a:r>
              <a:rPr lang="hu-HU" b="1" dirty="0"/>
              <a:t>A zsidóság elleni jogkorlátozó-jogfosztó rendelkezések </a:t>
            </a:r>
            <a:endParaRPr lang="hu-HU" dirty="0"/>
          </a:p>
          <a:p>
            <a:pPr lvl="1"/>
            <a:r>
              <a:rPr lang="hu-HU" b="1" dirty="0"/>
              <a:t>1933-1938: a hagyományos antiszemitizmus keretei között </a:t>
            </a:r>
            <a:endParaRPr lang="hu-HU" sz="2600" b="1" dirty="0"/>
          </a:p>
          <a:p>
            <a:pPr lvl="2" algn="just"/>
            <a:r>
              <a:rPr lang="hu-HU" dirty="0">
                <a:solidFill>
                  <a:schemeClr val="bg1"/>
                </a:solidFill>
              </a:rPr>
              <a:t>1933: felhívás a zsidók gazdasági bojkottjára</a:t>
            </a:r>
            <a:endParaRPr lang="hu-HU" sz="2200" dirty="0">
              <a:solidFill>
                <a:schemeClr val="bg1"/>
              </a:solidFill>
            </a:endParaRPr>
          </a:p>
          <a:p>
            <a:pPr lvl="2" algn="just"/>
            <a:r>
              <a:rPr lang="hu-HU" dirty="0">
                <a:solidFill>
                  <a:schemeClr val="bg1"/>
                </a:solidFill>
              </a:rPr>
              <a:t>1933: </a:t>
            </a:r>
            <a:r>
              <a:rPr lang="hu-HU" dirty="0" smtClean="0">
                <a:solidFill>
                  <a:schemeClr val="bg1"/>
                </a:solidFill>
              </a:rPr>
              <a:t>numerus clausus </a:t>
            </a:r>
            <a:endParaRPr lang="hu-HU" sz="2200" dirty="0">
              <a:solidFill>
                <a:schemeClr val="bg1"/>
              </a:solidFill>
            </a:endParaRPr>
          </a:p>
          <a:p>
            <a:pPr lvl="2" algn="just"/>
            <a:r>
              <a:rPr lang="hu-HU" dirty="0">
                <a:solidFill>
                  <a:schemeClr val="bg1"/>
                </a:solidFill>
              </a:rPr>
              <a:t>1933. április: a zsidó származású tisztviselők nyugdíjazása </a:t>
            </a:r>
            <a:endParaRPr lang="hu-HU" sz="2200" dirty="0">
              <a:solidFill>
                <a:schemeClr val="bg1"/>
              </a:solidFill>
            </a:endParaRPr>
          </a:p>
          <a:p>
            <a:pPr lvl="2" algn="just"/>
            <a:r>
              <a:rPr lang="hu-HU" dirty="0">
                <a:solidFill>
                  <a:schemeClr val="bg1"/>
                </a:solidFill>
              </a:rPr>
              <a:t>1935: nürnbergi faji </a:t>
            </a:r>
            <a:r>
              <a:rPr lang="hu-HU" dirty="0" smtClean="0">
                <a:solidFill>
                  <a:schemeClr val="bg1"/>
                </a:solidFill>
              </a:rPr>
              <a:t>törvények</a:t>
            </a:r>
          </a:p>
          <a:p>
            <a:pPr lvl="3" algn="just"/>
            <a:r>
              <a:rPr lang="hu-HU" dirty="0" smtClean="0">
                <a:solidFill>
                  <a:schemeClr val="bg1"/>
                </a:solidFill>
              </a:rPr>
              <a:t>A </a:t>
            </a:r>
            <a:r>
              <a:rPr lang="hu-HU" dirty="0">
                <a:solidFill>
                  <a:schemeClr val="bg1"/>
                </a:solidFill>
              </a:rPr>
              <a:t>német vér és becsület </a:t>
            </a:r>
            <a:r>
              <a:rPr lang="hu-HU" dirty="0" smtClean="0">
                <a:solidFill>
                  <a:schemeClr val="bg1"/>
                </a:solidFill>
              </a:rPr>
              <a:t>védelméről</a:t>
            </a:r>
            <a:endParaRPr lang="hu-HU" sz="1800" dirty="0" smtClean="0">
              <a:solidFill>
                <a:schemeClr val="bg1"/>
              </a:solidFill>
            </a:endParaRPr>
          </a:p>
          <a:p>
            <a:pPr lvl="3" algn="just"/>
            <a:r>
              <a:rPr lang="hu-HU" dirty="0" smtClean="0">
                <a:solidFill>
                  <a:schemeClr val="bg1"/>
                </a:solidFill>
              </a:rPr>
              <a:t>a </a:t>
            </a:r>
            <a:r>
              <a:rPr lang="hu-HU" dirty="0">
                <a:solidFill>
                  <a:schemeClr val="bg1"/>
                </a:solidFill>
              </a:rPr>
              <a:t>birodalmi állampolgárságról szóló </a:t>
            </a:r>
            <a:r>
              <a:rPr lang="hu-HU" dirty="0" smtClean="0">
                <a:solidFill>
                  <a:schemeClr val="bg1"/>
                </a:solidFill>
              </a:rPr>
              <a:t>törvény: (</a:t>
            </a:r>
            <a:r>
              <a:rPr lang="hu-HU" dirty="0" err="1" smtClean="0">
                <a:solidFill>
                  <a:schemeClr val="bg1"/>
                </a:solidFill>
              </a:rPr>
              <a:t>Reichsbürger</a:t>
            </a:r>
            <a:r>
              <a:rPr lang="hu-HU" dirty="0">
                <a:solidFill>
                  <a:schemeClr val="bg1"/>
                </a:solidFill>
              </a:rPr>
              <a:t> </a:t>
            </a:r>
            <a:r>
              <a:rPr lang="hu-HU" dirty="0" smtClean="0">
                <a:solidFill>
                  <a:schemeClr val="bg1"/>
                </a:solidFill>
              </a:rPr>
              <a:t>és </a:t>
            </a:r>
            <a:r>
              <a:rPr lang="hu-HU" dirty="0" err="1" smtClean="0">
                <a:solidFill>
                  <a:schemeClr val="bg1"/>
                </a:solidFill>
              </a:rPr>
              <a:t>Staatsangehöriger</a:t>
            </a:r>
            <a:r>
              <a:rPr lang="hu-HU" dirty="0" smtClean="0">
                <a:solidFill>
                  <a:schemeClr val="bg1"/>
                </a:solidFill>
              </a:rPr>
              <a:t>)</a:t>
            </a:r>
            <a:endParaRPr lang="hu-HU" sz="2200" dirty="0">
              <a:solidFill>
                <a:schemeClr val="bg1"/>
              </a:solidFill>
            </a:endParaRPr>
          </a:p>
          <a:p>
            <a:pPr lvl="3" algn="just"/>
            <a:r>
              <a:rPr lang="hu-HU" dirty="0">
                <a:solidFill>
                  <a:schemeClr val="bg1"/>
                </a:solidFill>
              </a:rPr>
              <a:t>1935: zsidó fogalmának a </a:t>
            </a:r>
            <a:r>
              <a:rPr lang="hu-HU" dirty="0" smtClean="0">
                <a:solidFill>
                  <a:schemeClr val="bg1"/>
                </a:solidFill>
              </a:rPr>
              <a:t>meghatározása</a:t>
            </a:r>
            <a:endParaRPr lang="hu-HU" sz="1800" dirty="0">
              <a:solidFill>
                <a:schemeClr val="bg1"/>
              </a:solidFill>
            </a:endParaRPr>
          </a:p>
          <a:p>
            <a:pPr lvl="2" algn="just"/>
            <a:r>
              <a:rPr lang="hu-HU" dirty="0">
                <a:solidFill>
                  <a:schemeClr val="bg1"/>
                </a:solidFill>
              </a:rPr>
              <a:t>1936: a berlini olimpia </a:t>
            </a:r>
            <a:endParaRPr lang="hu-HU" sz="2200" dirty="0">
              <a:solidFill>
                <a:schemeClr val="bg1"/>
              </a:solidFill>
            </a:endParaRPr>
          </a:p>
          <a:p>
            <a:endParaRPr lang="hu-HU" dirty="0"/>
          </a:p>
        </p:txBody>
      </p:sp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just"/>
            <a:r>
              <a:rPr lang="hu-HU" dirty="0" smtClean="0">
                <a:solidFill>
                  <a:schemeClr val="bg1"/>
                </a:solidFill>
              </a:rPr>
              <a:t>VII. „Fajpolitika” és népirtás </a:t>
            </a:r>
            <a:endParaRPr lang="hu-HU" dirty="0">
              <a:solidFill>
                <a:schemeClr val="bg1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artalom helye 2"/>
          <p:cNvSpPr>
            <a:spLocks noGrp="1"/>
          </p:cNvSpPr>
          <p:nvPr>
            <p:ph idx="1"/>
          </p:nvPr>
        </p:nvSpPr>
        <p:spPr/>
        <p:txBody>
          <a:bodyPr>
            <a:normAutofit fontScale="47500" lnSpcReduction="20000"/>
          </a:bodyPr>
          <a:lstStyle/>
          <a:p>
            <a:pPr algn="ctr">
              <a:buNone/>
            </a:pPr>
            <a:r>
              <a:rPr lang="hu-HU" b="1" i="1" dirty="0"/>
              <a:t>A nürnbergi faji törvények</a:t>
            </a:r>
            <a:endParaRPr lang="hu-HU" dirty="0"/>
          </a:p>
          <a:p>
            <a:pPr algn="ctr">
              <a:buNone/>
            </a:pPr>
            <a:r>
              <a:rPr lang="hu-HU" b="1" i="1" dirty="0"/>
              <a:t>(1935. szeptember 15.)</a:t>
            </a:r>
            <a:endParaRPr lang="hu-HU" dirty="0"/>
          </a:p>
          <a:p>
            <a:pPr algn="ctr">
              <a:buNone/>
            </a:pPr>
            <a:r>
              <a:rPr lang="hu-HU" b="1" i="1" dirty="0"/>
              <a:t>(részletek)</a:t>
            </a:r>
            <a:endParaRPr lang="hu-HU" dirty="0"/>
          </a:p>
          <a:p>
            <a:pPr>
              <a:buNone/>
            </a:pPr>
            <a:r>
              <a:rPr lang="hu-HU" i="1" dirty="0"/>
              <a:t> </a:t>
            </a:r>
            <a:endParaRPr lang="hu-HU" dirty="0"/>
          </a:p>
          <a:p>
            <a:pPr>
              <a:buNone/>
            </a:pPr>
            <a:r>
              <a:rPr lang="hu-HU" sz="2900" i="1" dirty="0">
                <a:solidFill>
                  <a:schemeClr val="bg1"/>
                </a:solidFill>
              </a:rPr>
              <a:t>„A) Törvény a birodalmi zászlóról</a:t>
            </a:r>
            <a:endParaRPr lang="hu-HU" sz="2900" dirty="0">
              <a:solidFill>
                <a:schemeClr val="bg1"/>
              </a:solidFill>
            </a:endParaRPr>
          </a:p>
          <a:p>
            <a:pPr lvl="0">
              <a:buNone/>
            </a:pPr>
            <a:r>
              <a:rPr lang="hu-HU" sz="2900" i="1" dirty="0">
                <a:solidFill>
                  <a:schemeClr val="bg1"/>
                </a:solidFill>
              </a:rPr>
              <a:t>cikk. A birodalom színe a </a:t>
            </a:r>
            <a:r>
              <a:rPr lang="hu-HU" sz="2900" i="1" dirty="0" err="1">
                <a:solidFill>
                  <a:schemeClr val="bg1"/>
                </a:solidFill>
              </a:rPr>
              <a:t>fekete-fehér-piros</a:t>
            </a:r>
            <a:r>
              <a:rPr lang="hu-HU" sz="2900" i="1" dirty="0">
                <a:solidFill>
                  <a:schemeClr val="bg1"/>
                </a:solidFill>
              </a:rPr>
              <a:t>. </a:t>
            </a:r>
            <a:endParaRPr lang="hu-HU" sz="2900" dirty="0">
              <a:solidFill>
                <a:schemeClr val="bg1"/>
              </a:solidFill>
            </a:endParaRPr>
          </a:p>
          <a:p>
            <a:pPr lvl="0">
              <a:buNone/>
            </a:pPr>
            <a:r>
              <a:rPr lang="hu-HU" sz="2900" i="1" dirty="0">
                <a:solidFill>
                  <a:schemeClr val="bg1"/>
                </a:solidFill>
              </a:rPr>
              <a:t>cikk. A birodalmi és nemzeti zászló a horogkeresztes zászló. Egyidejűleg ez a kereskedelemi zászló….</a:t>
            </a:r>
            <a:endParaRPr lang="hu-HU" sz="2900" dirty="0">
              <a:solidFill>
                <a:schemeClr val="bg1"/>
              </a:solidFill>
            </a:endParaRPr>
          </a:p>
          <a:p>
            <a:pPr>
              <a:buNone/>
            </a:pPr>
            <a:r>
              <a:rPr lang="hu-HU" sz="2900" i="1" dirty="0">
                <a:solidFill>
                  <a:schemeClr val="bg1"/>
                </a:solidFill>
              </a:rPr>
              <a:t> B) Törvény a birodalmi állampolgárságról </a:t>
            </a:r>
            <a:endParaRPr lang="hu-HU" sz="2900" dirty="0">
              <a:solidFill>
                <a:schemeClr val="bg1"/>
              </a:solidFill>
            </a:endParaRPr>
          </a:p>
          <a:p>
            <a:pPr>
              <a:buNone/>
            </a:pPr>
            <a:r>
              <a:rPr lang="hu-HU" sz="2900" i="1" dirty="0">
                <a:solidFill>
                  <a:schemeClr val="bg1"/>
                </a:solidFill>
              </a:rPr>
              <a:t>1. cikk: állampolgár (</a:t>
            </a:r>
            <a:r>
              <a:rPr lang="hu-HU" sz="2900" i="1" dirty="0" err="1">
                <a:solidFill>
                  <a:schemeClr val="bg1"/>
                </a:solidFill>
              </a:rPr>
              <a:t>Saatsangehöriger</a:t>
            </a:r>
            <a:r>
              <a:rPr lang="hu-HU" sz="2900" i="1" dirty="0">
                <a:solidFill>
                  <a:schemeClr val="bg1"/>
                </a:solidFill>
              </a:rPr>
              <a:t>) az, aki a német birodalom védszövetségébe tartozik,és azért annak különösen elkötelezett…</a:t>
            </a:r>
            <a:endParaRPr lang="hu-HU" sz="2900" dirty="0">
              <a:solidFill>
                <a:schemeClr val="bg1"/>
              </a:solidFill>
            </a:endParaRPr>
          </a:p>
          <a:p>
            <a:pPr>
              <a:buNone/>
            </a:pPr>
            <a:r>
              <a:rPr lang="hu-HU" sz="2900" i="1" dirty="0">
                <a:solidFill>
                  <a:schemeClr val="bg1"/>
                </a:solidFill>
              </a:rPr>
              <a:t>2. cikk (1) Birodalmi állampolgár (</a:t>
            </a:r>
            <a:r>
              <a:rPr lang="hu-HU" sz="2900" i="1" dirty="0" err="1">
                <a:solidFill>
                  <a:schemeClr val="bg1"/>
                </a:solidFill>
              </a:rPr>
              <a:t>Reichsbürger</a:t>
            </a:r>
            <a:r>
              <a:rPr lang="hu-HU" sz="2900" i="1" dirty="0">
                <a:solidFill>
                  <a:schemeClr val="bg1"/>
                </a:solidFill>
              </a:rPr>
              <a:t>) csak az a német, vagy azzal rokon vérű állampolgár, aki magatartásával bizonyítja, hogy hajlandó és alkalmas a német nép és birodalom hűséges szolgálatára.</a:t>
            </a:r>
            <a:endParaRPr lang="hu-HU" sz="2900" dirty="0">
              <a:solidFill>
                <a:schemeClr val="bg1"/>
              </a:solidFill>
            </a:endParaRPr>
          </a:p>
          <a:p>
            <a:pPr>
              <a:buNone/>
            </a:pPr>
            <a:r>
              <a:rPr lang="hu-HU" sz="2900" i="1" dirty="0">
                <a:solidFill>
                  <a:schemeClr val="bg1"/>
                </a:solidFill>
              </a:rPr>
              <a:t>	(3) A birodalmi állampolgár a törvények értelmében teljes politikai jogokat élvez…</a:t>
            </a:r>
            <a:endParaRPr lang="hu-HU" sz="2900" dirty="0">
              <a:solidFill>
                <a:schemeClr val="bg1"/>
              </a:solidFill>
            </a:endParaRPr>
          </a:p>
          <a:p>
            <a:pPr>
              <a:buNone/>
            </a:pPr>
            <a:r>
              <a:rPr lang="hu-HU" sz="2900" i="1" dirty="0">
                <a:solidFill>
                  <a:schemeClr val="bg1"/>
                </a:solidFill>
              </a:rPr>
              <a:t>C) Törvény a német vér és a német becsület védelméről </a:t>
            </a:r>
            <a:endParaRPr lang="hu-HU" sz="2900" dirty="0">
              <a:solidFill>
                <a:schemeClr val="bg1"/>
              </a:solidFill>
            </a:endParaRPr>
          </a:p>
          <a:p>
            <a:pPr>
              <a:buNone/>
            </a:pPr>
            <a:r>
              <a:rPr lang="hu-HU" sz="2900" i="1" dirty="0">
                <a:solidFill>
                  <a:schemeClr val="bg1"/>
                </a:solidFill>
              </a:rPr>
              <a:t>Áthatva a felismeréstől, hogy a német vér tisztasága a német nép további fennállásának feltétele, s lelkesítve a megmásíthatatlan szándéktól, hogy a német nemzet jövőjét örök időkre biztosítsuk, a birodalmi gyűlés (Reichstag) egyhangúlag elfogadta az alábbi törvényt, amelyet ezennel kihirdet: </a:t>
            </a:r>
            <a:endParaRPr lang="hu-HU" sz="2900" dirty="0">
              <a:solidFill>
                <a:schemeClr val="bg1"/>
              </a:solidFill>
            </a:endParaRPr>
          </a:p>
          <a:p>
            <a:pPr>
              <a:buNone/>
            </a:pPr>
            <a:r>
              <a:rPr lang="hu-HU" sz="2900" i="1" dirty="0">
                <a:solidFill>
                  <a:schemeClr val="bg1"/>
                </a:solidFill>
              </a:rPr>
              <a:t>1.§ (</a:t>
            </a:r>
            <a:r>
              <a:rPr lang="hu-HU" sz="2900" i="1" dirty="0" err="1">
                <a:solidFill>
                  <a:schemeClr val="bg1"/>
                </a:solidFill>
              </a:rPr>
              <a:t>1</a:t>
            </a:r>
            <a:r>
              <a:rPr lang="hu-HU" sz="2900" i="1" dirty="0">
                <a:solidFill>
                  <a:schemeClr val="bg1"/>
                </a:solidFill>
              </a:rPr>
              <a:t>) Tilos a házasságkötés zsidók és német, vagy némettel rokon vérű állampolgárok között. A tilalom ellenére kötött házasságok semmisek, meg akkor is, ha e törvény megkerülésével külföldön köttettek.</a:t>
            </a:r>
            <a:endParaRPr lang="hu-HU" sz="2900" dirty="0">
              <a:solidFill>
                <a:schemeClr val="bg1"/>
              </a:solidFill>
            </a:endParaRPr>
          </a:p>
          <a:p>
            <a:endParaRPr lang="hu-HU" dirty="0"/>
          </a:p>
        </p:txBody>
      </p:sp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hu-HU" sz="2400" b="1" dirty="0" smtClean="0">
                <a:solidFill>
                  <a:schemeClr val="bg1"/>
                </a:solidFill>
              </a:rPr>
              <a:t>A zsidóság elleni jogkorlátozó-jogfosztó rendelkezések </a:t>
            </a:r>
            <a:r>
              <a:rPr lang="hu-HU" sz="2400" dirty="0" smtClean="0">
                <a:solidFill>
                  <a:schemeClr val="bg1"/>
                </a:solidFill>
              </a:rPr>
              <a:t/>
            </a:r>
            <a:br>
              <a:rPr lang="hu-HU" sz="2400" dirty="0" smtClean="0">
                <a:solidFill>
                  <a:schemeClr val="bg1"/>
                </a:solidFill>
              </a:rPr>
            </a:br>
            <a:endParaRPr lang="hu-HU" sz="2400" dirty="0">
              <a:solidFill>
                <a:schemeClr val="bg1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Tartalom helye 3" descr="http://upload.wikimedia.org/wikipedia/commons/thumb/5/57/Destroyed_Ohel_Yaaqov_Synagogue.jpeg/1280px-Destroyed_Ohel_Yaaqov_Synagogue.jpeg"/>
          <p:cNvPicPr>
            <a:picLocks noGrp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714348" y="3429000"/>
            <a:ext cx="3929090" cy="286326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lvl="2" algn="ctr"/>
            <a:r>
              <a:rPr lang="hu-HU" sz="3200" dirty="0" smtClean="0">
                <a:latin typeface="Times New Roman" pitchFamily="18" charset="0"/>
                <a:cs typeface="Times New Roman" pitchFamily="18" charset="0"/>
              </a:rPr>
              <a:t>1938. November 9-10.: Kristályéjszaka</a:t>
            </a:r>
            <a:endParaRPr lang="hu-HU" sz="3200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1026" name="Picture 2" descr="https://encrypted-tbn2.gstatic.com/images?q=tbn:ANd9GcQVU0xC0YM_n-sAQmY4UXg8gtbOnXiSo2RlTHwsSuIZ2Hfzl1Mb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5500694" y="3857628"/>
            <a:ext cx="2771775" cy="2647957"/>
          </a:xfrm>
          <a:prstGeom prst="rect">
            <a:avLst/>
          </a:prstGeom>
          <a:noFill/>
        </p:spPr>
      </p:pic>
      <p:pic>
        <p:nvPicPr>
          <p:cNvPr id="1028" name="Picture 4" descr="https://encrypted-tbn1.gstatic.com/images?q=tbn:ANd9GcT_1OiPJ12UvYRyeKZtMRdFTG_5pIbTWWx9exIoLhavxpFje06LwA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3357554" y="1643050"/>
            <a:ext cx="2095500" cy="2190750"/>
          </a:xfrm>
          <a:prstGeom prst="rect">
            <a:avLst/>
          </a:prstGeom>
          <a:noFill/>
        </p:spPr>
      </p:pic>
      <p:pic>
        <p:nvPicPr>
          <p:cNvPr id="1030" name="Picture 6" descr="https://encrypted-tbn0.gstatic.com/images?q=tbn:ANd9GcTQfAKKWtfwPgcekAgUqRhYxEExQpK7SrgulWw6kxCoIyf2xHB-Tg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928662" y="1428736"/>
            <a:ext cx="2286000" cy="1600200"/>
          </a:xfrm>
          <a:prstGeom prst="rect">
            <a:avLst/>
          </a:prstGeom>
          <a:noFill/>
        </p:spPr>
      </p:pic>
      <p:pic>
        <p:nvPicPr>
          <p:cNvPr id="1032" name="Picture 8" descr="http://m.blog.hu/an/anagyverekedes/image/kep-13_2_2-a.jpg"/>
          <p:cNvPicPr>
            <a:picLocks noChangeAspect="1" noChangeArrowheads="1"/>
          </p:cNvPicPr>
          <p:nvPr/>
        </p:nvPicPr>
        <p:blipFill>
          <a:blip r:embed="rId6"/>
          <a:srcRect/>
          <a:stretch>
            <a:fillRect/>
          </a:stretch>
        </p:blipFill>
        <p:spPr bwMode="auto">
          <a:xfrm>
            <a:off x="5429256" y="1285860"/>
            <a:ext cx="3005126" cy="2571768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artalom helye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just"/>
            <a:r>
              <a:rPr lang="hu-HU" dirty="0"/>
              <a:t>1939-1941: a deportálások kezdete, a zsidókérdés területi megoldásának a kérdése </a:t>
            </a:r>
            <a:endParaRPr lang="hu-HU" sz="3000" dirty="0"/>
          </a:p>
          <a:p>
            <a:pPr lvl="1"/>
            <a:r>
              <a:rPr lang="hu-HU" dirty="0"/>
              <a:t> a zsidókérdés területi </a:t>
            </a:r>
            <a:r>
              <a:rPr lang="hu-HU" dirty="0" smtClean="0"/>
              <a:t>„megoldása”? </a:t>
            </a:r>
            <a:endParaRPr lang="hu-HU" sz="2600" dirty="0"/>
          </a:p>
          <a:p>
            <a:pPr lvl="2"/>
            <a:r>
              <a:rPr lang="hu-HU" dirty="0"/>
              <a:t>„zsidó rezervátumok” kialakításának gondolata </a:t>
            </a:r>
            <a:endParaRPr lang="hu-HU" sz="2200" dirty="0"/>
          </a:p>
          <a:p>
            <a:pPr lvl="2"/>
            <a:r>
              <a:rPr lang="hu-HU" dirty="0"/>
              <a:t>Madagaszkár </a:t>
            </a:r>
            <a:r>
              <a:rPr lang="hu-HU" dirty="0" smtClean="0"/>
              <a:t>terv</a:t>
            </a:r>
            <a:endParaRPr lang="hu-HU" sz="2200" dirty="0"/>
          </a:p>
          <a:p>
            <a:endParaRPr lang="hu-HU" dirty="0"/>
          </a:p>
        </p:txBody>
      </p:sp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hu-HU" sz="2700" b="1" dirty="0" smtClean="0">
                <a:solidFill>
                  <a:schemeClr val="bg1"/>
                </a:solidFill>
              </a:rPr>
              <a:t>A zsidóság elleni jogkorlátozó-jogfosztó rendelkezések </a:t>
            </a:r>
            <a:r>
              <a:rPr lang="hu-HU" dirty="0" smtClean="0"/>
              <a:t/>
            </a:r>
            <a:br>
              <a:rPr lang="hu-HU" dirty="0" smtClean="0"/>
            </a:br>
            <a:endParaRPr lang="hu-H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artalom helye 2"/>
          <p:cNvSpPr>
            <a:spLocks noGrp="1"/>
          </p:cNvSpPr>
          <p:nvPr>
            <p:ph idx="1"/>
          </p:nvPr>
        </p:nvSpPr>
        <p:spPr/>
        <p:txBody>
          <a:bodyPr>
            <a:normAutofit fontScale="55000" lnSpcReduction="20000"/>
          </a:bodyPr>
          <a:lstStyle/>
          <a:p>
            <a:pPr algn="ctr">
              <a:buNone/>
            </a:pPr>
            <a:r>
              <a:rPr lang="hu-HU" b="1" i="1" dirty="0"/>
              <a:t>Rendőri rendelet a zsidók megkülönböztetéséről</a:t>
            </a:r>
            <a:endParaRPr lang="hu-HU" dirty="0"/>
          </a:p>
          <a:p>
            <a:pPr algn="ctr">
              <a:buNone/>
            </a:pPr>
            <a:r>
              <a:rPr lang="hu-HU" b="1" i="1" dirty="0"/>
              <a:t>(1941. szeptember 1.)</a:t>
            </a:r>
            <a:endParaRPr lang="hu-HU" dirty="0"/>
          </a:p>
          <a:p>
            <a:pPr>
              <a:buNone/>
            </a:pPr>
            <a:r>
              <a:rPr lang="hu-HU" i="1" dirty="0">
                <a:solidFill>
                  <a:schemeClr val="bg1"/>
                </a:solidFill>
              </a:rPr>
              <a:t> </a:t>
            </a:r>
            <a:endParaRPr lang="hu-HU" dirty="0">
              <a:solidFill>
                <a:schemeClr val="bg1"/>
              </a:solidFill>
            </a:endParaRPr>
          </a:p>
          <a:p>
            <a:pPr>
              <a:buNone/>
            </a:pPr>
            <a:r>
              <a:rPr lang="hu-HU" i="1" dirty="0">
                <a:solidFill>
                  <a:schemeClr val="bg1"/>
                </a:solidFill>
              </a:rPr>
              <a:t>„…1.§ (</a:t>
            </a:r>
            <a:r>
              <a:rPr lang="hu-HU" i="1" dirty="0" err="1">
                <a:solidFill>
                  <a:schemeClr val="bg1"/>
                </a:solidFill>
              </a:rPr>
              <a:t>1</a:t>
            </a:r>
            <a:r>
              <a:rPr lang="hu-HU" i="1" dirty="0">
                <a:solidFill>
                  <a:schemeClr val="bg1"/>
                </a:solidFill>
              </a:rPr>
              <a:t>) Azoknak a zsidóknak, akik betöltötték hatodik életévüket, tilos zsidócsillag nélkül mutatkozniuk a nyilvánosság előtt. </a:t>
            </a:r>
            <a:endParaRPr lang="hu-HU" dirty="0">
              <a:solidFill>
                <a:schemeClr val="bg1"/>
              </a:solidFill>
            </a:endParaRPr>
          </a:p>
          <a:p>
            <a:pPr>
              <a:buNone/>
            </a:pPr>
            <a:r>
              <a:rPr lang="hu-HU" i="1" dirty="0">
                <a:solidFill>
                  <a:schemeClr val="bg1"/>
                </a:solidFill>
              </a:rPr>
              <a:t>(2) A zsidócsillag egy kéztenyér nagyságú, feketével kihúzott, hatágú csillagból áll, sárga anyagból, fekete „zsidó” felirattal. A ruhadarab mellrészének bal oldalán jól láthatóan, erősen felvarrva kell hordani.</a:t>
            </a:r>
            <a:endParaRPr lang="hu-HU" dirty="0">
              <a:solidFill>
                <a:schemeClr val="bg1"/>
              </a:solidFill>
            </a:endParaRPr>
          </a:p>
          <a:p>
            <a:pPr>
              <a:buNone/>
            </a:pPr>
            <a:r>
              <a:rPr lang="hu-HU" i="1" dirty="0">
                <a:solidFill>
                  <a:schemeClr val="bg1"/>
                </a:solidFill>
              </a:rPr>
              <a:t>2.§Zsidónak tilos: </a:t>
            </a:r>
            <a:endParaRPr lang="hu-HU" dirty="0">
              <a:solidFill>
                <a:schemeClr val="bg1"/>
              </a:solidFill>
            </a:endParaRPr>
          </a:p>
          <a:p>
            <a:pPr lvl="0" algn="just">
              <a:buNone/>
            </a:pPr>
            <a:r>
              <a:rPr lang="hu-HU" i="1" dirty="0">
                <a:solidFill>
                  <a:schemeClr val="bg1"/>
                </a:solidFill>
              </a:rPr>
              <a:t>lakóközösségük területét elhagyni anélkül, hogy a helyi rendőrségi hivatal írásos engedélyét magukkal ne vinnék;</a:t>
            </a:r>
            <a:endParaRPr lang="hu-HU" dirty="0">
              <a:solidFill>
                <a:schemeClr val="bg1"/>
              </a:solidFill>
            </a:endParaRPr>
          </a:p>
          <a:p>
            <a:pPr lvl="0">
              <a:buNone/>
            </a:pPr>
            <a:r>
              <a:rPr lang="hu-HU" i="1" dirty="0">
                <a:solidFill>
                  <a:schemeClr val="bg1"/>
                </a:solidFill>
              </a:rPr>
              <a:t>rendjeleket, kitüntetéseket és egyéb jelvényeket hordani.</a:t>
            </a:r>
            <a:endParaRPr lang="hu-HU" dirty="0">
              <a:solidFill>
                <a:schemeClr val="bg1"/>
              </a:solidFill>
            </a:endParaRPr>
          </a:p>
          <a:p>
            <a:pPr>
              <a:buNone/>
            </a:pPr>
            <a:r>
              <a:rPr lang="hu-HU" i="1" dirty="0">
                <a:solidFill>
                  <a:schemeClr val="bg1"/>
                </a:solidFill>
              </a:rPr>
              <a:t>3.§ az 1. és 2. §</a:t>
            </a:r>
            <a:r>
              <a:rPr lang="hu-HU" i="1" dirty="0" err="1">
                <a:solidFill>
                  <a:schemeClr val="bg1"/>
                </a:solidFill>
              </a:rPr>
              <a:t>-ok</a:t>
            </a:r>
            <a:r>
              <a:rPr lang="hu-HU" i="1" dirty="0">
                <a:solidFill>
                  <a:schemeClr val="bg1"/>
                </a:solidFill>
              </a:rPr>
              <a:t> nem alkalmazhatók</a:t>
            </a:r>
            <a:endParaRPr lang="hu-HU" dirty="0">
              <a:solidFill>
                <a:schemeClr val="bg1"/>
              </a:solidFill>
            </a:endParaRPr>
          </a:p>
          <a:p>
            <a:pPr lvl="0">
              <a:buNone/>
            </a:pPr>
            <a:r>
              <a:rPr lang="hu-HU" i="1" dirty="0">
                <a:solidFill>
                  <a:schemeClr val="bg1"/>
                </a:solidFill>
              </a:rPr>
              <a:t>vegyes házasságokban élő zsidó férjekre, amennyiben a házasságból ivadékok születtek, és ezek nem számítanak zsidónak, még akkor is, ha a házasság már nem áll fenn, vagy az egyetlen fiú a jelenlegi háborúban elesett;</a:t>
            </a:r>
            <a:endParaRPr lang="hu-HU" dirty="0">
              <a:solidFill>
                <a:schemeClr val="bg1"/>
              </a:solidFill>
            </a:endParaRPr>
          </a:p>
          <a:p>
            <a:pPr lvl="0">
              <a:buNone/>
            </a:pPr>
            <a:r>
              <a:rPr lang="hu-HU" i="1" dirty="0">
                <a:solidFill>
                  <a:schemeClr val="bg1"/>
                </a:solidFill>
              </a:rPr>
              <a:t>gyerektelen vegyes házasság esetén zsidó feleségre a házasság tartama alatt…</a:t>
            </a:r>
            <a:endParaRPr lang="hu-HU" dirty="0">
              <a:solidFill>
                <a:schemeClr val="bg1"/>
              </a:solidFill>
            </a:endParaRPr>
          </a:p>
          <a:p>
            <a:pPr>
              <a:buNone/>
            </a:pPr>
            <a:r>
              <a:rPr lang="hu-HU" i="1" dirty="0">
                <a:solidFill>
                  <a:schemeClr val="bg1"/>
                </a:solidFill>
              </a:rPr>
              <a:t>A birodalmi belügyminiszter megbízásából: </a:t>
            </a:r>
            <a:endParaRPr lang="hu-HU" dirty="0">
              <a:solidFill>
                <a:schemeClr val="bg1"/>
              </a:solidFill>
            </a:endParaRPr>
          </a:p>
          <a:p>
            <a:r>
              <a:rPr lang="hu-HU" i="1" dirty="0" err="1">
                <a:solidFill>
                  <a:schemeClr val="bg1"/>
                </a:solidFill>
              </a:rPr>
              <a:t>Heydrich</a:t>
            </a:r>
            <a:r>
              <a:rPr lang="hu-HU" i="1" dirty="0">
                <a:solidFill>
                  <a:schemeClr val="bg1"/>
                </a:solidFill>
              </a:rPr>
              <a:t>”</a:t>
            </a:r>
            <a:endParaRPr lang="hu-HU" dirty="0">
              <a:solidFill>
                <a:schemeClr val="bg1"/>
              </a:solidFill>
            </a:endParaRPr>
          </a:p>
          <a:p>
            <a:endParaRPr lang="hu-HU" dirty="0"/>
          </a:p>
        </p:txBody>
      </p:sp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just"/>
            <a:r>
              <a:rPr lang="hu-HU" sz="3600" b="1" dirty="0" smtClean="0">
                <a:solidFill>
                  <a:schemeClr val="bg1"/>
                </a:solidFill>
              </a:rPr>
              <a:t>A zsidóság elleni jogkorlátozó-jogfosztó rendelkezések</a:t>
            </a:r>
            <a:endParaRPr lang="hu-HU" sz="36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artalom helye 2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20000"/>
          </a:bodyPr>
          <a:lstStyle/>
          <a:p>
            <a:r>
              <a:rPr lang="hu-HU" dirty="0"/>
              <a:t>1941-től: </a:t>
            </a:r>
            <a:endParaRPr lang="hu-HU" sz="3000" dirty="0"/>
          </a:p>
          <a:p>
            <a:pPr lvl="1"/>
            <a:r>
              <a:rPr lang="hu-HU" dirty="0"/>
              <a:t>1941 szeptember: sárgacsillag viselésére vonatkozó rendelet </a:t>
            </a:r>
            <a:endParaRPr lang="hu-HU" sz="2600" dirty="0"/>
          </a:p>
          <a:p>
            <a:pPr lvl="1"/>
            <a:r>
              <a:rPr lang="hu-HU" dirty="0"/>
              <a:t>fokozatos jogfosztás:  a zsidók kiközösítése egyre drasztikusabbá vált </a:t>
            </a:r>
            <a:endParaRPr lang="hu-HU" sz="2600" dirty="0"/>
          </a:p>
          <a:p>
            <a:pPr lvl="2"/>
            <a:r>
              <a:rPr lang="hu-HU" dirty="0"/>
              <a:t>nem látogathatták a mozikat, a színházakat, a könyvtárakat, a parkokat</a:t>
            </a:r>
            <a:endParaRPr lang="hu-HU" sz="2200" dirty="0"/>
          </a:p>
          <a:p>
            <a:pPr lvl="2"/>
            <a:r>
              <a:rPr lang="hu-HU" dirty="0"/>
              <a:t>nem fizethettek elő, és nem vehettek újságot</a:t>
            </a:r>
            <a:endParaRPr lang="hu-HU" sz="2200" dirty="0"/>
          </a:p>
          <a:p>
            <a:pPr lvl="2"/>
            <a:r>
              <a:rPr lang="hu-HU" dirty="0"/>
              <a:t>nem tarthattak autót, kerékpárt </a:t>
            </a:r>
            <a:endParaRPr lang="hu-HU" sz="2200" dirty="0"/>
          </a:p>
          <a:p>
            <a:pPr lvl="2"/>
            <a:r>
              <a:rPr lang="hu-HU" dirty="0"/>
              <a:t>nem használhatták a tömegközlekedési eszközöket </a:t>
            </a:r>
            <a:endParaRPr lang="hu-HU" sz="2200" dirty="0"/>
          </a:p>
          <a:p>
            <a:pPr lvl="2"/>
            <a:r>
              <a:rPr lang="hu-HU" dirty="0"/>
              <a:t>nem vágathattak hajat fodrásznál </a:t>
            </a:r>
            <a:endParaRPr lang="hu-HU" sz="2200" dirty="0"/>
          </a:p>
          <a:p>
            <a:pPr lvl="2"/>
            <a:r>
              <a:rPr lang="hu-HU" dirty="0"/>
              <a:t>kikapcsolták a telefonjukat </a:t>
            </a:r>
            <a:endParaRPr lang="hu-HU" sz="2200" dirty="0" smtClean="0"/>
          </a:p>
          <a:p>
            <a:pPr lvl="2"/>
            <a:r>
              <a:rPr lang="hu-HU" dirty="0" smtClean="0"/>
              <a:t>lakásukra Dávid csillagot kellett festeni </a:t>
            </a:r>
            <a:endParaRPr lang="hu-HU" sz="2200" dirty="0" smtClean="0"/>
          </a:p>
          <a:p>
            <a:pPr lvl="2"/>
            <a:r>
              <a:rPr lang="hu-HU" dirty="0" smtClean="0"/>
              <a:t>kijárási </a:t>
            </a:r>
            <a:r>
              <a:rPr lang="hu-HU" dirty="0"/>
              <a:t>tilalom este 8 és reggel 5 óra között</a:t>
            </a:r>
            <a:endParaRPr lang="hu-HU" sz="2200" dirty="0"/>
          </a:p>
          <a:p>
            <a:pPr lvl="2"/>
            <a:r>
              <a:rPr lang="hu-HU" dirty="0"/>
              <a:t>1943 tavaszán valamennyi német zsidó állampolgárt megfosztottak állampolgárságától </a:t>
            </a:r>
            <a:endParaRPr lang="hu-HU" sz="2200" dirty="0"/>
          </a:p>
          <a:p>
            <a:pPr lvl="1" algn="just"/>
            <a:r>
              <a:rPr lang="hu-HU" dirty="0"/>
              <a:t>1942. január 20. </a:t>
            </a:r>
            <a:r>
              <a:rPr lang="hu-HU" dirty="0" err="1"/>
              <a:t>Heydrich</a:t>
            </a:r>
            <a:r>
              <a:rPr lang="hu-HU" dirty="0"/>
              <a:t> vezetésével a </a:t>
            </a:r>
            <a:r>
              <a:rPr lang="hu-HU" dirty="0" err="1" smtClean="0"/>
              <a:t>Wannsee-konferencia</a:t>
            </a:r>
            <a:r>
              <a:rPr lang="hu-HU" dirty="0" smtClean="0"/>
              <a:t>: „</a:t>
            </a:r>
            <a:r>
              <a:rPr lang="hu-HU" dirty="0" err="1" smtClean="0"/>
              <a:t>Endlösung</a:t>
            </a:r>
            <a:r>
              <a:rPr lang="hu-HU" dirty="0" smtClean="0"/>
              <a:t>”: 6 </a:t>
            </a:r>
            <a:r>
              <a:rPr lang="hu-HU" dirty="0"/>
              <a:t>millió zsidó és mintegy 250 ezer roma áldozat (550 ezer magyar</a:t>
            </a:r>
            <a:r>
              <a:rPr lang="hu-HU" dirty="0" smtClean="0"/>
              <a:t>)</a:t>
            </a:r>
            <a:endParaRPr lang="hu-HU" dirty="0"/>
          </a:p>
        </p:txBody>
      </p:sp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just"/>
            <a:r>
              <a:rPr lang="hu-HU" sz="3200" b="1" dirty="0" smtClean="0">
                <a:solidFill>
                  <a:schemeClr val="bg1"/>
                </a:solidFill>
              </a:rPr>
              <a:t>A zsidóság elleni jogkorlátozó-jogfosztó rendelkezések</a:t>
            </a:r>
            <a:endParaRPr lang="hu-HU" sz="3200" dirty="0">
              <a:solidFill>
                <a:schemeClr val="bg1"/>
              </a:solidFill>
            </a:endParaRPr>
          </a:p>
        </p:txBody>
      </p:sp>
      <p:pic>
        <p:nvPicPr>
          <p:cNvPr id="4" name="Kép 3" descr="http://upload.wikimedia.org/wikipedia/commons/thumb/c/c9/Judenstern_JMW.jpg/330px-Judenstern_JMW.jpg"/>
          <p:cNvPicPr/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6858016" y="3214686"/>
            <a:ext cx="1454463" cy="128588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artalom helye 2"/>
          <p:cNvSpPr>
            <a:spLocks noGrp="1"/>
          </p:cNvSpPr>
          <p:nvPr>
            <p:ph idx="1"/>
          </p:nvPr>
        </p:nvSpPr>
        <p:spPr/>
        <p:txBody>
          <a:bodyPr>
            <a:normAutofit fontScale="77500" lnSpcReduction="20000"/>
          </a:bodyPr>
          <a:lstStyle/>
          <a:p>
            <a:pPr algn="just"/>
            <a:r>
              <a:rPr lang="hu-HU" b="1" i="1" dirty="0"/>
              <a:t>„Parancsra tettem”: Rudolf </a:t>
            </a:r>
            <a:r>
              <a:rPr lang="hu-HU" b="1" i="1" dirty="0" err="1"/>
              <a:t>Höss</a:t>
            </a:r>
            <a:r>
              <a:rPr lang="hu-HU" b="1" i="1" dirty="0"/>
              <a:t>, az auschwitzi koncentrációs tábor parancsnokának visszaemlékezése a </a:t>
            </a:r>
            <a:r>
              <a:rPr lang="hu-HU" b="1" i="1" dirty="0" smtClean="0"/>
              <a:t>zárkában</a:t>
            </a:r>
          </a:p>
          <a:p>
            <a:pPr algn="just">
              <a:buNone/>
            </a:pPr>
            <a:r>
              <a:rPr lang="hu-HU" b="1" i="1" dirty="0">
                <a:solidFill>
                  <a:schemeClr val="bg1"/>
                </a:solidFill>
              </a:rPr>
              <a:t> </a:t>
            </a:r>
            <a:r>
              <a:rPr lang="hu-HU" b="1" i="1" dirty="0" smtClean="0">
                <a:solidFill>
                  <a:schemeClr val="bg1"/>
                </a:solidFill>
              </a:rPr>
              <a:t>    </a:t>
            </a:r>
            <a:r>
              <a:rPr lang="hu-HU" i="1" dirty="0" smtClean="0">
                <a:solidFill>
                  <a:schemeClr val="bg1"/>
                </a:solidFill>
              </a:rPr>
              <a:t>„1941 </a:t>
            </a:r>
            <a:r>
              <a:rPr lang="hu-HU" i="1" dirty="0">
                <a:solidFill>
                  <a:schemeClr val="bg1"/>
                </a:solidFill>
              </a:rPr>
              <a:t>nyarán Himmler hívatott és kifejtette: ’A Führer elrendelte az </a:t>
            </a:r>
            <a:r>
              <a:rPr lang="hu-HU" i="1" dirty="0" err="1" smtClean="0">
                <a:solidFill>
                  <a:schemeClr val="bg1"/>
                </a:solidFill>
              </a:rPr>
              <a:t>Endlösung-ot</a:t>
            </a:r>
            <a:r>
              <a:rPr lang="hu-HU" i="1" dirty="0" smtClean="0">
                <a:solidFill>
                  <a:schemeClr val="bg1"/>
                </a:solidFill>
              </a:rPr>
              <a:t>…</a:t>
            </a:r>
            <a:r>
              <a:rPr lang="hu-HU" i="1" dirty="0" err="1" smtClean="0">
                <a:solidFill>
                  <a:schemeClr val="bg1"/>
                </a:solidFill>
              </a:rPr>
              <a:t>Auschwitzot</a:t>
            </a:r>
            <a:r>
              <a:rPr lang="hu-HU" i="1" dirty="0" smtClean="0">
                <a:solidFill>
                  <a:schemeClr val="bg1"/>
                </a:solidFill>
              </a:rPr>
              <a:t> </a:t>
            </a:r>
            <a:r>
              <a:rPr lang="hu-HU" i="1" dirty="0">
                <a:solidFill>
                  <a:schemeClr val="bg1"/>
                </a:solidFill>
              </a:rPr>
              <a:t>választottam ki a lebonyolítás színhelyéül. Most Önre vár e kemény feladat végrehajtása.’ Indoklásképpen Himmler azt mondta, hogy a dolognak most kell megtörténnie, mert ha nem hajtjuk végre most, akkor később a zsidók fogják megsemmisíteni a német népet…vagy valami ilyesfélét magyarázott…Nem volt mondanivalóm. Csak azt mondhattam, hogy </a:t>
            </a:r>
            <a:r>
              <a:rPr lang="hu-HU" i="1" dirty="0" err="1">
                <a:solidFill>
                  <a:schemeClr val="bg1"/>
                </a:solidFill>
              </a:rPr>
              <a:t>Jawohl</a:t>
            </a:r>
            <a:r>
              <a:rPr lang="hu-HU" i="1" dirty="0">
                <a:solidFill>
                  <a:schemeClr val="bg1"/>
                </a:solidFill>
              </a:rPr>
              <a:t>! </a:t>
            </a:r>
            <a:r>
              <a:rPr lang="hu-HU" i="1" dirty="0" smtClean="0">
                <a:solidFill>
                  <a:schemeClr val="bg1"/>
                </a:solidFill>
              </a:rPr>
              <a:t>… </a:t>
            </a:r>
            <a:r>
              <a:rPr lang="hu-HU" i="1" dirty="0">
                <a:solidFill>
                  <a:schemeClr val="bg1"/>
                </a:solidFill>
              </a:rPr>
              <a:t>Mi csak végrehajtottuk a parancsokat, minden további okoskodás nélkül…Egyáltalán eszembe sem ötlött, hogy engem tesznek majd felelőssé. Tudja kérem, Németországban magától értetődött, hogy ha valami rosszul sikerült, akkor az az ember volt a felelős érte, aki a parancsot adta. Így hát sohasem gondoltam arra, hogy nekem magamnak kell felelnem ezért…”</a:t>
            </a:r>
            <a:endParaRPr lang="hu-HU" dirty="0">
              <a:solidFill>
                <a:schemeClr val="bg1"/>
              </a:solidFill>
            </a:endParaRPr>
          </a:p>
          <a:p>
            <a:endParaRPr lang="hu-HU" dirty="0"/>
          </a:p>
        </p:txBody>
      </p:sp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 algn="ctr"/>
            <a:r>
              <a:rPr lang="hu-HU" sz="2400" b="1" dirty="0" smtClean="0">
                <a:solidFill>
                  <a:schemeClr val="bg1"/>
                </a:solidFill>
              </a:rPr>
              <a:t/>
            </a:r>
            <a:br>
              <a:rPr lang="hu-HU" sz="2400" b="1" dirty="0" smtClean="0">
                <a:solidFill>
                  <a:schemeClr val="bg1"/>
                </a:solidFill>
              </a:rPr>
            </a:br>
            <a:r>
              <a:rPr lang="hu-HU" sz="2400" b="1" dirty="0" smtClean="0">
                <a:solidFill>
                  <a:schemeClr val="bg1"/>
                </a:solidFill>
              </a:rPr>
              <a:t>„Jogszabályok” és emberek: </a:t>
            </a:r>
            <a:br>
              <a:rPr lang="hu-HU" sz="2400" b="1" dirty="0" smtClean="0">
                <a:solidFill>
                  <a:schemeClr val="bg1"/>
                </a:solidFill>
              </a:rPr>
            </a:br>
            <a:r>
              <a:rPr lang="hu-HU" sz="2400" b="1" dirty="0" smtClean="0">
                <a:solidFill>
                  <a:schemeClr val="bg1"/>
                </a:solidFill>
              </a:rPr>
              <a:t>az elkövető </a:t>
            </a:r>
            <a:r>
              <a:rPr lang="hu-HU" sz="2400" b="1" dirty="0">
                <a:solidFill>
                  <a:schemeClr val="bg1"/>
                </a:solidFill>
              </a:rPr>
              <a:t/>
            </a:r>
            <a:br>
              <a:rPr lang="hu-HU" sz="2400" b="1" dirty="0">
                <a:solidFill>
                  <a:schemeClr val="bg1"/>
                </a:solidFill>
              </a:rPr>
            </a:br>
            <a:endParaRPr lang="hu-HU" sz="2400" b="1" dirty="0">
              <a:solidFill>
                <a:schemeClr val="bg1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zöveg helye 2"/>
          <p:cNvSpPr>
            <a:spLocks noGrp="1"/>
          </p:cNvSpPr>
          <p:nvPr>
            <p:ph type="body" idx="1"/>
          </p:nvPr>
        </p:nvSpPr>
        <p:spPr/>
        <p:txBody>
          <a:bodyPr>
            <a:normAutofit fontScale="85000" lnSpcReduction="10000"/>
          </a:bodyPr>
          <a:lstStyle/>
          <a:p>
            <a:r>
              <a:rPr lang="hu-HU" i="1" dirty="0"/>
              <a:t>Viktor Klemperer: A Harmadik Birodalom nyelve</a:t>
            </a:r>
            <a:endParaRPr lang="hu-HU" dirty="0"/>
          </a:p>
        </p:txBody>
      </p:sp>
      <p:sp>
        <p:nvSpPr>
          <p:cNvPr id="4" name="Tartalom helye 3"/>
          <p:cNvSpPr>
            <a:spLocks noGrp="1"/>
          </p:cNvSpPr>
          <p:nvPr>
            <p:ph sz="half" idx="2"/>
          </p:nvPr>
        </p:nvSpPr>
        <p:spPr/>
        <p:txBody>
          <a:bodyPr>
            <a:normAutofit fontScale="85000" lnSpcReduction="20000"/>
          </a:bodyPr>
          <a:lstStyle/>
          <a:p>
            <a:pPr algn="just"/>
            <a:r>
              <a:rPr lang="hu-HU" i="1" dirty="0" smtClean="0"/>
              <a:t>„Egy </a:t>
            </a:r>
            <a:r>
              <a:rPr lang="hu-HU" i="1" dirty="0"/>
              <a:t>SS-tiszt </a:t>
            </a:r>
            <a:r>
              <a:rPr lang="hu-HU" i="1" dirty="0" smtClean="0"/>
              <a:t>az </a:t>
            </a:r>
            <a:r>
              <a:rPr lang="hu-HU" i="1" dirty="0"/>
              <a:t>nevetgél, egyáltalán nem brutális, csak jó viccet csinál, mint amikor valaki egy kicsit oldalba lök egy kutyát…Egy autó fékez elmenőben az üres utcán, idegen fej hajlik ki belőle: „Hát még élsz, te átkozott disznó? Ki kéne taposnia e beleidet!...”Nem, </a:t>
            </a:r>
            <a:r>
              <a:rPr lang="hu-HU" i="1" dirty="0" err="1"/>
              <a:t>nem</a:t>
            </a:r>
            <a:r>
              <a:rPr lang="hu-HU" i="1" dirty="0"/>
              <a:t> lehet minden részletre kitérni, a zsidócsillag minden keserűségét feljegyezni.”</a:t>
            </a:r>
            <a:endParaRPr lang="hu-HU" dirty="0"/>
          </a:p>
          <a:p>
            <a:endParaRPr lang="hu-HU" dirty="0"/>
          </a:p>
        </p:txBody>
      </p:sp>
      <p:pic>
        <p:nvPicPr>
          <p:cNvPr id="9" name="irc_mi" descr="http://www.slub-dresden.de/uploads/RTEmagicC_Klemperer_Tageb%C3%BCcher.jpg_01.jpg.jpg"/>
          <p:cNvPicPr>
            <a:picLocks noGrp="1"/>
          </p:cNvPicPr>
          <p:nvPr>
            <p:ph sz="quarter" idx="4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4643438" y="2357430"/>
            <a:ext cx="4000528" cy="385765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hu-HU" sz="3200" b="1" dirty="0" smtClean="0">
                <a:solidFill>
                  <a:schemeClr val="bg1"/>
                </a:solidFill>
              </a:rPr>
              <a:t>„Jogszabályok” és emberek: </a:t>
            </a:r>
            <a:br>
              <a:rPr lang="hu-HU" sz="3200" b="1" dirty="0" smtClean="0">
                <a:solidFill>
                  <a:schemeClr val="bg1"/>
                </a:solidFill>
              </a:rPr>
            </a:br>
            <a:r>
              <a:rPr lang="hu-HU" sz="3200" b="1" dirty="0" smtClean="0">
                <a:solidFill>
                  <a:schemeClr val="bg1"/>
                </a:solidFill>
              </a:rPr>
              <a:t>az áldozat</a:t>
            </a:r>
            <a:endParaRPr lang="hu-HU" sz="3200" dirty="0">
              <a:solidFill>
                <a:schemeClr val="bg1"/>
              </a:solidFill>
            </a:endParaRPr>
          </a:p>
        </p:txBody>
      </p:sp>
      <p:sp>
        <p:nvSpPr>
          <p:cNvPr id="5" name="Szöveg helye 4"/>
          <p:cNvSpPr>
            <a:spLocks noGrp="1"/>
          </p:cNvSpPr>
          <p:nvPr>
            <p:ph type="body" idx="3"/>
          </p:nvPr>
        </p:nvSpPr>
        <p:spPr/>
        <p:txBody>
          <a:bodyPr/>
          <a:lstStyle/>
          <a:p>
            <a:r>
              <a:rPr lang="hu-HU" dirty="0" smtClean="0"/>
              <a:t>Victor Klemperer naplói </a:t>
            </a:r>
            <a:endParaRPr lang="hu-H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artalom helye 2"/>
          <p:cNvSpPr>
            <a:spLocks noGrp="1"/>
          </p:cNvSpPr>
          <p:nvPr>
            <p:ph idx="1"/>
          </p:nvPr>
        </p:nvSpPr>
        <p:spPr/>
        <p:txBody>
          <a:bodyPr>
            <a:normAutofit fontScale="62500" lnSpcReduction="20000"/>
          </a:bodyPr>
          <a:lstStyle/>
          <a:p>
            <a:r>
              <a:rPr lang="hu-HU" b="1" i="1" dirty="0">
                <a:solidFill>
                  <a:schemeClr val="bg1"/>
                </a:solidFill>
              </a:rPr>
              <a:t>Treblinkai parasztok vallomásából</a:t>
            </a:r>
            <a:endParaRPr lang="hu-HU" dirty="0">
              <a:solidFill>
                <a:schemeClr val="bg1"/>
              </a:solidFill>
            </a:endParaRPr>
          </a:p>
          <a:p>
            <a:pPr>
              <a:buNone/>
            </a:pPr>
            <a:r>
              <a:rPr lang="hu-HU" i="1" dirty="0">
                <a:solidFill>
                  <a:schemeClr val="bg1"/>
                </a:solidFill>
              </a:rPr>
              <a:t>„Volt ott egy rét, vagy száz méterre a tábortól. És ott a megszállás alatt is dolgoztak.</a:t>
            </a:r>
            <a:endParaRPr lang="hu-HU" dirty="0">
              <a:solidFill>
                <a:schemeClr val="bg1"/>
              </a:solidFill>
            </a:endParaRPr>
          </a:p>
          <a:p>
            <a:pPr>
              <a:buNone/>
            </a:pPr>
            <a:r>
              <a:rPr lang="hu-HU" i="1" dirty="0">
                <a:solidFill>
                  <a:schemeClr val="bg1"/>
                </a:solidFill>
              </a:rPr>
              <a:t>-Kint a földeken?</a:t>
            </a:r>
            <a:endParaRPr lang="hu-HU" dirty="0">
              <a:solidFill>
                <a:schemeClr val="bg1"/>
              </a:solidFill>
            </a:endParaRPr>
          </a:p>
          <a:p>
            <a:pPr>
              <a:buNone/>
            </a:pPr>
            <a:r>
              <a:rPr lang="hu-HU" i="1" dirty="0" err="1">
                <a:solidFill>
                  <a:schemeClr val="bg1"/>
                </a:solidFill>
              </a:rPr>
              <a:t>-Igen</a:t>
            </a:r>
            <a:r>
              <a:rPr lang="hu-HU" i="1" dirty="0">
                <a:solidFill>
                  <a:schemeClr val="bg1"/>
                </a:solidFill>
              </a:rPr>
              <a:t>. Úgyhogy látta, hogyan gázosították el a zsidókat, hallotta a jajveszékelést, mindent látott. Volt ott egy domb, és onnan sok mindent látni lehetett. </a:t>
            </a:r>
            <a:endParaRPr lang="hu-HU" dirty="0">
              <a:solidFill>
                <a:schemeClr val="bg1"/>
              </a:solidFill>
            </a:endParaRPr>
          </a:p>
          <a:p>
            <a:pPr>
              <a:buNone/>
            </a:pPr>
            <a:r>
              <a:rPr lang="hu-HU" i="1" dirty="0" err="1">
                <a:solidFill>
                  <a:schemeClr val="bg1"/>
                </a:solidFill>
              </a:rPr>
              <a:t>-És</a:t>
            </a:r>
            <a:r>
              <a:rPr lang="hu-HU" i="1" dirty="0">
                <a:solidFill>
                  <a:schemeClr val="bg1"/>
                </a:solidFill>
              </a:rPr>
              <a:t> a társa mit mondott? </a:t>
            </a:r>
            <a:endParaRPr lang="hu-HU" dirty="0">
              <a:solidFill>
                <a:schemeClr val="bg1"/>
              </a:solidFill>
            </a:endParaRPr>
          </a:p>
          <a:p>
            <a:pPr>
              <a:buNone/>
            </a:pPr>
            <a:r>
              <a:rPr lang="hu-HU" i="1" dirty="0" err="1">
                <a:solidFill>
                  <a:schemeClr val="bg1"/>
                </a:solidFill>
              </a:rPr>
              <a:t>-Nem</a:t>
            </a:r>
            <a:r>
              <a:rPr lang="hu-HU" i="1" dirty="0">
                <a:solidFill>
                  <a:schemeClr val="bg1"/>
                </a:solidFill>
              </a:rPr>
              <a:t> volt szabad megállni és nézelődni…</a:t>
            </a:r>
            <a:endParaRPr lang="hu-HU" dirty="0">
              <a:solidFill>
                <a:schemeClr val="bg1"/>
              </a:solidFill>
            </a:endParaRPr>
          </a:p>
          <a:p>
            <a:pPr>
              <a:buNone/>
            </a:pPr>
            <a:r>
              <a:rPr lang="hu-HU" i="1" dirty="0" err="1">
                <a:solidFill>
                  <a:schemeClr val="bg1"/>
                </a:solidFill>
              </a:rPr>
              <a:t>-Hát</a:t>
            </a:r>
            <a:r>
              <a:rPr lang="hu-HU" i="1" dirty="0">
                <a:solidFill>
                  <a:schemeClr val="bg1"/>
                </a:solidFill>
              </a:rPr>
              <a:t> hogy dolgoztak, lesütött szemmel? </a:t>
            </a:r>
            <a:endParaRPr lang="hu-HU" dirty="0">
              <a:solidFill>
                <a:schemeClr val="bg1"/>
              </a:solidFill>
            </a:endParaRPr>
          </a:p>
          <a:p>
            <a:pPr>
              <a:buNone/>
            </a:pPr>
            <a:r>
              <a:rPr lang="hu-HU" i="1" dirty="0" err="1">
                <a:solidFill>
                  <a:schemeClr val="bg1"/>
                </a:solidFill>
              </a:rPr>
              <a:t>-Igen</a:t>
            </a:r>
            <a:r>
              <a:rPr lang="hu-HU" i="1" dirty="0">
                <a:solidFill>
                  <a:schemeClr val="bg1"/>
                </a:solidFill>
              </a:rPr>
              <a:t>, úgy. Ott dolgoztak a szögesdrót mellett, borzalom volt csak hallgatni is. </a:t>
            </a:r>
            <a:endParaRPr lang="hu-HU" dirty="0">
              <a:solidFill>
                <a:schemeClr val="bg1"/>
              </a:solidFill>
            </a:endParaRPr>
          </a:p>
          <a:p>
            <a:pPr>
              <a:buNone/>
            </a:pPr>
            <a:r>
              <a:rPr lang="hu-HU" i="1" dirty="0" err="1">
                <a:solidFill>
                  <a:schemeClr val="bg1"/>
                </a:solidFill>
              </a:rPr>
              <a:t>-Neki</a:t>
            </a:r>
            <a:r>
              <a:rPr lang="hu-HU" i="1" dirty="0">
                <a:solidFill>
                  <a:schemeClr val="bg1"/>
                </a:solidFill>
              </a:rPr>
              <a:t> is ott volt a földje? </a:t>
            </a:r>
            <a:endParaRPr lang="hu-HU" dirty="0">
              <a:solidFill>
                <a:schemeClr val="bg1"/>
              </a:solidFill>
            </a:endParaRPr>
          </a:p>
          <a:p>
            <a:pPr>
              <a:buNone/>
            </a:pPr>
            <a:r>
              <a:rPr lang="hu-HU" i="1" dirty="0" err="1">
                <a:solidFill>
                  <a:schemeClr val="bg1"/>
                </a:solidFill>
              </a:rPr>
              <a:t>-Igen</a:t>
            </a:r>
            <a:r>
              <a:rPr lang="hu-HU" i="1" dirty="0">
                <a:solidFill>
                  <a:schemeClr val="bg1"/>
                </a:solidFill>
              </a:rPr>
              <a:t>, a tábor mellett. Szabadon kijárhatott dolgozni, az nem volt tilos…</a:t>
            </a:r>
            <a:endParaRPr lang="hu-HU" dirty="0">
              <a:solidFill>
                <a:schemeClr val="bg1"/>
              </a:solidFill>
            </a:endParaRPr>
          </a:p>
          <a:p>
            <a:pPr>
              <a:buNone/>
            </a:pPr>
            <a:r>
              <a:rPr lang="hu-HU" i="1" dirty="0" err="1">
                <a:solidFill>
                  <a:schemeClr val="bg1"/>
                </a:solidFill>
              </a:rPr>
              <a:t>-És</a:t>
            </a:r>
            <a:r>
              <a:rPr lang="hu-HU" i="1" dirty="0">
                <a:solidFill>
                  <a:schemeClr val="bg1"/>
                </a:solidFill>
              </a:rPr>
              <a:t> egy cseppet sem zavarta, hogy a jajkiáltások között kell dolgozni?</a:t>
            </a:r>
            <a:endParaRPr lang="hu-HU" dirty="0">
              <a:solidFill>
                <a:schemeClr val="bg1"/>
              </a:solidFill>
            </a:endParaRPr>
          </a:p>
          <a:p>
            <a:pPr>
              <a:buNone/>
            </a:pPr>
            <a:r>
              <a:rPr lang="hu-HU" i="1" dirty="0" err="1">
                <a:solidFill>
                  <a:schemeClr val="bg1"/>
                </a:solidFill>
              </a:rPr>
              <a:t>-Eleinte</a:t>
            </a:r>
            <a:r>
              <a:rPr lang="hu-HU" i="1" dirty="0">
                <a:solidFill>
                  <a:schemeClr val="bg1"/>
                </a:solidFill>
              </a:rPr>
              <a:t> csakugyan nehéz volt elviselni, de lassan csak megszokta az ember…</a:t>
            </a:r>
            <a:endParaRPr lang="hu-HU" dirty="0">
              <a:solidFill>
                <a:schemeClr val="bg1"/>
              </a:solidFill>
            </a:endParaRPr>
          </a:p>
          <a:p>
            <a:pPr>
              <a:buNone/>
            </a:pPr>
            <a:r>
              <a:rPr lang="hu-HU" i="1" dirty="0" err="1">
                <a:solidFill>
                  <a:schemeClr val="bg1"/>
                </a:solidFill>
              </a:rPr>
              <a:t>-Minden</a:t>
            </a:r>
            <a:r>
              <a:rPr lang="hu-HU" i="1" dirty="0">
                <a:solidFill>
                  <a:schemeClr val="bg1"/>
                </a:solidFill>
              </a:rPr>
              <a:t> meg lehet szokni, ugye? </a:t>
            </a:r>
            <a:endParaRPr lang="hu-HU" dirty="0">
              <a:solidFill>
                <a:schemeClr val="bg1"/>
              </a:solidFill>
            </a:endParaRPr>
          </a:p>
          <a:p>
            <a:pPr>
              <a:buNone/>
            </a:pPr>
            <a:r>
              <a:rPr lang="hu-HU" i="1" dirty="0" err="1">
                <a:solidFill>
                  <a:schemeClr val="bg1"/>
                </a:solidFill>
              </a:rPr>
              <a:t>-Igen</a:t>
            </a:r>
            <a:r>
              <a:rPr lang="hu-HU" i="1" dirty="0">
                <a:solidFill>
                  <a:schemeClr val="bg1"/>
                </a:solidFill>
              </a:rPr>
              <a:t>, mindent. Most már úgy gondol vissza minderre, mintha valami rossz álom lett volna, pedig csakugyan megtörtént.”</a:t>
            </a:r>
            <a:endParaRPr lang="hu-HU" dirty="0">
              <a:solidFill>
                <a:schemeClr val="bg1"/>
              </a:solidFill>
            </a:endParaRPr>
          </a:p>
          <a:p>
            <a:endParaRPr lang="hu-HU" dirty="0"/>
          </a:p>
        </p:txBody>
      </p:sp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/>
            <a:r>
              <a:rPr lang="hu-HU" b="1" dirty="0" smtClean="0">
                <a:solidFill>
                  <a:schemeClr val="bg1"/>
                </a:solidFill>
              </a:rPr>
              <a:t>„Jogszabályok” és emberek: </a:t>
            </a:r>
            <a:r>
              <a:rPr lang="hu-HU" b="1" dirty="0">
                <a:solidFill>
                  <a:schemeClr val="bg1"/>
                </a:solidFill>
              </a:rPr>
              <a:t/>
            </a:r>
            <a:br>
              <a:rPr lang="hu-HU" b="1" dirty="0">
                <a:solidFill>
                  <a:schemeClr val="bg1"/>
                </a:solidFill>
              </a:rPr>
            </a:br>
            <a:r>
              <a:rPr lang="hu-HU" b="1" dirty="0" smtClean="0">
                <a:solidFill>
                  <a:schemeClr val="bg1"/>
                </a:solidFill>
              </a:rPr>
              <a:t>a szemlélő (?)</a:t>
            </a:r>
            <a:endParaRPr lang="hu-HU" dirty="0">
              <a:solidFill>
                <a:schemeClr val="bg1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ím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i="1" dirty="0" err="1" smtClean="0">
                <a:solidFill>
                  <a:schemeClr val="bg1"/>
                </a:solidFill>
              </a:rPr>
              <a:t>Micha</a:t>
            </a:r>
            <a:r>
              <a:rPr lang="hu-HU" i="1" dirty="0" smtClean="0">
                <a:solidFill>
                  <a:schemeClr val="bg1"/>
                </a:solidFill>
              </a:rPr>
              <a:t> </a:t>
            </a:r>
            <a:r>
              <a:rPr lang="hu-HU" i="1" dirty="0" err="1" smtClean="0">
                <a:solidFill>
                  <a:schemeClr val="bg1"/>
                </a:solidFill>
              </a:rPr>
              <a:t>Ullman</a:t>
            </a:r>
            <a:r>
              <a:rPr lang="hu-HU" i="1" dirty="0" smtClean="0">
                <a:solidFill>
                  <a:schemeClr val="bg1"/>
                </a:solidFill>
              </a:rPr>
              <a:t> szobra, Berlin </a:t>
            </a:r>
            <a:endParaRPr lang="hu-HU" i="1" dirty="0">
              <a:solidFill>
                <a:schemeClr val="bg1"/>
              </a:solidFill>
            </a:endParaRPr>
          </a:p>
        </p:txBody>
      </p:sp>
      <p:pic>
        <p:nvPicPr>
          <p:cNvPr id="4" name="irc_mi" descr="http://upload.wikimedia.org/wikipedia/en/1/1d/Bebelplatz_Night_of_Shame_Monument.jpg"/>
          <p:cNvPicPr>
            <a:picLocks noGrp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1571604" y="1857364"/>
            <a:ext cx="5500726" cy="392909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artalom helye 1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pPr lvl="0"/>
            <a:r>
              <a:rPr lang="de-DE" sz="2800" dirty="0" err="1" smtClean="0"/>
              <a:t>Szépirodalmi</a:t>
            </a:r>
            <a:r>
              <a:rPr lang="de-DE" sz="2800" dirty="0" smtClean="0"/>
              <a:t> </a:t>
            </a:r>
            <a:r>
              <a:rPr lang="de-DE" sz="2800" dirty="0" err="1" smtClean="0"/>
              <a:t>művek</a:t>
            </a:r>
            <a:r>
              <a:rPr lang="de-DE" sz="2800" dirty="0" smtClean="0"/>
              <a:t>, </a:t>
            </a:r>
            <a:r>
              <a:rPr lang="de-DE" sz="2800" dirty="0" err="1" smtClean="0"/>
              <a:t>naplók</a:t>
            </a:r>
            <a:r>
              <a:rPr lang="de-DE" sz="2800" dirty="0" smtClean="0"/>
              <a:t>, </a:t>
            </a:r>
            <a:r>
              <a:rPr lang="de-DE" sz="2800" dirty="0" err="1" smtClean="0"/>
              <a:t>visszaemlékezések</a:t>
            </a:r>
            <a:endParaRPr lang="hu-HU" sz="2400" dirty="0" smtClean="0"/>
          </a:p>
          <a:p>
            <a:pPr>
              <a:buNone/>
            </a:pPr>
            <a:r>
              <a:rPr lang="de-DE" sz="2800" dirty="0" smtClean="0">
                <a:solidFill>
                  <a:schemeClr val="bg1"/>
                </a:solidFill>
              </a:rPr>
              <a:t> </a:t>
            </a:r>
            <a:r>
              <a:rPr lang="en-US" dirty="0" smtClean="0">
                <a:solidFill>
                  <a:schemeClr val="bg1"/>
                </a:solidFill>
              </a:rPr>
              <a:t>Jorge Semprun: A </a:t>
            </a:r>
            <a:r>
              <a:rPr lang="en-US" dirty="0" err="1" smtClean="0">
                <a:solidFill>
                  <a:schemeClr val="bg1"/>
                </a:solidFill>
              </a:rPr>
              <a:t>nagy</a:t>
            </a:r>
            <a:r>
              <a:rPr lang="en-US" dirty="0" smtClean="0">
                <a:solidFill>
                  <a:schemeClr val="bg1"/>
                </a:solidFill>
              </a:rPr>
              <a:t> utazás. Európa Könyvkiadó, Budapest, 1998. </a:t>
            </a:r>
            <a:endParaRPr lang="hu-HU" sz="2000" dirty="0" smtClean="0">
              <a:solidFill>
                <a:schemeClr val="bg1"/>
              </a:solidFill>
            </a:endParaRPr>
          </a:p>
          <a:p>
            <a:pPr>
              <a:buNone/>
            </a:pPr>
            <a:r>
              <a:rPr lang="en-US" dirty="0" smtClean="0">
                <a:solidFill>
                  <a:schemeClr val="bg1"/>
                </a:solidFill>
              </a:rPr>
              <a:t>Littel Jonathan: Jóakaratúak.</a:t>
            </a:r>
            <a:endParaRPr lang="hu-HU" sz="2000" dirty="0" smtClean="0">
              <a:solidFill>
                <a:schemeClr val="bg1"/>
              </a:solidFill>
            </a:endParaRPr>
          </a:p>
          <a:p>
            <a:pPr>
              <a:buNone/>
            </a:pPr>
            <a:r>
              <a:rPr lang="en-US" dirty="0" smtClean="0">
                <a:solidFill>
                  <a:schemeClr val="bg1"/>
                </a:solidFill>
              </a:rPr>
              <a:t>Robert Merle: Mesterségem a halál. Európa Könyvkiadó, Budapest, 2000.</a:t>
            </a:r>
            <a:endParaRPr lang="hu-HU" sz="2000" dirty="0" smtClean="0">
              <a:solidFill>
                <a:schemeClr val="bg1"/>
              </a:solidFill>
            </a:endParaRPr>
          </a:p>
          <a:p>
            <a:pPr lvl="0"/>
            <a:r>
              <a:rPr lang="en-US" sz="2800" dirty="0" err="1" smtClean="0"/>
              <a:t>Filmek</a:t>
            </a:r>
            <a:r>
              <a:rPr lang="en-US" sz="2800" dirty="0" smtClean="0"/>
              <a:t> </a:t>
            </a:r>
            <a:endParaRPr lang="hu-HU" sz="2400" dirty="0" smtClean="0"/>
          </a:p>
          <a:p>
            <a:pPr lvl="1"/>
            <a:r>
              <a:rPr lang="en-US" b="1" i="1" dirty="0" smtClean="0">
                <a:solidFill>
                  <a:schemeClr val="bg1"/>
                </a:solidFill>
              </a:rPr>
              <a:t>Ámen, 2002. </a:t>
            </a:r>
            <a:endParaRPr lang="hu-HU" sz="2000" b="1" i="1" dirty="0" smtClean="0">
              <a:solidFill>
                <a:schemeClr val="bg1"/>
              </a:solidFill>
            </a:endParaRPr>
          </a:p>
          <a:p>
            <a:pPr lvl="1"/>
            <a:r>
              <a:rPr lang="en-US" b="1" i="1" dirty="0" smtClean="0">
                <a:solidFill>
                  <a:schemeClr val="bg1"/>
                </a:solidFill>
              </a:rPr>
              <a:t>Hullám, 2008. </a:t>
            </a:r>
            <a:endParaRPr lang="hu-HU" sz="2000" b="1" i="1" dirty="0" smtClean="0">
              <a:solidFill>
                <a:schemeClr val="bg1"/>
              </a:solidFill>
            </a:endParaRPr>
          </a:p>
          <a:p>
            <a:pPr lvl="1"/>
            <a:r>
              <a:rPr lang="en-US" b="1" i="1" dirty="0" smtClean="0">
                <a:solidFill>
                  <a:schemeClr val="bg1"/>
                </a:solidFill>
              </a:rPr>
              <a:t>Kabaré, 1972.</a:t>
            </a:r>
            <a:endParaRPr lang="hu-HU" b="1" i="1" dirty="0" smtClean="0">
              <a:solidFill>
                <a:schemeClr val="bg1"/>
              </a:solidFill>
            </a:endParaRPr>
          </a:p>
          <a:p>
            <a:pPr lvl="1" algn="ctr">
              <a:buNone/>
            </a:pPr>
            <a:r>
              <a:rPr lang="hu-HU" sz="2000" i="1" dirty="0" smtClean="0"/>
              <a:t>Köszönöm a figyelmet! </a:t>
            </a:r>
          </a:p>
          <a:p>
            <a:endParaRPr lang="hu-HU" dirty="0"/>
          </a:p>
        </p:txBody>
      </p:sp>
      <p:sp>
        <p:nvSpPr>
          <p:cNvPr id="3" name="Cím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dirty="0" smtClean="0"/>
              <a:t>(Szubjektív) ajánló a témához: </a:t>
            </a:r>
            <a:endParaRPr lang="hu-HU" dirty="0"/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hu-HU" sz="3600" dirty="0" smtClean="0"/>
              <a:t>A jogkiterjesztés: </a:t>
            </a:r>
            <a:br>
              <a:rPr lang="hu-HU" sz="3600" dirty="0" smtClean="0"/>
            </a:br>
            <a:r>
              <a:rPr lang="hu-HU" sz="3600" dirty="0" smtClean="0"/>
              <a:t>az asszimiláció és az emancipáció jogtörténeti vonatkozásai Magyarországon. </a:t>
            </a:r>
            <a:br>
              <a:rPr lang="hu-HU" sz="3600" dirty="0" smtClean="0"/>
            </a:br>
            <a:r>
              <a:rPr lang="hu-HU" sz="3600" dirty="0" smtClean="0"/>
              <a:t>A befogadás „kérdőjelei”.</a:t>
            </a:r>
            <a:br>
              <a:rPr lang="hu-HU" sz="3600" dirty="0" smtClean="0"/>
            </a:br>
            <a:r>
              <a:rPr lang="hu-HU" sz="3600" dirty="0"/>
              <a:t/>
            </a:r>
            <a:br>
              <a:rPr lang="hu-HU" sz="3600" dirty="0"/>
            </a:br>
            <a:r>
              <a:rPr lang="hu-HU" sz="2000" dirty="0" smtClean="0"/>
              <a:t/>
            </a:r>
            <a:br>
              <a:rPr lang="hu-HU" sz="2000" dirty="0" smtClean="0"/>
            </a:br>
            <a:endParaRPr lang="hu-HU" sz="2000" dirty="0"/>
          </a:p>
        </p:txBody>
      </p:sp>
      <p:sp>
        <p:nvSpPr>
          <p:cNvPr id="3" name="Alcím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pPr algn="r"/>
            <a:r>
              <a:rPr lang="hu-HU" sz="2000" i="1" dirty="0" smtClean="0"/>
              <a:t>2014. október 8. </a:t>
            </a:r>
          </a:p>
          <a:p>
            <a:pPr algn="r"/>
            <a:r>
              <a:rPr lang="hu-HU" sz="2000" i="1" dirty="0" smtClean="0"/>
              <a:t>Lehotay Veronika</a:t>
            </a:r>
            <a:endParaRPr lang="hu-HU" sz="2000" i="1" dirty="0"/>
          </a:p>
        </p:txBody>
      </p:sp>
    </p:spTree>
    <p:extLst>
      <p:ext uri="{BB962C8B-B14F-4D97-AF65-F5344CB8AC3E}">
        <p14:creationId xmlns:p14="http://schemas.microsoft.com/office/powerpoint/2010/main" val="263804624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hu-HU" dirty="0" smtClean="0"/>
              <a:t>Mit jelent a fogalom?</a:t>
            </a:r>
            <a:endParaRPr lang="hu-HU" dirty="0"/>
          </a:p>
        </p:txBody>
      </p:sp>
      <p:sp>
        <p:nvSpPr>
          <p:cNvPr id="307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357158" y="1643050"/>
            <a:ext cx="8077200" cy="4419600"/>
          </a:xfrm>
        </p:spPr>
        <p:txBody>
          <a:bodyPr/>
          <a:lstStyle/>
          <a:p>
            <a:pPr>
              <a:buNone/>
            </a:pPr>
            <a:r>
              <a:rPr lang="hu-HU" dirty="0" smtClean="0"/>
              <a:t>		Sztereotípia</a:t>
            </a:r>
            <a:endParaRPr lang="hu-HU" dirty="0"/>
          </a:p>
        </p:txBody>
      </p:sp>
      <p:pic>
        <p:nvPicPr>
          <p:cNvPr id="5" name="irc_mi" descr="http://mosaiconline.hu/online/wp-content/uploads/ego.05.stereotypes1.jpg"/>
          <p:cNvPicPr/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072066" y="1643050"/>
            <a:ext cx="3194039" cy="186657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" name="irc_mi" descr="http://m.blog.hu/es/espana/image/germany.jpg"/>
          <p:cNvPicPr/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71472" y="2571744"/>
            <a:ext cx="1714512" cy="22777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7" name="irc_mi" descr="http://www.demotivalo.net/pic/1324383045.4914-womensign-f.jpg"/>
          <p:cNvPicPr/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2714612" y="2500306"/>
            <a:ext cx="2143140" cy="328614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9" name="irc_mi" descr="http://www.nlcafe.hu/data/cikk/9/85003/1.jpg"/>
          <p:cNvPicPr/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5643570" y="4357694"/>
            <a:ext cx="2071702" cy="17859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149041192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dirty="0" smtClean="0"/>
              <a:t>A sztereotípia </a:t>
            </a:r>
            <a:endParaRPr lang="hu-HU" dirty="0"/>
          </a:p>
        </p:txBody>
      </p:sp>
      <p:sp>
        <p:nvSpPr>
          <p:cNvPr id="3" name="Tartalom helye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just"/>
            <a:r>
              <a:rPr lang="hu-HU" sz="2000" b="1" i="1" dirty="0" smtClean="0">
                <a:latin typeface="Times New Roman" pitchFamily="18" charset="0"/>
                <a:cs typeface="Times New Roman" pitchFamily="18" charset="0"/>
              </a:rPr>
              <a:t>A szó görög eredetű. </a:t>
            </a:r>
            <a:r>
              <a:rPr lang="hu-HU" sz="2000" dirty="0" smtClean="0">
                <a:latin typeface="Times New Roman" pitchFamily="18" charset="0"/>
                <a:cs typeface="Times New Roman" pitchFamily="18" charset="0"/>
              </a:rPr>
              <a:t>A </a:t>
            </a:r>
            <a:r>
              <a:rPr lang="hu-HU" sz="2000" i="1" dirty="0" err="1" smtClean="0">
                <a:latin typeface="Times New Roman" pitchFamily="18" charset="0"/>
                <a:cs typeface="Times New Roman" pitchFamily="18" charset="0"/>
              </a:rPr>
              <a:t>stereós</a:t>
            </a:r>
            <a:r>
              <a:rPr lang="hu-HU" sz="2000" dirty="0" smtClean="0">
                <a:latin typeface="Times New Roman" pitchFamily="18" charset="0"/>
                <a:cs typeface="Times New Roman" pitchFamily="18" charset="0"/>
              </a:rPr>
              <a:t> (</a:t>
            </a:r>
            <a:r>
              <a:rPr lang="hu-HU" sz="2000" dirty="0" err="1" smtClean="0">
                <a:latin typeface="Times New Roman" pitchFamily="18" charset="0"/>
                <a:cs typeface="Times New Roman" pitchFamily="18" charset="0"/>
              </a:rPr>
              <a:t>στερεός</a:t>
            </a:r>
            <a:r>
              <a:rPr lang="hu-HU" sz="2000" dirty="0" smtClean="0">
                <a:latin typeface="Times New Roman" pitchFamily="18" charset="0"/>
                <a:cs typeface="Times New Roman" pitchFamily="18" charset="0"/>
              </a:rPr>
              <a:t>), - ami szilárdat jelent - és a </a:t>
            </a:r>
            <a:r>
              <a:rPr lang="hu-HU" sz="2000" i="1" dirty="0" err="1" smtClean="0">
                <a:latin typeface="Times New Roman" pitchFamily="18" charset="0"/>
                <a:cs typeface="Times New Roman" pitchFamily="18" charset="0"/>
              </a:rPr>
              <a:t>týpos</a:t>
            </a:r>
            <a:r>
              <a:rPr lang="hu-HU" sz="2000" dirty="0" smtClean="0">
                <a:latin typeface="Times New Roman" pitchFamily="18" charset="0"/>
                <a:cs typeface="Times New Roman" pitchFamily="18" charset="0"/>
              </a:rPr>
              <a:t> (</a:t>
            </a:r>
            <a:r>
              <a:rPr lang="hu-HU" sz="2000" dirty="0" err="1" smtClean="0">
                <a:latin typeface="Times New Roman" pitchFamily="18" charset="0"/>
                <a:cs typeface="Times New Roman" pitchFamily="18" charset="0"/>
              </a:rPr>
              <a:t>τύπος</a:t>
            </a:r>
            <a:r>
              <a:rPr lang="hu-HU" sz="2000" dirty="0" smtClean="0">
                <a:latin typeface="Times New Roman" pitchFamily="18" charset="0"/>
                <a:cs typeface="Times New Roman" pitchFamily="18" charset="0"/>
              </a:rPr>
              <a:t>) - vagyis forma, sablon - szavak összetételéből áll. </a:t>
            </a:r>
          </a:p>
          <a:p>
            <a:pPr algn="just"/>
            <a:r>
              <a:rPr lang="hu-HU" sz="2000" b="1" i="1" dirty="0" smtClean="0">
                <a:latin typeface="Times New Roman" pitchFamily="18" charset="0"/>
                <a:cs typeface="Times New Roman" pitchFamily="18" charset="0"/>
              </a:rPr>
              <a:t>Mit jelent a sztereotípia? </a:t>
            </a:r>
            <a:r>
              <a:rPr lang="hu-HU" sz="2000" dirty="0" smtClean="0">
                <a:latin typeface="Times New Roman" pitchFamily="18" charset="0"/>
                <a:cs typeface="Times New Roman" pitchFamily="18" charset="0"/>
              </a:rPr>
              <a:t>Hamilton, </a:t>
            </a:r>
            <a:r>
              <a:rPr lang="hu-HU" sz="2000" dirty="0" err="1" smtClean="0">
                <a:latin typeface="Times New Roman" pitchFamily="18" charset="0"/>
                <a:cs typeface="Times New Roman" pitchFamily="18" charset="0"/>
              </a:rPr>
              <a:t>Rosenthal</a:t>
            </a:r>
            <a:r>
              <a:rPr lang="hu-HU" sz="2000" dirty="0" smtClean="0">
                <a:latin typeface="Times New Roman" pitchFamily="18" charset="0"/>
                <a:cs typeface="Times New Roman" pitchFamily="18" charset="0"/>
              </a:rPr>
              <a:t> fogalma </a:t>
            </a:r>
          </a:p>
          <a:p>
            <a:pPr lvl="0"/>
            <a:r>
              <a:rPr lang="hu-HU" sz="2000" b="1" dirty="0" smtClean="0">
                <a:latin typeface="Times New Roman" pitchFamily="18" charset="0"/>
                <a:cs typeface="Times New Roman" pitchFamily="18" charset="0"/>
              </a:rPr>
              <a:t>Fajtái: </a:t>
            </a:r>
          </a:p>
          <a:p>
            <a:pPr lvl="1" algn="just"/>
            <a:r>
              <a:rPr lang="hu-HU" sz="1800" b="1" dirty="0" smtClean="0">
                <a:latin typeface="Times New Roman" pitchFamily="18" charset="0"/>
                <a:cs typeface="Times New Roman" pitchFamily="18" charset="0"/>
              </a:rPr>
              <a:t>Nemi sztereotípiák.</a:t>
            </a:r>
          </a:p>
          <a:p>
            <a:pPr lvl="1" algn="just"/>
            <a:r>
              <a:rPr lang="hu-HU" sz="1800" b="1" dirty="0" smtClean="0">
                <a:latin typeface="Times New Roman" pitchFamily="18" charset="0"/>
                <a:cs typeface="Times New Roman" pitchFamily="18" charset="0"/>
              </a:rPr>
              <a:t>Szexuális sztereotípiák.</a:t>
            </a:r>
            <a:r>
              <a:rPr lang="hu-HU" sz="1800" dirty="0" smtClean="0">
                <a:latin typeface="Times New Roman" pitchFamily="18" charset="0"/>
                <a:cs typeface="Times New Roman" pitchFamily="18" charset="0"/>
              </a:rPr>
              <a:t> </a:t>
            </a:r>
          </a:p>
          <a:p>
            <a:pPr lvl="1" algn="just"/>
            <a:r>
              <a:rPr lang="hu-HU" sz="1800" b="1" dirty="0" smtClean="0">
                <a:latin typeface="Times New Roman" pitchFamily="18" charset="0"/>
                <a:cs typeface="Times New Roman" pitchFamily="18" charset="0"/>
              </a:rPr>
              <a:t>Megjelenésre és kinézetre vonatkozó sztereotípiák.</a:t>
            </a:r>
            <a:r>
              <a:rPr lang="hu-HU" sz="1800" dirty="0" smtClean="0">
                <a:latin typeface="Times New Roman" pitchFamily="18" charset="0"/>
                <a:cs typeface="Times New Roman" pitchFamily="18" charset="0"/>
              </a:rPr>
              <a:t> </a:t>
            </a:r>
          </a:p>
          <a:p>
            <a:pPr lvl="1" algn="just"/>
            <a:r>
              <a:rPr lang="hu-HU" sz="1800" b="1" dirty="0" smtClean="0">
                <a:latin typeface="Times New Roman" pitchFamily="18" charset="0"/>
                <a:cs typeface="Times New Roman" pitchFamily="18" charset="0"/>
              </a:rPr>
              <a:t>Nemzeti és etnikai sztereotípiák</a:t>
            </a:r>
            <a:endParaRPr lang="hu-HU" sz="1800" dirty="0" smtClean="0">
              <a:latin typeface="Times New Roman" pitchFamily="18" charset="0"/>
              <a:cs typeface="Times New Roman" pitchFamily="18" charset="0"/>
            </a:endParaRPr>
          </a:p>
          <a:p>
            <a:pPr lvl="1" algn="just"/>
            <a:r>
              <a:rPr lang="hu-HU" sz="1800" b="1" dirty="0" smtClean="0">
                <a:latin typeface="Times New Roman" pitchFamily="18" charset="0"/>
                <a:cs typeface="Times New Roman" pitchFamily="18" charset="0"/>
              </a:rPr>
              <a:t>Szakmákról szóló sztereotípiák.</a:t>
            </a:r>
            <a:r>
              <a:rPr lang="hu-HU" sz="1800" dirty="0" smtClean="0">
                <a:latin typeface="Times New Roman" pitchFamily="18" charset="0"/>
                <a:cs typeface="Times New Roman" pitchFamily="18" charset="0"/>
              </a:rPr>
              <a:t> Különböző szakmákhoz társított sztereotípiák.</a:t>
            </a:r>
          </a:p>
          <a:p>
            <a:pPr algn="just"/>
            <a:r>
              <a:rPr lang="hu-HU" sz="2000" b="1" dirty="0" smtClean="0">
                <a:latin typeface="Times New Roman" pitchFamily="18" charset="0"/>
                <a:cs typeface="Times New Roman" pitchFamily="18" charset="0"/>
              </a:rPr>
              <a:t>Funkciói: </a:t>
            </a:r>
            <a:r>
              <a:rPr lang="hu-HU" sz="2000" dirty="0" smtClean="0">
                <a:latin typeface="Times New Roman" pitchFamily="18" charset="0"/>
                <a:cs typeface="Times New Roman" pitchFamily="18" charset="0"/>
              </a:rPr>
              <a:t>megismerő, kommunikációs, szociológiai </a:t>
            </a:r>
            <a:endParaRPr lang="hu-HU" sz="2000" dirty="0"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859752729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dirty="0" smtClean="0"/>
              <a:t>Mit jelent a fogalom: előítélet?</a:t>
            </a:r>
            <a:endParaRPr lang="hu-HU" dirty="0"/>
          </a:p>
        </p:txBody>
      </p:sp>
      <p:pic>
        <p:nvPicPr>
          <p:cNvPr id="4" name="irc_mi" descr="http://www.ezfasza.com/wp-content/uploads/2011/10/1318858769-9m_P1T.jpg"/>
          <p:cNvPicPr>
            <a:picLocks noGrp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1071538" y="2714620"/>
            <a:ext cx="3429024" cy="32147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" name="irc_mi" descr="http://www.demotivalo.net/pic/1310933118-5Sz_O7.jpg"/>
          <p:cNvPicPr/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4572000" y="1785926"/>
            <a:ext cx="3749035" cy="374269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1778325434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dirty="0" smtClean="0"/>
              <a:t>Az előítélet</a:t>
            </a:r>
            <a:endParaRPr lang="hu-HU" dirty="0"/>
          </a:p>
        </p:txBody>
      </p:sp>
      <p:sp>
        <p:nvSpPr>
          <p:cNvPr id="3" name="Tartalom helye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hu-HU" dirty="0" smtClean="0"/>
              <a:t>Mindig negatív </a:t>
            </a:r>
          </a:p>
          <a:p>
            <a:r>
              <a:rPr lang="hu-HU" dirty="0" err="1" smtClean="0"/>
              <a:t>Adorno</a:t>
            </a:r>
            <a:r>
              <a:rPr lang="hu-HU" dirty="0" smtClean="0"/>
              <a:t> álláspontja </a:t>
            </a:r>
          </a:p>
          <a:p>
            <a:r>
              <a:rPr lang="hu-HU" dirty="0" smtClean="0"/>
              <a:t>Az előítélet fajtái: </a:t>
            </a:r>
          </a:p>
          <a:p>
            <a:pPr lvl="1"/>
            <a:r>
              <a:rPr lang="hu-HU" dirty="0" smtClean="0"/>
              <a:t>erkölcsi, gazdasági, kulturális</a:t>
            </a:r>
            <a:endParaRPr lang="hu-HU" dirty="0"/>
          </a:p>
        </p:txBody>
      </p:sp>
    </p:spTree>
    <p:extLst>
      <p:ext uri="{BB962C8B-B14F-4D97-AF65-F5344CB8AC3E}">
        <p14:creationId xmlns:p14="http://schemas.microsoft.com/office/powerpoint/2010/main" val="1713642662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dirty="0" smtClean="0"/>
              <a:t>Társadalmi távolság </a:t>
            </a:r>
            <a:endParaRPr lang="hu-HU" dirty="0"/>
          </a:p>
        </p:txBody>
      </p:sp>
      <p:sp>
        <p:nvSpPr>
          <p:cNvPr id="3" name="Tartalom helye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just"/>
            <a:r>
              <a:rPr lang="hu-HU" dirty="0" smtClean="0"/>
              <a:t>Hajlandóság, hogy valaki egy adott csoport tagját még milyen társadalmi viszonyban fogadja még el szívesen. </a:t>
            </a:r>
            <a:endParaRPr lang="hu-HU" dirty="0"/>
          </a:p>
        </p:txBody>
      </p:sp>
    </p:spTree>
    <p:extLst>
      <p:ext uri="{BB962C8B-B14F-4D97-AF65-F5344CB8AC3E}">
        <p14:creationId xmlns:p14="http://schemas.microsoft.com/office/powerpoint/2010/main" val="849902119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dirty="0" smtClean="0"/>
              <a:t>Társadalmi távolság mérése</a:t>
            </a:r>
            <a:endParaRPr lang="hu-HU" dirty="0"/>
          </a:p>
        </p:txBody>
      </p:sp>
      <p:sp>
        <p:nvSpPr>
          <p:cNvPr id="3" name="Tartalom helye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just">
              <a:buNone/>
              <a:defRPr/>
            </a:pPr>
            <a:r>
              <a:rPr lang="hu-HU" sz="2000" b="1" dirty="0" smtClean="0"/>
              <a:t>Társadalmi távolság: </a:t>
            </a:r>
            <a:r>
              <a:rPr lang="hu-HU" sz="2000" dirty="0" smtClean="0"/>
              <a:t>a társadalom egy adott időszakában a társadalom számára fontos különbségek/ egyenlőtlenségek rendszere.</a:t>
            </a:r>
            <a:endParaRPr lang="hu-HU" sz="2000" b="1" dirty="0" smtClean="0"/>
          </a:p>
          <a:p>
            <a:pPr>
              <a:buNone/>
              <a:defRPr/>
            </a:pPr>
            <a:r>
              <a:rPr lang="hu-HU" sz="2000" b="1" dirty="0" smtClean="0"/>
              <a:t>Példa </a:t>
            </a:r>
            <a:r>
              <a:rPr lang="hu-HU" sz="2000" b="1" dirty="0" err="1" smtClean="0"/>
              <a:t>Bogardus-skálára</a:t>
            </a:r>
            <a:r>
              <a:rPr lang="hu-HU" sz="2000" b="1" dirty="0" smtClean="0"/>
              <a:t>:</a:t>
            </a:r>
          </a:p>
          <a:p>
            <a:pPr algn="just">
              <a:defRPr/>
            </a:pPr>
            <a:r>
              <a:rPr lang="hu-HU" sz="2000" b="1" i="1" dirty="0" smtClean="0"/>
              <a:t>Milyen közeli kapcsolatot tud elképzelni egy roma/arab/zsidó homoszexuális/ AIDS-es/hajléktalan emberrel?</a:t>
            </a:r>
          </a:p>
          <a:p>
            <a:pPr lvl="2">
              <a:lnSpc>
                <a:spcPct val="80000"/>
              </a:lnSpc>
              <a:buFontTx/>
              <a:buNone/>
              <a:defRPr/>
            </a:pPr>
            <a:r>
              <a:rPr lang="hu-HU" sz="2000" dirty="0" smtClean="0"/>
              <a:t>Elfogadnám…</a:t>
            </a:r>
          </a:p>
          <a:p>
            <a:pPr lvl="2">
              <a:lnSpc>
                <a:spcPct val="80000"/>
              </a:lnSpc>
              <a:buFontTx/>
              <a:buNone/>
              <a:defRPr/>
            </a:pPr>
            <a:r>
              <a:rPr lang="hu-HU" sz="2000" dirty="0" smtClean="0"/>
              <a:t>1 – közeli rokonnak, házasság révén</a:t>
            </a:r>
          </a:p>
          <a:p>
            <a:pPr lvl="2">
              <a:lnSpc>
                <a:spcPct val="80000"/>
              </a:lnSpc>
              <a:buFontTx/>
              <a:buNone/>
              <a:defRPr/>
            </a:pPr>
            <a:r>
              <a:rPr lang="hu-HU" sz="2000" dirty="0" smtClean="0"/>
              <a:t>2 – mint személyes jó barát</a:t>
            </a:r>
          </a:p>
          <a:p>
            <a:pPr lvl="2">
              <a:lnSpc>
                <a:spcPct val="80000"/>
              </a:lnSpc>
              <a:buFontTx/>
              <a:buNone/>
              <a:defRPr/>
            </a:pPr>
            <a:r>
              <a:rPr lang="hu-HU" sz="2000" dirty="0" smtClean="0"/>
              <a:t>3 – utcámban mint szomszédot</a:t>
            </a:r>
          </a:p>
          <a:p>
            <a:pPr lvl="2">
              <a:lnSpc>
                <a:spcPct val="80000"/>
              </a:lnSpc>
              <a:buFontTx/>
              <a:buNone/>
              <a:defRPr/>
            </a:pPr>
            <a:r>
              <a:rPr lang="hu-HU" sz="2000" dirty="0" smtClean="0"/>
              <a:t>4 – alkalmazottnak hazámban, saját foglalkozásomban</a:t>
            </a:r>
          </a:p>
          <a:p>
            <a:pPr lvl="2">
              <a:lnSpc>
                <a:spcPct val="80000"/>
              </a:lnSpc>
              <a:buFontTx/>
              <a:buNone/>
              <a:defRPr/>
            </a:pPr>
            <a:r>
              <a:rPr lang="hu-HU" sz="2000" dirty="0" smtClean="0"/>
              <a:t>5 – mint hazám polgárát</a:t>
            </a:r>
          </a:p>
          <a:p>
            <a:pPr lvl="2">
              <a:lnSpc>
                <a:spcPct val="80000"/>
              </a:lnSpc>
              <a:buFontTx/>
              <a:buNone/>
              <a:defRPr/>
            </a:pPr>
            <a:r>
              <a:rPr lang="hu-HU" sz="2000" dirty="0" smtClean="0"/>
              <a:t>6 – csak, mint hazám látogatóit</a:t>
            </a:r>
          </a:p>
          <a:p>
            <a:pPr lvl="2">
              <a:lnSpc>
                <a:spcPct val="80000"/>
              </a:lnSpc>
              <a:buFontTx/>
              <a:buNone/>
              <a:defRPr/>
            </a:pPr>
            <a:r>
              <a:rPr lang="hu-HU" sz="2000" dirty="0" smtClean="0"/>
              <a:t>7 – kizárnám hazámból</a:t>
            </a:r>
            <a:endParaRPr lang="hu-HU" sz="2000" b="1" dirty="0" smtClean="0"/>
          </a:p>
        </p:txBody>
      </p:sp>
    </p:spTree>
    <p:extLst>
      <p:ext uri="{BB962C8B-B14F-4D97-AF65-F5344CB8AC3E}">
        <p14:creationId xmlns:p14="http://schemas.microsoft.com/office/powerpoint/2010/main" val="2471153464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b="1" dirty="0" smtClean="0"/>
              <a:t>Mit tudsz a zsidóságról?</a:t>
            </a:r>
            <a:endParaRPr lang="hu-HU" b="1" dirty="0"/>
          </a:p>
        </p:txBody>
      </p:sp>
      <p:pic>
        <p:nvPicPr>
          <p:cNvPr id="4" name="Kép 3" descr="http://upload.wikimedia.org/wikipedia/commons/thumb/8/83/Torah_and_jad.jpg/1280px-Torah_and_jad.jpg"/>
          <p:cNvPicPr/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652120" y="4293096"/>
            <a:ext cx="2736384" cy="195519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" name="irc_mi" descr="http://www.myjewishlearning.com/blog/rabbis-without-borders/files/2013/05/herschel_otto_john-a_rabbi_studying_the_talmudOM34330010157_20091211_5860_530.jpg"/>
          <p:cNvPicPr/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275856" y="3356992"/>
            <a:ext cx="2314575" cy="28575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" name="irc_mi" descr="http://kulter.hu/wp-content/uploads/DSCN0048.jpg"/>
          <p:cNvPicPr/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611560" y="3501008"/>
            <a:ext cx="2448272" cy="248951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7" name="irc_mi" descr="http://www.zidovskehrbitovy.cz/rs/foto/_clanek/133102638.jpg"/>
          <p:cNvPicPr>
            <a:picLocks noGrp="1"/>
          </p:cNvPicPr>
          <p:nvPr>
            <p:ph idx="1"/>
          </p:nvPr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642910" y="1643050"/>
            <a:ext cx="2664296" cy="216024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8" name="irc_mi" descr="http://kernertraining.hu/wp/wp-content/uploads/2013/01/Heged%C5%B1s-a-h%C3%A1ztet%C5%91n.jpg"/>
          <p:cNvPicPr/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5857884" y="2500306"/>
            <a:ext cx="2343150" cy="19526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9" name="irc_mi" descr="http://www.dl.shuttle.de/dl/lessing-doebeln/projekt/Sabbat.JPG"/>
          <p:cNvPicPr/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3786182" y="1571612"/>
            <a:ext cx="2375545" cy="21526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" name="irc_mi" descr="http://budapest-card.com/files/partners/12.jpg"/>
          <p:cNvPicPr/>
          <p:nvPr/>
        </p:nvPicPr>
        <p:blipFill>
          <a:blip r:embed="rId8" cstate="print"/>
          <a:srcRect/>
          <a:stretch>
            <a:fillRect/>
          </a:stretch>
        </p:blipFill>
        <p:spPr bwMode="auto">
          <a:xfrm>
            <a:off x="6357950" y="1428736"/>
            <a:ext cx="1756048" cy="115212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1" name="Kép 10" descr="http://upload.wikimedia.org/wikipedia/commons/4/4d/YarmulkeAndMenorah.jpg"/>
          <p:cNvPicPr/>
          <p:nvPr/>
        </p:nvPicPr>
        <p:blipFill>
          <a:blip r:embed="rId9" cstate="print"/>
          <a:srcRect/>
          <a:stretch>
            <a:fillRect/>
          </a:stretch>
        </p:blipFill>
        <p:spPr bwMode="auto">
          <a:xfrm>
            <a:off x="2500298" y="2928934"/>
            <a:ext cx="1584176" cy="187220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1417230191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hu-HU" dirty="0" smtClean="0"/>
              <a:t/>
            </a:r>
            <a:br>
              <a:rPr lang="hu-HU" dirty="0" smtClean="0"/>
            </a:br>
            <a:r>
              <a:rPr lang="hu-HU" dirty="0" smtClean="0"/>
              <a:t/>
            </a:r>
            <a:br>
              <a:rPr lang="hu-HU" dirty="0" smtClean="0"/>
            </a:br>
            <a:r>
              <a:rPr lang="hu-HU" sz="4000" dirty="0" smtClean="0"/>
              <a:t>Az asszimiláció fogalma és fajtái </a:t>
            </a:r>
            <a:r>
              <a:rPr lang="hu-HU" dirty="0" smtClean="0"/>
              <a:t/>
            </a:r>
            <a:br>
              <a:rPr lang="hu-HU" dirty="0" smtClean="0"/>
            </a:br>
            <a:endParaRPr lang="hu-HU" dirty="0"/>
          </a:p>
        </p:txBody>
      </p:sp>
      <p:sp>
        <p:nvSpPr>
          <p:cNvPr id="3" name="Tartalom helye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hu-HU" dirty="0" smtClean="0"/>
          </a:p>
          <a:p>
            <a:r>
              <a:rPr lang="hu-HU" dirty="0" smtClean="0"/>
              <a:t>Egyedi-csoportos </a:t>
            </a:r>
          </a:p>
          <a:p>
            <a:r>
              <a:rPr lang="hu-HU" dirty="0" smtClean="0"/>
              <a:t>Önkéntes-erőszakos </a:t>
            </a:r>
            <a:endParaRPr lang="hu-HU" dirty="0"/>
          </a:p>
        </p:txBody>
      </p:sp>
      <p:pic>
        <p:nvPicPr>
          <p:cNvPr id="4" name="irc_mi" descr="http://www.bumm.sk/images/55683/kep.jpg"/>
          <p:cNvPicPr/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3500430" y="4357694"/>
            <a:ext cx="2758440" cy="13328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651438944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sz="2000" b="1" dirty="0" smtClean="0"/>
              <a:t>Az asszimiláció a 19. századi Magyarországon </a:t>
            </a:r>
            <a:endParaRPr lang="hu-HU" sz="2000" b="1" dirty="0"/>
          </a:p>
        </p:txBody>
      </p:sp>
      <p:pic>
        <p:nvPicPr>
          <p:cNvPr id="4" name="Tartalom helye 3" descr="http://upload.wikimedia.org/wikipedia/commons/thumb/6/6a/Synagogue-Budapest.jpg/450px-Synagogue-Budapest.jpg"/>
          <p:cNvPicPr>
            <a:picLocks noGrp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215074" y="1571612"/>
            <a:ext cx="2443268" cy="330994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" name="Kép 4" descr="Chrismukkah"/>
          <p:cNvPicPr/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785786" y="3286124"/>
            <a:ext cx="2643206" cy="253428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" name="Kép 5" descr="http://upload.wikimedia.org/wikipedia/commons/thumb/c/c8/Unicum.jpg/375px-Unicum.jpg"/>
          <p:cNvPicPr/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571472" y="1428736"/>
            <a:ext cx="1638545" cy="244873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7" name="irc_mi" descr="http://upload.wikimedia.org/wikipedia/commons/7/76/1883_Pick_M%C3%A1rk_szal%C3%A1migy%C3%A1r.jpg"/>
          <p:cNvPicPr/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2071670" y="1500174"/>
            <a:ext cx="3812540" cy="179768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8" name="Kép 7" descr="The Paul Street Boys /A Pál utcai fiúk/ by H. Prell Márta"/>
          <p:cNvPicPr/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3286116" y="3071810"/>
            <a:ext cx="2617448" cy="294259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9" name="Kép 8" descr="http://upload.wikimedia.org/wikipedia/commons/1/18/Hajos.jpg"/>
          <p:cNvPicPr/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5429256" y="2071678"/>
            <a:ext cx="1411281" cy="242188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3587707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b="1" dirty="0" smtClean="0"/>
              <a:t>Az emancipáció fogalma </a:t>
            </a:r>
            <a:endParaRPr lang="hu-HU" b="1" dirty="0"/>
          </a:p>
        </p:txBody>
      </p:sp>
      <p:sp>
        <p:nvSpPr>
          <p:cNvPr id="3" name="Tartalom helye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hu-HU" dirty="0" smtClean="0"/>
              <a:t>római jogi gyökerek </a:t>
            </a:r>
          </a:p>
          <a:p>
            <a:r>
              <a:rPr lang="hu-HU" dirty="0" smtClean="0"/>
              <a:t>nők --- feminizmus</a:t>
            </a:r>
          </a:p>
          <a:p>
            <a:r>
              <a:rPr lang="hu-HU" dirty="0" smtClean="0"/>
              <a:t>zsidók </a:t>
            </a:r>
          </a:p>
          <a:p>
            <a:r>
              <a:rPr lang="hu-HU" dirty="0" smtClean="0"/>
              <a:t>munkások </a:t>
            </a:r>
          </a:p>
          <a:p>
            <a:r>
              <a:rPr lang="hu-HU" dirty="0" smtClean="0"/>
              <a:t>négerek </a:t>
            </a:r>
          </a:p>
        </p:txBody>
      </p:sp>
    </p:spTree>
    <p:extLst>
      <p:ext uri="{BB962C8B-B14F-4D97-AF65-F5344CB8AC3E}">
        <p14:creationId xmlns:p14="http://schemas.microsoft.com/office/powerpoint/2010/main" val="386236465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500034" y="642918"/>
            <a:ext cx="8001000" cy="990600"/>
          </a:xfrm>
        </p:spPr>
        <p:txBody>
          <a:bodyPr/>
          <a:lstStyle/>
          <a:p>
            <a:r>
              <a:rPr lang="hu-HU" sz="3600" b="1" dirty="0" smtClean="0"/>
              <a:t>Emancipáció Magyarországon </a:t>
            </a:r>
            <a:endParaRPr lang="hu-HU" sz="3600" b="1" dirty="0"/>
          </a:p>
        </p:txBody>
      </p:sp>
      <p:sp>
        <p:nvSpPr>
          <p:cNvPr id="3" name="Tartalom helye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hu-HU" sz="3000" dirty="0" smtClean="0"/>
              <a:t>1848 előtt: a nem nemeseket megillető jogok </a:t>
            </a:r>
          </a:p>
          <a:p>
            <a:r>
              <a:rPr lang="hu-HU" sz="3000" dirty="0" smtClean="0"/>
              <a:t>1848 után: teljes </a:t>
            </a:r>
            <a:r>
              <a:rPr lang="hu-HU" sz="2000" dirty="0" smtClean="0"/>
              <a:t>jogegyenlőség</a:t>
            </a:r>
            <a:endParaRPr lang="hu-HU" sz="1800" dirty="0" smtClean="0"/>
          </a:p>
          <a:p>
            <a:pPr algn="ctr">
              <a:buNone/>
            </a:pPr>
            <a:r>
              <a:rPr lang="hu-HU" sz="2600" i="1" dirty="0" smtClean="0"/>
              <a:t>„Én ember és ember között faj-, nyelv, vallásfelekezet miatt soha nem tettem, s nem is fogok tenni különbséget; az antiszemitikus agitációt mint a XIX. század embere szégyellem; mint hazafi kárhoztatom.” </a:t>
            </a:r>
          </a:p>
          <a:p>
            <a:pPr algn="ctr">
              <a:buNone/>
            </a:pPr>
            <a:r>
              <a:rPr lang="hu-HU" sz="2600" dirty="0" smtClean="0"/>
              <a:t>(Kossuth Lajos)</a:t>
            </a:r>
          </a:p>
        </p:txBody>
      </p:sp>
    </p:spTree>
    <p:extLst>
      <p:ext uri="{BB962C8B-B14F-4D97-AF65-F5344CB8AC3E}">
        <p14:creationId xmlns:p14="http://schemas.microsoft.com/office/powerpoint/2010/main" val="335936792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sz="2000" dirty="0" smtClean="0"/>
              <a:t>Az emancipáció ellen szóló érvek</a:t>
            </a:r>
            <a:endParaRPr lang="hu-HU" sz="2000" dirty="0"/>
          </a:p>
        </p:txBody>
      </p:sp>
      <p:sp>
        <p:nvSpPr>
          <p:cNvPr id="3" name="Szöveg helye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hu-HU" dirty="0" smtClean="0"/>
              <a:t>Zsidó ellenzők érvei </a:t>
            </a:r>
            <a:endParaRPr lang="hu-HU" dirty="0"/>
          </a:p>
        </p:txBody>
      </p:sp>
      <p:sp>
        <p:nvSpPr>
          <p:cNvPr id="4" name="Tartalom helye 3"/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pPr algn="just"/>
            <a:r>
              <a:rPr lang="hu-HU" sz="2000" dirty="0" smtClean="0"/>
              <a:t>A hagyomány </a:t>
            </a:r>
            <a:r>
              <a:rPr lang="hu-HU" sz="2000" dirty="0" err="1" smtClean="0"/>
              <a:t>megőrzése-társadalmi-kulturális</a:t>
            </a:r>
            <a:r>
              <a:rPr lang="hu-HU" sz="2000" dirty="0" smtClean="0"/>
              <a:t> elszigetelődés </a:t>
            </a:r>
          </a:p>
          <a:p>
            <a:pPr algn="just"/>
            <a:r>
              <a:rPr lang="hu-HU" sz="2000" dirty="0" smtClean="0"/>
              <a:t>Szolgálhat-e a hadseregben-vallási szabályok megszegése (szombat)</a:t>
            </a:r>
          </a:p>
          <a:p>
            <a:pPr algn="just"/>
            <a:r>
              <a:rPr lang="hu-HU" sz="2000" dirty="0" smtClean="0"/>
              <a:t>Rabbik tekintélyének megkérdőjelezése </a:t>
            </a:r>
            <a:endParaRPr lang="hu-HU" sz="2000" dirty="0"/>
          </a:p>
        </p:txBody>
      </p:sp>
      <p:sp>
        <p:nvSpPr>
          <p:cNvPr id="5" name="Szöveg helye 4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rPr lang="hu-HU" dirty="0" smtClean="0"/>
              <a:t>Nem-zsidó ellenzők érvei </a:t>
            </a:r>
            <a:endParaRPr lang="hu-HU" dirty="0"/>
          </a:p>
        </p:txBody>
      </p:sp>
      <p:sp>
        <p:nvSpPr>
          <p:cNvPr id="6" name="Tartalom helye 5"/>
          <p:cNvSpPr>
            <a:spLocks noGrp="1"/>
          </p:cNvSpPr>
          <p:nvPr>
            <p:ph sz="quarter" idx="4"/>
          </p:nvPr>
        </p:nvSpPr>
        <p:spPr/>
        <p:txBody>
          <a:bodyPr/>
          <a:lstStyle/>
          <a:p>
            <a:r>
              <a:rPr lang="hu-HU" sz="2000" dirty="0" smtClean="0"/>
              <a:t>Ellenkezik a szokással, hogy zsidók és nem-zsidók keveredjenek </a:t>
            </a:r>
          </a:p>
          <a:p>
            <a:r>
              <a:rPr lang="hu-HU" sz="2000" dirty="0" smtClean="0"/>
              <a:t>Vallása, erkölcsisége különbözik </a:t>
            </a:r>
          </a:p>
          <a:p>
            <a:r>
              <a:rPr lang="hu-HU" sz="2000" dirty="0" smtClean="0"/>
              <a:t>Átlagos zsidó megjelenése furcsa, szakálla, ruházata feltűnő</a:t>
            </a:r>
          </a:p>
          <a:p>
            <a:r>
              <a:rPr lang="hu-HU" sz="2000" dirty="0" smtClean="0"/>
              <a:t>Nem érettek a polgári státusra</a:t>
            </a:r>
          </a:p>
          <a:p>
            <a:r>
              <a:rPr lang="hu-HU" sz="2000" dirty="0" smtClean="0"/>
              <a:t>Az állam keresztény </a:t>
            </a:r>
            <a:endParaRPr lang="hu-HU" sz="2000" dirty="0"/>
          </a:p>
        </p:txBody>
      </p:sp>
    </p:spTree>
    <p:extLst>
      <p:ext uri="{BB962C8B-B14F-4D97-AF65-F5344CB8AC3E}">
        <p14:creationId xmlns:p14="http://schemas.microsoft.com/office/powerpoint/2010/main" val="4153864294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sz="2000" dirty="0" smtClean="0"/>
              <a:t>Az emancipáció melletti érvek</a:t>
            </a:r>
            <a:endParaRPr lang="hu-HU" sz="2000" dirty="0"/>
          </a:p>
        </p:txBody>
      </p:sp>
      <p:sp>
        <p:nvSpPr>
          <p:cNvPr id="3" name="Szöveg helye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hu-HU" dirty="0" smtClean="0"/>
              <a:t>Zsidó támogatók érvei </a:t>
            </a:r>
            <a:endParaRPr lang="hu-HU" dirty="0"/>
          </a:p>
        </p:txBody>
      </p:sp>
      <p:sp>
        <p:nvSpPr>
          <p:cNvPr id="4" name="Tartalom helye 3"/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pPr algn="just"/>
            <a:r>
              <a:rPr lang="hu-HU" sz="2000" dirty="0" smtClean="0"/>
              <a:t>Az államé a cselekvés, a vallás a meggyőződés-elválasztásuk lehetséges </a:t>
            </a:r>
          </a:p>
          <a:p>
            <a:pPr algn="just"/>
            <a:r>
              <a:rPr lang="hu-HU" sz="2000" dirty="0" smtClean="0"/>
              <a:t>A hagyományos zsidó oktatást ki kell egészíteni általános ismeretekkel </a:t>
            </a:r>
          </a:p>
          <a:p>
            <a:pPr algn="just"/>
            <a:r>
              <a:rPr lang="hu-HU" sz="2000" dirty="0" smtClean="0"/>
              <a:t>A vallás megreformálható </a:t>
            </a:r>
            <a:endParaRPr lang="hu-HU" sz="2000" dirty="0"/>
          </a:p>
        </p:txBody>
      </p:sp>
      <p:sp>
        <p:nvSpPr>
          <p:cNvPr id="5" name="Szöveg helye 4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rPr lang="hu-HU" dirty="0" smtClean="0"/>
              <a:t>Nem-zsidó érvek </a:t>
            </a:r>
            <a:endParaRPr lang="hu-HU" dirty="0"/>
          </a:p>
        </p:txBody>
      </p:sp>
      <p:sp>
        <p:nvSpPr>
          <p:cNvPr id="6" name="Tartalom helye 5"/>
          <p:cNvSpPr>
            <a:spLocks noGrp="1"/>
          </p:cNvSpPr>
          <p:nvPr>
            <p:ph sz="quarter" idx="4"/>
          </p:nvPr>
        </p:nvSpPr>
        <p:spPr/>
        <p:txBody>
          <a:bodyPr>
            <a:normAutofit lnSpcReduction="10000"/>
          </a:bodyPr>
          <a:lstStyle/>
          <a:p>
            <a:pPr algn="just"/>
            <a:r>
              <a:rPr lang="hu-HU" sz="2000" dirty="0" smtClean="0"/>
              <a:t>Az államnak teljes közömbösséget kell tanúsítani állampolgárai vallása iránt </a:t>
            </a:r>
          </a:p>
          <a:p>
            <a:pPr algn="just"/>
            <a:r>
              <a:rPr lang="hu-HU" sz="2000" dirty="0" smtClean="0"/>
              <a:t>Az államnak meg kell szüntetni az előítéletekből eredő gondolkodásmódot </a:t>
            </a:r>
          </a:p>
          <a:p>
            <a:pPr algn="just"/>
            <a:r>
              <a:rPr lang="hu-HU" sz="2000" dirty="0" smtClean="0"/>
              <a:t>Polgári jogok teljességét kell megadni – a vallás és a származás nem játszhat ebben szerepet </a:t>
            </a:r>
          </a:p>
          <a:p>
            <a:pPr algn="just"/>
            <a:r>
              <a:rPr lang="hu-HU" sz="1800" dirty="0" smtClean="0"/>
              <a:t>A kereskedelemben megszűnik a kasztszerű koncentrációjuk </a:t>
            </a:r>
            <a:endParaRPr lang="hu-HU" sz="1800" dirty="0"/>
          </a:p>
        </p:txBody>
      </p:sp>
    </p:spTree>
    <p:extLst>
      <p:ext uri="{BB962C8B-B14F-4D97-AF65-F5344CB8AC3E}">
        <p14:creationId xmlns:p14="http://schemas.microsoft.com/office/powerpoint/2010/main" val="2054363515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dirty="0" smtClean="0"/>
              <a:t>Emancipáció és jogalkotás </a:t>
            </a:r>
            <a:endParaRPr lang="hu-HU" dirty="0"/>
          </a:p>
        </p:txBody>
      </p:sp>
      <p:sp>
        <p:nvSpPr>
          <p:cNvPr id="3" name="Tartalom helye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just"/>
            <a:r>
              <a:rPr lang="hu-HU" sz="2000" b="1" i="1" u="sng" dirty="0" smtClean="0"/>
              <a:t>Részletek az 1840. XV. törvénycikkből: a váltótörvényből: </a:t>
            </a:r>
          </a:p>
          <a:p>
            <a:pPr algn="just">
              <a:buNone/>
            </a:pPr>
            <a:r>
              <a:rPr lang="hu-HU" sz="2000" b="1" i="1" dirty="0" smtClean="0"/>
              <a:t>„54. § </a:t>
            </a:r>
            <a:r>
              <a:rPr lang="hu-HU" sz="2000" i="1" dirty="0" smtClean="0"/>
              <a:t>A keresztények a keresztény ünnep- és vasárnapokon, az izraeliták pedig szombaton és a következő szakaszban foglalt ünnepeiken a váltót sem bemutatni, sem pedig az elfogadás iránt nyilatkozni nem tartoznak; ha tehát az előbbi szakaszbeli határidőnek utolsó napja </a:t>
            </a:r>
            <a:r>
              <a:rPr lang="hu-HU" sz="2000" i="1" dirty="0" err="1" smtClean="0"/>
              <a:t>ill</a:t>
            </a:r>
            <a:r>
              <a:rPr lang="hu-HU" sz="2000" i="1" dirty="0" smtClean="0"/>
              <a:t> napra esik, a bemutatást, vagy elfogadás iránti nyilatkozást a következő első köznapra (</a:t>
            </a:r>
            <a:r>
              <a:rPr lang="hu-HU" sz="2000" i="1" dirty="0" err="1" smtClean="0"/>
              <a:t>Werktag</a:t>
            </a:r>
            <a:r>
              <a:rPr lang="hu-HU" sz="2000" i="1" dirty="0" smtClean="0"/>
              <a:t>) lehet halasztani.</a:t>
            </a:r>
            <a:endParaRPr lang="hu-HU" sz="2000" dirty="0" smtClean="0"/>
          </a:p>
          <a:p>
            <a:pPr algn="just"/>
            <a:r>
              <a:rPr lang="hu-HU" sz="2000" b="1" i="1" u="sng" dirty="0" smtClean="0"/>
              <a:t>1840. évi XXIX. törvénycikk a zsidókról:</a:t>
            </a:r>
            <a:r>
              <a:rPr lang="hu-HU" sz="2000" b="1" i="1" dirty="0" smtClean="0"/>
              <a:t> 2. § </a:t>
            </a:r>
            <a:r>
              <a:rPr lang="hu-HU" sz="2000" i="1" dirty="0" smtClean="0"/>
              <a:t>A fennálló feltételek mellett </a:t>
            </a:r>
            <a:r>
              <a:rPr lang="hu-HU" sz="2000" i="1" dirty="0" err="1" smtClean="0"/>
              <a:t>gyárokat</a:t>
            </a:r>
            <a:r>
              <a:rPr lang="hu-HU" sz="2000" i="1" dirty="0" smtClean="0"/>
              <a:t> a zsidók is állíthatnak, kereskedést és mesterségeket akár maguk kezükre, akár </a:t>
            </a:r>
            <a:r>
              <a:rPr lang="hu-HU" sz="2000" i="1" dirty="0" err="1" smtClean="0"/>
              <a:t>vallásukbeli</a:t>
            </a:r>
            <a:r>
              <a:rPr lang="hu-HU" sz="2000" i="1" dirty="0" smtClean="0"/>
              <a:t> legények segítségével is </a:t>
            </a:r>
            <a:r>
              <a:rPr lang="hu-HU" sz="2000" i="1" dirty="0" err="1" smtClean="0"/>
              <a:t>üzhetnek</a:t>
            </a:r>
            <a:r>
              <a:rPr lang="hu-HU" sz="2000" i="1" dirty="0" smtClean="0"/>
              <a:t>, s ifjaikat ezekben taníthatják, - azon tudományokat pedig és szép mesterségeket, miknek gyakorlatában eddig is voltak, ezután is gyakorolhatják.</a:t>
            </a:r>
            <a:endParaRPr lang="hu-HU" sz="2000" dirty="0" smtClean="0"/>
          </a:p>
          <a:p>
            <a:endParaRPr lang="hu-HU" sz="2000" dirty="0"/>
          </a:p>
        </p:txBody>
      </p:sp>
    </p:spTree>
    <p:extLst>
      <p:ext uri="{BB962C8B-B14F-4D97-AF65-F5344CB8AC3E}">
        <p14:creationId xmlns:p14="http://schemas.microsoft.com/office/powerpoint/2010/main" val="393016963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hu-HU" b="1" dirty="0" smtClean="0"/>
              <a:t> </a:t>
            </a:r>
            <a:br>
              <a:rPr lang="hu-HU" b="1" dirty="0" smtClean="0"/>
            </a:br>
            <a:r>
              <a:rPr lang="hu-HU" sz="2000" b="1" i="1" dirty="0" smtClean="0"/>
              <a:t>Szemere Bertalan a zsidó emancipációról szóló törvényjavaslat melletti érvelése 1849. július 28-án</a:t>
            </a:r>
            <a:r>
              <a:rPr lang="hu-HU" sz="2000" dirty="0" smtClean="0"/>
              <a:t/>
            </a:r>
            <a:br>
              <a:rPr lang="hu-HU" sz="2000" dirty="0" smtClean="0"/>
            </a:br>
            <a:endParaRPr lang="hu-HU" sz="2000" dirty="0"/>
          </a:p>
        </p:txBody>
      </p:sp>
      <p:sp>
        <p:nvSpPr>
          <p:cNvPr id="3" name="Tartalom helye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ctr">
              <a:buNone/>
            </a:pPr>
            <a:r>
              <a:rPr lang="hu-HU" sz="2000" i="1" dirty="0" smtClean="0"/>
              <a:t>„Uraim! Ha a zsidó nép szinte ott van a csatatéten, vérét ontja egy olyan hazáért, melynek ő még nem kijelentett polgára, ha ő vagyonát, életét örömest feláldozza azon szabadságért, melyet csak remél, azon jogokért, melyeket nem bír, mint a többiek, kik vele harcolnak…azt hiszem eljött az idő, hogy a nemzetgyűlés tovább ne halassza szent elvi kijelentését, miszerint a zsidók is a hazának polgárai, jogban, kötelességben a többiekkel egyenlők.</a:t>
            </a:r>
            <a:r>
              <a:rPr lang="hu-HU" sz="2000" dirty="0" smtClean="0"/>
              <a:t>”</a:t>
            </a:r>
          </a:p>
          <a:p>
            <a:endParaRPr lang="hu-HU" dirty="0"/>
          </a:p>
        </p:txBody>
      </p:sp>
      <p:pic>
        <p:nvPicPr>
          <p:cNvPr id="4" name="Kép 3" descr="http://upload.wikimedia.org/wikipedia/commons/8/83/Szemere_Bertalan_Eybl.jpg"/>
          <p:cNvPicPr/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572264" y="3929066"/>
            <a:ext cx="1778947" cy="207170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230531696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hu-HU" sz="2000" b="1" i="1" dirty="0" smtClean="0"/>
              <a:t/>
            </a:r>
            <a:br>
              <a:rPr lang="hu-HU" sz="2000" b="1" i="1" dirty="0" smtClean="0"/>
            </a:br>
            <a:r>
              <a:rPr lang="hu-HU" sz="2000" b="1" i="1" dirty="0" smtClean="0"/>
              <a:t/>
            </a:r>
            <a:br>
              <a:rPr lang="hu-HU" sz="2000" b="1" i="1" dirty="0" smtClean="0"/>
            </a:br>
            <a:r>
              <a:rPr lang="hu-HU" sz="2000" b="1" i="1" dirty="0" smtClean="0"/>
              <a:t>Politikai emancipáció: 1867. évi XVII. törvénycikk az izraeliták egyenjogúságáról polgári és politikai jogok tekintetében</a:t>
            </a:r>
            <a:r>
              <a:rPr lang="hu-HU" dirty="0" smtClean="0"/>
              <a:t/>
            </a:r>
            <a:br>
              <a:rPr lang="hu-HU" dirty="0" smtClean="0"/>
            </a:br>
            <a:endParaRPr lang="hu-HU" dirty="0"/>
          </a:p>
        </p:txBody>
      </p:sp>
      <p:sp>
        <p:nvSpPr>
          <p:cNvPr id="3" name="Tartalom helye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ctr"/>
            <a:r>
              <a:rPr lang="hu-HU" sz="2800" b="1" i="1" dirty="0" smtClean="0"/>
              <a:t>1. § </a:t>
            </a:r>
            <a:r>
              <a:rPr lang="hu-HU" sz="2800" i="1" dirty="0" smtClean="0"/>
              <a:t>Az ország izraelita lakosai a keresztény lakosokkal minden polgári és politikai jog gyakorlására egyaránt </a:t>
            </a:r>
            <a:r>
              <a:rPr lang="hu-HU" sz="2800" i="1" dirty="0" err="1" smtClean="0"/>
              <a:t>jogositottaknak</a:t>
            </a:r>
            <a:r>
              <a:rPr lang="hu-HU" sz="2800" i="1" dirty="0" smtClean="0"/>
              <a:t> </a:t>
            </a:r>
            <a:r>
              <a:rPr lang="hu-HU" sz="2800" i="1" dirty="0" err="1" smtClean="0"/>
              <a:t>nyilvánittatnak</a:t>
            </a:r>
            <a:r>
              <a:rPr lang="hu-HU" sz="2800" i="1" dirty="0" smtClean="0"/>
              <a:t>.</a:t>
            </a:r>
            <a:endParaRPr lang="hu-HU" sz="2800" dirty="0" smtClean="0"/>
          </a:p>
          <a:p>
            <a:pPr algn="ctr"/>
            <a:r>
              <a:rPr lang="hu-HU" sz="2800" b="1" i="1" dirty="0" smtClean="0"/>
              <a:t>2. § </a:t>
            </a:r>
            <a:r>
              <a:rPr lang="hu-HU" sz="2800" i="1" dirty="0" smtClean="0"/>
              <a:t>Minden ezzel ellenkező törvény, szokás vagy rendelet, ezennel megszüntettetik.</a:t>
            </a:r>
            <a:endParaRPr lang="hu-HU" sz="2800" dirty="0" smtClean="0"/>
          </a:p>
          <a:p>
            <a:pPr>
              <a:buNone/>
            </a:pPr>
            <a:endParaRPr lang="hu-HU" dirty="0"/>
          </a:p>
        </p:txBody>
      </p:sp>
    </p:spTree>
    <p:extLst>
      <p:ext uri="{BB962C8B-B14F-4D97-AF65-F5344CB8AC3E}">
        <p14:creationId xmlns:p14="http://schemas.microsoft.com/office/powerpoint/2010/main" val="54115714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dirty="0" smtClean="0"/>
              <a:t>Vallási emancipáció </a:t>
            </a:r>
            <a:endParaRPr lang="hu-HU" dirty="0"/>
          </a:p>
        </p:txBody>
      </p:sp>
      <p:sp>
        <p:nvSpPr>
          <p:cNvPr id="3" name="Tartalom helye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just">
              <a:buNone/>
            </a:pPr>
            <a:r>
              <a:rPr lang="hu-HU" sz="2400" b="1" i="1" dirty="0" smtClean="0"/>
              <a:t>A kötelező polgári házasság bevezetése: 1894. évi XXXI. törvénycikk rendelkezéseiből</a:t>
            </a:r>
            <a:endParaRPr lang="hu-HU" sz="2400" dirty="0" smtClean="0"/>
          </a:p>
          <a:p>
            <a:pPr algn="just">
              <a:buNone/>
            </a:pPr>
            <a:r>
              <a:rPr lang="hu-HU" sz="2400" b="1" i="1" dirty="0" smtClean="0"/>
              <a:t>Vallási emancipáció: 1895. évi XLII. törvénycikk az izraelita vallásról</a:t>
            </a:r>
            <a:endParaRPr lang="hu-HU" sz="2400" dirty="0" smtClean="0"/>
          </a:p>
          <a:p>
            <a:r>
              <a:rPr lang="hu-HU" sz="2000" b="1" i="1" dirty="0" smtClean="0"/>
              <a:t>„1. § </a:t>
            </a:r>
            <a:r>
              <a:rPr lang="hu-HU" sz="2000" i="1" dirty="0" smtClean="0"/>
              <a:t>Az izraelita vallás törvényesen bevett vallásnak </a:t>
            </a:r>
            <a:r>
              <a:rPr lang="hu-HU" sz="2000" i="1" dirty="0" err="1" smtClean="0"/>
              <a:t>nyilvánittatik</a:t>
            </a:r>
            <a:r>
              <a:rPr lang="hu-HU" sz="2000" i="1" dirty="0" smtClean="0"/>
              <a:t>.</a:t>
            </a:r>
          </a:p>
          <a:p>
            <a:r>
              <a:rPr lang="hu-HU" sz="2000" b="1" i="1" dirty="0" smtClean="0"/>
              <a:t>2. § </a:t>
            </a:r>
            <a:r>
              <a:rPr lang="hu-HU" sz="2000" i="1" dirty="0" smtClean="0"/>
              <a:t>Az 1868:LIII. tc. 18., 19., 20., 21. és 23. §</a:t>
            </a:r>
            <a:r>
              <a:rPr lang="hu-HU" sz="2000" i="1" dirty="0" err="1" smtClean="0"/>
              <a:t>-ainak</a:t>
            </a:r>
            <a:r>
              <a:rPr lang="hu-HU" sz="2000" i="1" dirty="0" smtClean="0"/>
              <a:t> rendelkezései az izraelita </a:t>
            </a:r>
            <a:r>
              <a:rPr lang="hu-HU" sz="2000" i="1" dirty="0" err="1" smtClean="0"/>
              <a:t>vallásuakra</a:t>
            </a:r>
            <a:r>
              <a:rPr lang="hu-HU" sz="2000" i="1" dirty="0" smtClean="0"/>
              <a:t> is kiterjesztetnek.</a:t>
            </a:r>
            <a:endParaRPr lang="hu-HU" sz="2000" dirty="0" smtClean="0"/>
          </a:p>
          <a:p>
            <a:pPr>
              <a:buNone/>
            </a:pPr>
            <a:r>
              <a:rPr lang="de-DE" sz="2000" dirty="0" smtClean="0"/>
              <a:t> </a:t>
            </a:r>
            <a:endParaRPr lang="hu-HU" sz="2000" dirty="0" smtClean="0"/>
          </a:p>
          <a:p>
            <a:pPr algn="ctr"/>
            <a:endParaRPr lang="hu-HU" dirty="0"/>
          </a:p>
        </p:txBody>
      </p:sp>
      <p:pic>
        <p:nvPicPr>
          <p:cNvPr id="4" name="Kép 3" descr="http://www.centropa.org/sites/default/files/styles/max_quality/public/photo/orig/hugsu006.jpg?itok=bs-aqGy5"/>
          <p:cNvPicPr/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786050" y="4429132"/>
            <a:ext cx="3760456" cy="1698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195615581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sz="2000" dirty="0" smtClean="0"/>
              <a:t>Társadalmi távolságok csökkenése zsidók és nem-zsidók között a 19. században</a:t>
            </a:r>
            <a:endParaRPr lang="hu-HU" dirty="0"/>
          </a:p>
        </p:txBody>
      </p:sp>
      <p:sp>
        <p:nvSpPr>
          <p:cNvPr id="3" name="Tartalom helye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just"/>
            <a:r>
              <a:rPr lang="hu-HU" sz="2800" dirty="0" smtClean="0"/>
              <a:t>„</a:t>
            </a:r>
            <a:r>
              <a:rPr lang="hu-HU" sz="2800" i="1" dirty="0" smtClean="0"/>
              <a:t>A vegyes házas mozgalmat … az első világháborúig állandó fokozatos, de viszonylag lassú fejlődés jellemezte. Mégis, a közel két évtized alatt az ilyen frigyek aránya a zsidók által kötött összes házasságon belül körülbelül megduplázódott…országosan megközelítette a 10 %-ot.” </a:t>
            </a:r>
            <a:r>
              <a:rPr lang="hu-HU" sz="2800" dirty="0" smtClean="0"/>
              <a:t>(</a:t>
            </a:r>
            <a:r>
              <a:rPr lang="hu-HU" sz="2800" dirty="0" err="1" smtClean="0"/>
              <a:t>Karády</a:t>
            </a:r>
            <a:r>
              <a:rPr lang="hu-HU" sz="2800" dirty="0" smtClean="0"/>
              <a:t> Viktor) </a:t>
            </a:r>
            <a:endParaRPr lang="hu-HU" sz="2800" dirty="0"/>
          </a:p>
        </p:txBody>
      </p:sp>
    </p:spTree>
    <p:extLst>
      <p:ext uri="{BB962C8B-B14F-4D97-AF65-F5344CB8AC3E}">
        <p14:creationId xmlns:p14="http://schemas.microsoft.com/office/powerpoint/2010/main" val="9326880"/>
      </p:ext>
    </p:extLst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sz="2000" dirty="0" smtClean="0"/>
              <a:t>Társadalmi távolságok csökkenése zsidók és nem-zsidók között a 19. században: névmagyarosítások </a:t>
            </a:r>
            <a:endParaRPr lang="hu-HU" sz="2000" dirty="0"/>
          </a:p>
        </p:txBody>
      </p:sp>
      <p:graphicFrame>
        <p:nvGraphicFramePr>
          <p:cNvPr id="4" name="Tartalom helye 3"/>
          <p:cNvGraphicFramePr>
            <a:graphicFrameLocks noGrp="1"/>
          </p:cNvGraphicFramePr>
          <p:nvPr>
            <p:ph idx="1"/>
          </p:nvPr>
        </p:nvGraphicFramePr>
        <p:xfrm>
          <a:off x="533400" y="1676400"/>
          <a:ext cx="8077200" cy="39776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692400"/>
                <a:gridCol w="2692400"/>
                <a:gridCol w="2692400"/>
              </a:tblGrid>
              <a:tr h="370840">
                <a:tc>
                  <a:txBody>
                    <a:bodyPr/>
                    <a:lstStyle/>
                    <a:p>
                      <a:r>
                        <a:rPr lang="hu-HU" dirty="0" smtClean="0"/>
                        <a:t>Év</a:t>
                      </a:r>
                      <a:endParaRPr lang="hu-H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hu-HU" dirty="0" smtClean="0"/>
                        <a:t>Kérvények átlaga</a:t>
                      </a:r>
                      <a:endParaRPr lang="hu-H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hu-HU" dirty="0" smtClean="0"/>
                        <a:t>Ebből zsidó /becsült </a:t>
                      </a:r>
                      <a:r>
                        <a:rPr lang="hu-HU" dirty="0" err="1" smtClean="0"/>
                        <a:t>min-max.%</a:t>
                      </a:r>
                      <a:r>
                        <a:rPr lang="hu-HU" dirty="0" smtClean="0"/>
                        <a:t>/</a:t>
                      </a:r>
                      <a:endParaRPr lang="hu-HU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hu-HU" dirty="0" smtClean="0"/>
                        <a:t>1881-1885</a:t>
                      </a:r>
                      <a:endParaRPr lang="hu-H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hu-HU" dirty="0" smtClean="0"/>
                        <a:t>917</a:t>
                      </a:r>
                      <a:endParaRPr lang="hu-H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hu-HU" dirty="0" smtClean="0"/>
                        <a:t>52-63</a:t>
                      </a:r>
                      <a:endParaRPr lang="hu-HU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hu-HU" dirty="0" smtClean="0"/>
                        <a:t>1886-1890</a:t>
                      </a:r>
                      <a:endParaRPr lang="hu-H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hu-HU" dirty="0" smtClean="0"/>
                        <a:t>722</a:t>
                      </a:r>
                      <a:endParaRPr lang="hu-H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hu-HU" dirty="0" smtClean="0"/>
                        <a:t>50-59</a:t>
                      </a:r>
                      <a:endParaRPr lang="hu-HU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hu-HU" dirty="0" smtClean="0"/>
                        <a:t>1891-1893</a:t>
                      </a:r>
                      <a:endParaRPr lang="hu-H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hu-HU" dirty="0" smtClean="0"/>
                        <a:t>797</a:t>
                      </a:r>
                      <a:endParaRPr lang="hu-H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hu-HU" dirty="0" smtClean="0"/>
                        <a:t>53-62</a:t>
                      </a:r>
                      <a:endParaRPr lang="hu-HU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hu-HU" dirty="0" smtClean="0"/>
                        <a:t>1894</a:t>
                      </a:r>
                      <a:endParaRPr lang="hu-H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hu-HU" dirty="0" smtClean="0"/>
                        <a:t>867</a:t>
                      </a:r>
                      <a:endParaRPr lang="hu-H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hu-HU" dirty="0" smtClean="0"/>
                        <a:t>70,5</a:t>
                      </a:r>
                      <a:endParaRPr lang="hu-HU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hu-HU" dirty="0" smtClean="0"/>
                        <a:t>1895</a:t>
                      </a:r>
                      <a:endParaRPr lang="hu-H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hu-HU" dirty="0" smtClean="0"/>
                        <a:t>973</a:t>
                      </a:r>
                      <a:endParaRPr lang="hu-H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hu-HU" dirty="0" smtClean="0"/>
                        <a:t>67,8</a:t>
                      </a:r>
                      <a:endParaRPr lang="hu-HU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hu-HU" dirty="0" smtClean="0"/>
                        <a:t>1896</a:t>
                      </a:r>
                      <a:endParaRPr lang="hu-H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hu-HU" dirty="0" smtClean="0"/>
                        <a:t>1641</a:t>
                      </a:r>
                      <a:endParaRPr lang="hu-H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hu-HU" dirty="0" smtClean="0"/>
                        <a:t>56,7</a:t>
                      </a:r>
                      <a:endParaRPr lang="hu-HU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hu-HU" dirty="0" smtClean="0"/>
                        <a:t>1897</a:t>
                      </a:r>
                      <a:endParaRPr lang="hu-H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hu-HU" dirty="0" smtClean="0"/>
                        <a:t>1773</a:t>
                      </a:r>
                      <a:endParaRPr lang="hu-H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hu-HU" dirty="0" smtClean="0"/>
                        <a:t>81,5</a:t>
                      </a:r>
                      <a:endParaRPr lang="hu-HU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hu-HU" dirty="0" smtClean="0"/>
                        <a:t>1898</a:t>
                      </a:r>
                      <a:endParaRPr lang="hu-H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hu-HU" dirty="0" smtClean="0"/>
                        <a:t>6434</a:t>
                      </a:r>
                      <a:endParaRPr lang="hu-H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hu-HU" dirty="0" smtClean="0"/>
                        <a:t>37,7</a:t>
                      </a:r>
                      <a:endParaRPr lang="hu-HU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hu-HU" dirty="0" smtClean="0"/>
                        <a:t>1899</a:t>
                      </a:r>
                      <a:endParaRPr lang="hu-H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hu-HU" dirty="0" smtClean="0"/>
                        <a:t>2966</a:t>
                      </a:r>
                      <a:endParaRPr lang="hu-H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hu-HU" dirty="0" smtClean="0"/>
                        <a:t>54,9</a:t>
                      </a:r>
                      <a:endParaRPr lang="hu-HU" dirty="0"/>
                    </a:p>
                  </a:txBody>
                  <a:tcPr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117997626"/>
      </p:ext>
    </p:extLst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hu-HU" dirty="0" smtClean="0"/>
              <a:t>A befogadás kérdőjelei: Tiszaeszlár, 1882/83 </a:t>
            </a:r>
            <a:endParaRPr lang="hu-HU" dirty="0"/>
          </a:p>
        </p:txBody>
      </p:sp>
      <p:pic>
        <p:nvPicPr>
          <p:cNvPr id="4" name="Picture 5" descr="http://upload.wikimedia.org/wikipedia/commons/thumb/2/26/Eszter_Solymosi.jpg/220px-Eszter_Solymosi.jp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786578" y="2143116"/>
            <a:ext cx="1869982" cy="3143272"/>
          </a:xfrm>
          <a:prstGeom prst="rect">
            <a:avLst/>
          </a:prstGeom>
          <a:noFill/>
        </p:spPr>
      </p:pic>
      <p:sp>
        <p:nvSpPr>
          <p:cNvPr id="7" name="Téglalap 6"/>
          <p:cNvSpPr/>
          <p:nvPr/>
        </p:nvSpPr>
        <p:spPr>
          <a:xfrm>
            <a:off x="2286000" y="1720840"/>
            <a:ext cx="4572000" cy="2862322"/>
          </a:xfrm>
          <a:prstGeom prst="rect">
            <a:avLst/>
          </a:prstGeom>
        </p:spPr>
        <p:txBody>
          <a:bodyPr>
            <a:spAutoFit/>
          </a:bodyPr>
          <a:lstStyle/>
          <a:p>
            <a:pPr lvl="0"/>
            <a:r>
              <a:rPr lang="en-US" sz="2000" b="1" dirty="0" smtClean="0">
                <a:solidFill>
                  <a:schemeClr val="bg1"/>
                </a:solidFill>
                <a:latin typeface="Calibri" pitchFamily="34" charset="0"/>
                <a:ea typeface="Calibri" pitchFamily="34" charset="0"/>
                <a:cs typeface="Times New Roman" pitchFamily="18" charset="0"/>
              </a:rPr>
              <a:t>„Meg-</a:t>
            </a:r>
            <a:r>
              <a:rPr lang="en-US" sz="2000" b="1" dirty="0" err="1" smtClean="0">
                <a:solidFill>
                  <a:schemeClr val="bg1"/>
                </a:solidFill>
                <a:latin typeface="Calibri" pitchFamily="34" charset="0"/>
                <a:ea typeface="Calibri" pitchFamily="34" charset="0"/>
                <a:cs typeface="Times New Roman" pitchFamily="18" charset="0"/>
              </a:rPr>
              <a:t>megújul</a:t>
            </a:r>
            <a:r>
              <a:rPr lang="en-US" sz="2000" b="1" dirty="0" smtClean="0">
                <a:solidFill>
                  <a:schemeClr val="bg1"/>
                </a:solidFill>
                <a:latin typeface="Calibri" pitchFamily="34" charset="0"/>
                <a:ea typeface="Calibri" pitchFamily="34" charset="0"/>
                <a:cs typeface="Times New Roman" pitchFamily="18" charset="0"/>
              </a:rPr>
              <a:t> a </a:t>
            </a:r>
            <a:r>
              <a:rPr lang="en-US" sz="2000" b="1" dirty="0" err="1" smtClean="0">
                <a:solidFill>
                  <a:schemeClr val="bg1"/>
                </a:solidFill>
                <a:latin typeface="Calibri" pitchFamily="34" charset="0"/>
                <a:ea typeface="Calibri" pitchFamily="34" charset="0"/>
                <a:cs typeface="Times New Roman" pitchFamily="18" charset="0"/>
              </a:rPr>
              <a:t>régi</a:t>
            </a:r>
            <a:r>
              <a:rPr lang="en-US" sz="2000" b="1" dirty="0" smtClean="0">
                <a:solidFill>
                  <a:schemeClr val="bg1"/>
                </a:solidFill>
                <a:latin typeface="Calibri" pitchFamily="34" charset="0"/>
                <a:ea typeface="Calibri" pitchFamily="34" charset="0"/>
                <a:cs typeface="Times New Roman" pitchFamily="18" charset="0"/>
              </a:rPr>
              <a:t> </a:t>
            </a:r>
            <a:r>
              <a:rPr lang="en-US" sz="2000" b="1" dirty="0" err="1" smtClean="0">
                <a:solidFill>
                  <a:schemeClr val="bg1"/>
                </a:solidFill>
                <a:latin typeface="Calibri" pitchFamily="34" charset="0"/>
                <a:ea typeface="Calibri" pitchFamily="34" charset="0"/>
                <a:cs typeface="Times New Roman" pitchFamily="18" charset="0"/>
              </a:rPr>
              <a:t>vád</a:t>
            </a:r>
            <a:r>
              <a:rPr lang="en-US" sz="2000" b="1" dirty="0" smtClean="0">
                <a:solidFill>
                  <a:schemeClr val="bg1"/>
                </a:solidFill>
                <a:latin typeface="Calibri" pitchFamily="34" charset="0"/>
                <a:ea typeface="Calibri" pitchFamily="34" charset="0"/>
                <a:cs typeface="Times New Roman" pitchFamily="18" charset="0"/>
              </a:rPr>
              <a:t>:</a:t>
            </a:r>
            <a:br>
              <a:rPr lang="en-US" sz="2000" b="1" dirty="0" smtClean="0">
                <a:solidFill>
                  <a:schemeClr val="bg1"/>
                </a:solidFill>
                <a:latin typeface="Calibri" pitchFamily="34" charset="0"/>
                <a:ea typeface="Calibri" pitchFamily="34" charset="0"/>
                <a:cs typeface="Times New Roman" pitchFamily="18" charset="0"/>
              </a:rPr>
            </a:br>
            <a:r>
              <a:rPr lang="en-US" sz="2000" b="1" dirty="0" err="1" smtClean="0">
                <a:solidFill>
                  <a:schemeClr val="bg1"/>
                </a:solidFill>
                <a:latin typeface="Calibri" pitchFamily="34" charset="0"/>
                <a:ea typeface="Calibri" pitchFamily="34" charset="0"/>
                <a:cs typeface="Times New Roman" pitchFamily="18" charset="0"/>
              </a:rPr>
              <a:t>Azt</a:t>
            </a:r>
            <a:r>
              <a:rPr lang="en-US" sz="2000" b="1" dirty="0" smtClean="0">
                <a:solidFill>
                  <a:schemeClr val="bg1"/>
                </a:solidFill>
                <a:latin typeface="Calibri" pitchFamily="34" charset="0"/>
                <a:ea typeface="Calibri" pitchFamily="34" charset="0"/>
                <a:cs typeface="Times New Roman" pitchFamily="18" charset="0"/>
              </a:rPr>
              <a:t> </a:t>
            </a:r>
            <a:r>
              <a:rPr lang="en-US" sz="2000" b="1" dirty="0" err="1" smtClean="0">
                <a:solidFill>
                  <a:schemeClr val="bg1"/>
                </a:solidFill>
                <a:latin typeface="Calibri" pitchFamily="34" charset="0"/>
                <a:ea typeface="Calibri" pitchFamily="34" charset="0"/>
                <a:cs typeface="Times New Roman" pitchFamily="18" charset="0"/>
              </a:rPr>
              <a:t>mondják</a:t>
            </a:r>
            <a:r>
              <a:rPr lang="en-US" sz="2000" b="1" dirty="0" smtClean="0">
                <a:solidFill>
                  <a:schemeClr val="bg1"/>
                </a:solidFill>
                <a:latin typeface="Calibri" pitchFamily="34" charset="0"/>
                <a:ea typeface="Calibri" pitchFamily="34" charset="0"/>
                <a:cs typeface="Times New Roman" pitchFamily="18" charset="0"/>
              </a:rPr>
              <a:t>, </a:t>
            </a:r>
            <a:r>
              <a:rPr lang="en-US" sz="2000" b="1" dirty="0" err="1" smtClean="0">
                <a:solidFill>
                  <a:schemeClr val="bg1"/>
                </a:solidFill>
                <a:latin typeface="Calibri" pitchFamily="34" charset="0"/>
                <a:ea typeface="Calibri" pitchFamily="34" charset="0"/>
                <a:cs typeface="Times New Roman" pitchFamily="18" charset="0"/>
              </a:rPr>
              <a:t>vért</a:t>
            </a:r>
            <a:r>
              <a:rPr lang="en-US" sz="2000" b="1" dirty="0" smtClean="0">
                <a:solidFill>
                  <a:schemeClr val="bg1"/>
                </a:solidFill>
                <a:latin typeface="Calibri" pitchFamily="34" charset="0"/>
                <a:ea typeface="Calibri" pitchFamily="34" charset="0"/>
                <a:cs typeface="Times New Roman" pitchFamily="18" charset="0"/>
              </a:rPr>
              <a:t> </a:t>
            </a:r>
            <a:r>
              <a:rPr lang="en-US" sz="2000" b="1" dirty="0" err="1" smtClean="0">
                <a:solidFill>
                  <a:schemeClr val="bg1"/>
                </a:solidFill>
                <a:latin typeface="Calibri" pitchFamily="34" charset="0"/>
                <a:ea typeface="Calibri" pitchFamily="34" charset="0"/>
                <a:cs typeface="Times New Roman" pitchFamily="18" charset="0"/>
              </a:rPr>
              <a:t>iszik</a:t>
            </a:r>
            <a:r>
              <a:rPr lang="en-US" sz="2000" b="1" dirty="0" smtClean="0">
                <a:solidFill>
                  <a:schemeClr val="bg1"/>
                </a:solidFill>
                <a:latin typeface="Calibri" pitchFamily="34" charset="0"/>
                <a:ea typeface="Calibri" pitchFamily="34" charset="0"/>
                <a:cs typeface="Times New Roman" pitchFamily="18" charset="0"/>
              </a:rPr>
              <a:t> </a:t>
            </a:r>
            <a:r>
              <a:rPr lang="en-US" sz="2000" b="1" dirty="0" err="1" smtClean="0">
                <a:solidFill>
                  <a:schemeClr val="bg1"/>
                </a:solidFill>
                <a:latin typeface="Calibri" pitchFamily="34" charset="0"/>
                <a:ea typeface="Calibri" pitchFamily="34" charset="0"/>
                <a:cs typeface="Times New Roman" pitchFamily="18" charset="0"/>
              </a:rPr>
              <a:t>apád</a:t>
            </a:r>
            <a:r>
              <a:rPr lang="en-US" sz="2000" b="1" dirty="0" smtClean="0">
                <a:solidFill>
                  <a:schemeClr val="bg1"/>
                </a:solidFill>
                <a:latin typeface="Calibri" pitchFamily="34" charset="0"/>
                <a:ea typeface="Calibri" pitchFamily="34" charset="0"/>
                <a:cs typeface="Times New Roman" pitchFamily="18" charset="0"/>
              </a:rPr>
              <a:t>,</a:t>
            </a:r>
            <a:br>
              <a:rPr lang="en-US" sz="2000" b="1" dirty="0" smtClean="0">
                <a:solidFill>
                  <a:schemeClr val="bg1"/>
                </a:solidFill>
                <a:latin typeface="Calibri" pitchFamily="34" charset="0"/>
                <a:ea typeface="Calibri" pitchFamily="34" charset="0"/>
                <a:cs typeface="Times New Roman" pitchFamily="18" charset="0"/>
              </a:rPr>
            </a:br>
            <a:r>
              <a:rPr lang="en-US" sz="2000" b="1" dirty="0" smtClean="0">
                <a:solidFill>
                  <a:schemeClr val="bg1"/>
                </a:solidFill>
                <a:latin typeface="Calibri" pitchFamily="34" charset="0"/>
                <a:ea typeface="Calibri" pitchFamily="34" charset="0"/>
                <a:cs typeface="Times New Roman" pitchFamily="18" charset="0"/>
              </a:rPr>
              <a:t>S ha </a:t>
            </a:r>
            <a:r>
              <a:rPr lang="en-US" sz="2000" b="1" dirty="0" err="1" smtClean="0">
                <a:solidFill>
                  <a:schemeClr val="bg1"/>
                </a:solidFill>
                <a:latin typeface="Calibri" pitchFamily="34" charset="0"/>
                <a:ea typeface="Calibri" pitchFamily="34" charset="0"/>
                <a:cs typeface="Times New Roman" pitchFamily="18" charset="0"/>
              </a:rPr>
              <a:t>felnősz</a:t>
            </a:r>
            <a:r>
              <a:rPr lang="en-US" sz="2000" b="1" dirty="0" smtClean="0">
                <a:solidFill>
                  <a:schemeClr val="bg1"/>
                </a:solidFill>
                <a:latin typeface="Calibri" pitchFamily="34" charset="0"/>
                <a:ea typeface="Calibri" pitchFamily="34" charset="0"/>
                <a:cs typeface="Times New Roman" pitchFamily="18" charset="0"/>
              </a:rPr>
              <a:t>, </a:t>
            </a:r>
            <a:r>
              <a:rPr lang="en-US" sz="2000" b="1" dirty="0" err="1" smtClean="0">
                <a:solidFill>
                  <a:schemeClr val="bg1"/>
                </a:solidFill>
                <a:latin typeface="Calibri" pitchFamily="34" charset="0"/>
                <a:ea typeface="Calibri" pitchFamily="34" charset="0"/>
                <a:cs typeface="Times New Roman" pitchFamily="18" charset="0"/>
              </a:rPr>
              <a:t>ott</a:t>
            </a:r>
            <a:r>
              <a:rPr lang="en-US" sz="2000" b="1" dirty="0" smtClean="0">
                <a:solidFill>
                  <a:schemeClr val="bg1"/>
                </a:solidFill>
                <a:latin typeface="Calibri" pitchFamily="34" charset="0"/>
                <a:ea typeface="Calibri" pitchFamily="34" charset="0"/>
                <a:cs typeface="Times New Roman" pitchFamily="18" charset="0"/>
              </a:rPr>
              <a:t>, </a:t>
            </a:r>
            <a:r>
              <a:rPr lang="en-US" sz="2000" b="1" dirty="0" err="1" smtClean="0">
                <a:solidFill>
                  <a:schemeClr val="bg1"/>
                </a:solidFill>
                <a:latin typeface="Calibri" pitchFamily="34" charset="0"/>
                <a:ea typeface="Calibri" pitchFamily="34" charset="0"/>
                <a:cs typeface="Times New Roman" pitchFamily="18" charset="0"/>
              </a:rPr>
              <a:t>ahol</a:t>
            </a:r>
            <a:r>
              <a:rPr lang="en-US" sz="2000" b="1" dirty="0" smtClean="0">
                <a:solidFill>
                  <a:schemeClr val="bg1"/>
                </a:solidFill>
                <a:latin typeface="Calibri" pitchFamily="34" charset="0"/>
                <a:ea typeface="Calibri" pitchFamily="34" charset="0"/>
                <a:cs typeface="Times New Roman" pitchFamily="18" charset="0"/>
              </a:rPr>
              <a:t>:</a:t>
            </a:r>
            <a:br>
              <a:rPr lang="en-US" sz="2000" b="1" dirty="0" smtClean="0">
                <a:solidFill>
                  <a:schemeClr val="bg1"/>
                </a:solidFill>
                <a:latin typeface="Calibri" pitchFamily="34" charset="0"/>
                <a:ea typeface="Calibri" pitchFamily="34" charset="0"/>
                <a:cs typeface="Times New Roman" pitchFamily="18" charset="0"/>
              </a:rPr>
            </a:br>
            <a:r>
              <a:rPr lang="en-US" sz="2000" b="1" dirty="0" err="1" smtClean="0">
                <a:solidFill>
                  <a:schemeClr val="bg1"/>
                </a:solidFill>
                <a:latin typeface="Calibri" pitchFamily="34" charset="0"/>
                <a:ea typeface="Calibri" pitchFamily="34" charset="0"/>
                <a:cs typeface="Times New Roman" pitchFamily="18" charset="0"/>
              </a:rPr>
              <a:t>Majd</a:t>
            </a:r>
            <a:r>
              <a:rPr lang="en-US" sz="2000" b="1" dirty="0" smtClean="0">
                <a:solidFill>
                  <a:schemeClr val="bg1"/>
                </a:solidFill>
                <a:latin typeface="Calibri" pitchFamily="34" charset="0"/>
                <a:ea typeface="Calibri" pitchFamily="34" charset="0"/>
                <a:cs typeface="Times New Roman" pitchFamily="18" charset="0"/>
              </a:rPr>
              <a:t> </a:t>
            </a:r>
            <a:r>
              <a:rPr lang="en-US" sz="2000" b="1" dirty="0" err="1" smtClean="0">
                <a:solidFill>
                  <a:schemeClr val="bg1"/>
                </a:solidFill>
                <a:latin typeface="Calibri" pitchFamily="34" charset="0"/>
                <a:ea typeface="Calibri" pitchFamily="34" charset="0"/>
                <a:cs typeface="Times New Roman" pitchFamily="18" charset="0"/>
              </a:rPr>
              <a:t>te</a:t>
            </a:r>
            <a:r>
              <a:rPr lang="en-US" sz="2000" b="1" dirty="0" smtClean="0">
                <a:solidFill>
                  <a:schemeClr val="bg1"/>
                </a:solidFill>
                <a:latin typeface="Calibri" pitchFamily="34" charset="0"/>
                <a:ea typeface="Calibri" pitchFamily="34" charset="0"/>
                <a:cs typeface="Times New Roman" pitchFamily="18" charset="0"/>
              </a:rPr>
              <a:t> is, </a:t>
            </a:r>
            <a:r>
              <a:rPr lang="en-US" sz="2000" b="1" dirty="0" err="1" smtClean="0">
                <a:solidFill>
                  <a:schemeClr val="bg1"/>
                </a:solidFill>
                <a:latin typeface="Calibri" pitchFamily="34" charset="0"/>
                <a:ea typeface="Calibri" pitchFamily="34" charset="0"/>
                <a:cs typeface="Times New Roman" pitchFamily="18" charset="0"/>
              </a:rPr>
              <a:t>te</a:t>
            </a:r>
            <a:r>
              <a:rPr lang="en-US" sz="2000" b="1" dirty="0" smtClean="0">
                <a:solidFill>
                  <a:schemeClr val="bg1"/>
                </a:solidFill>
                <a:latin typeface="Calibri" pitchFamily="34" charset="0"/>
                <a:ea typeface="Calibri" pitchFamily="34" charset="0"/>
                <a:cs typeface="Times New Roman" pitchFamily="18" charset="0"/>
              </a:rPr>
              <a:t> is </a:t>
            </a:r>
            <a:r>
              <a:rPr lang="en-US" sz="2000" b="1" dirty="0" err="1" smtClean="0">
                <a:solidFill>
                  <a:schemeClr val="bg1"/>
                </a:solidFill>
                <a:latin typeface="Calibri" pitchFamily="34" charset="0"/>
                <a:ea typeface="Calibri" pitchFamily="34" charset="0"/>
                <a:cs typeface="Times New Roman" pitchFamily="18" charset="0"/>
              </a:rPr>
              <a:t>vért</a:t>
            </a:r>
            <a:r>
              <a:rPr lang="en-US" sz="2000" b="1" dirty="0" smtClean="0">
                <a:solidFill>
                  <a:schemeClr val="bg1"/>
                </a:solidFill>
                <a:latin typeface="Calibri" pitchFamily="34" charset="0"/>
                <a:ea typeface="Calibri" pitchFamily="34" charset="0"/>
                <a:cs typeface="Times New Roman" pitchFamily="18" charset="0"/>
              </a:rPr>
              <a:t> </a:t>
            </a:r>
            <a:r>
              <a:rPr lang="en-US" sz="2000" b="1" dirty="0" err="1" smtClean="0">
                <a:solidFill>
                  <a:schemeClr val="bg1"/>
                </a:solidFill>
                <a:latin typeface="Calibri" pitchFamily="34" charset="0"/>
                <a:ea typeface="Calibri" pitchFamily="34" charset="0"/>
                <a:cs typeface="Times New Roman" pitchFamily="18" charset="0"/>
              </a:rPr>
              <a:t>iszol</a:t>
            </a:r>
            <a:r>
              <a:rPr lang="en-US" sz="2000" b="1" dirty="0" smtClean="0">
                <a:solidFill>
                  <a:schemeClr val="bg1"/>
                </a:solidFill>
                <a:latin typeface="Calibri" pitchFamily="34" charset="0"/>
                <a:ea typeface="Calibri" pitchFamily="34" charset="0"/>
                <a:cs typeface="Times New Roman" pitchFamily="18" charset="0"/>
              </a:rPr>
              <a:t>!</a:t>
            </a:r>
            <a:br>
              <a:rPr lang="en-US" sz="2000" b="1" dirty="0" smtClean="0">
                <a:solidFill>
                  <a:schemeClr val="bg1"/>
                </a:solidFill>
                <a:latin typeface="Calibri" pitchFamily="34" charset="0"/>
                <a:ea typeface="Calibri" pitchFamily="34" charset="0"/>
                <a:cs typeface="Times New Roman" pitchFamily="18" charset="0"/>
              </a:rPr>
            </a:br>
            <a:r>
              <a:rPr lang="en-US" sz="2000" b="1" dirty="0" smtClean="0">
                <a:solidFill>
                  <a:schemeClr val="bg1"/>
                </a:solidFill>
                <a:latin typeface="Calibri" pitchFamily="34" charset="0"/>
                <a:ea typeface="Calibri" pitchFamily="34" charset="0"/>
                <a:cs typeface="Times New Roman" pitchFamily="18" charset="0"/>
              </a:rPr>
              <a:t>Felhőgomoly az </a:t>
            </a:r>
            <a:r>
              <a:rPr lang="en-US" sz="2000" b="1" dirty="0" err="1" smtClean="0">
                <a:solidFill>
                  <a:schemeClr val="bg1"/>
                </a:solidFill>
                <a:latin typeface="Calibri" pitchFamily="34" charset="0"/>
                <a:ea typeface="Calibri" pitchFamily="34" charset="0"/>
                <a:cs typeface="Times New Roman" pitchFamily="18" charset="0"/>
              </a:rPr>
              <a:t>éj</a:t>
            </a:r>
            <a:r>
              <a:rPr lang="en-US" sz="2000" b="1" dirty="0" smtClean="0">
                <a:solidFill>
                  <a:schemeClr val="bg1"/>
                </a:solidFill>
                <a:latin typeface="Calibri" pitchFamily="34" charset="0"/>
                <a:ea typeface="Calibri" pitchFamily="34" charset="0"/>
                <a:cs typeface="Times New Roman" pitchFamily="18" charset="0"/>
              </a:rPr>
              <a:t> </a:t>
            </a:r>
            <a:r>
              <a:rPr lang="en-US" sz="2000" b="1" dirty="0" err="1" smtClean="0">
                <a:solidFill>
                  <a:schemeClr val="bg1"/>
                </a:solidFill>
                <a:latin typeface="Calibri" pitchFamily="34" charset="0"/>
                <a:ea typeface="Calibri" pitchFamily="34" charset="0"/>
                <a:cs typeface="Times New Roman" pitchFamily="18" charset="0"/>
              </a:rPr>
              <a:t>felett</a:t>
            </a:r>
            <a:r>
              <a:rPr lang="en-US" sz="2000" b="1" dirty="0" smtClean="0">
                <a:solidFill>
                  <a:schemeClr val="bg1"/>
                </a:solidFill>
                <a:latin typeface="Calibri" pitchFamily="34" charset="0"/>
                <a:ea typeface="Calibri" pitchFamily="34" charset="0"/>
                <a:cs typeface="Times New Roman" pitchFamily="18" charset="0"/>
              </a:rPr>
              <a:t> -</a:t>
            </a:r>
            <a:br>
              <a:rPr lang="en-US" sz="2000" b="1" dirty="0" smtClean="0">
                <a:solidFill>
                  <a:schemeClr val="bg1"/>
                </a:solidFill>
                <a:latin typeface="Calibri" pitchFamily="34" charset="0"/>
                <a:ea typeface="Calibri" pitchFamily="34" charset="0"/>
                <a:cs typeface="Times New Roman" pitchFamily="18" charset="0"/>
              </a:rPr>
            </a:br>
            <a:r>
              <a:rPr lang="en-US" sz="2000" b="1" dirty="0" err="1" smtClean="0">
                <a:solidFill>
                  <a:schemeClr val="bg1"/>
                </a:solidFill>
                <a:latin typeface="Calibri" pitchFamily="34" charset="0"/>
                <a:ea typeface="Calibri" pitchFamily="34" charset="0"/>
                <a:cs typeface="Times New Roman" pitchFamily="18" charset="0"/>
              </a:rPr>
              <a:t>Virraszt</a:t>
            </a:r>
            <a:r>
              <a:rPr lang="en-US" sz="2000" b="1" dirty="0" smtClean="0">
                <a:solidFill>
                  <a:schemeClr val="bg1"/>
                </a:solidFill>
                <a:latin typeface="Calibri" pitchFamily="34" charset="0"/>
                <a:ea typeface="Calibri" pitchFamily="34" charset="0"/>
                <a:cs typeface="Times New Roman" pitchFamily="18" charset="0"/>
              </a:rPr>
              <a:t>-e </a:t>
            </a:r>
            <a:r>
              <a:rPr lang="en-US" sz="2000" b="1" dirty="0" err="1" smtClean="0">
                <a:solidFill>
                  <a:schemeClr val="bg1"/>
                </a:solidFill>
                <a:latin typeface="Calibri" pitchFamily="34" charset="0"/>
                <a:ea typeface="Calibri" pitchFamily="34" charset="0"/>
                <a:cs typeface="Times New Roman" pitchFamily="18" charset="0"/>
              </a:rPr>
              <a:t>isten</a:t>
            </a:r>
            <a:r>
              <a:rPr lang="en-US" sz="2000" b="1" dirty="0" smtClean="0">
                <a:solidFill>
                  <a:schemeClr val="bg1"/>
                </a:solidFill>
                <a:latin typeface="Calibri" pitchFamily="34" charset="0"/>
                <a:ea typeface="Calibri" pitchFamily="34" charset="0"/>
                <a:cs typeface="Times New Roman" pitchFamily="18" charset="0"/>
              </a:rPr>
              <a:t> </a:t>
            </a:r>
            <a:r>
              <a:rPr lang="en-US" sz="2000" b="1" dirty="0" err="1" smtClean="0">
                <a:solidFill>
                  <a:schemeClr val="bg1"/>
                </a:solidFill>
                <a:latin typeface="Calibri" pitchFamily="34" charset="0"/>
                <a:ea typeface="Calibri" pitchFamily="34" charset="0"/>
                <a:cs typeface="Times New Roman" pitchFamily="18" charset="0"/>
              </a:rPr>
              <a:t>odafenn</a:t>
            </a:r>
            <a:r>
              <a:rPr lang="en-US" sz="2000" b="1" dirty="0" smtClean="0">
                <a:solidFill>
                  <a:schemeClr val="bg1"/>
                </a:solidFill>
                <a:latin typeface="Calibri" pitchFamily="34" charset="0"/>
                <a:ea typeface="Calibri" pitchFamily="34" charset="0"/>
                <a:cs typeface="Times New Roman" pitchFamily="18" charset="0"/>
              </a:rPr>
              <a:t>?</a:t>
            </a:r>
            <a:br>
              <a:rPr lang="en-US" sz="2000" b="1" dirty="0" smtClean="0">
                <a:solidFill>
                  <a:schemeClr val="bg1"/>
                </a:solidFill>
                <a:latin typeface="Calibri" pitchFamily="34" charset="0"/>
                <a:ea typeface="Calibri" pitchFamily="34" charset="0"/>
                <a:cs typeface="Times New Roman" pitchFamily="18" charset="0"/>
              </a:rPr>
            </a:br>
            <a:r>
              <a:rPr lang="en-US" sz="2000" b="1" dirty="0" err="1" smtClean="0">
                <a:solidFill>
                  <a:schemeClr val="bg1"/>
                </a:solidFill>
                <a:latin typeface="Calibri" pitchFamily="34" charset="0"/>
                <a:ea typeface="Calibri" pitchFamily="34" charset="0"/>
                <a:cs typeface="Times New Roman" pitchFamily="18" charset="0"/>
              </a:rPr>
              <a:t>Tagadnom</a:t>
            </a:r>
            <a:r>
              <a:rPr lang="en-US" sz="2000" b="1" dirty="0" smtClean="0">
                <a:solidFill>
                  <a:schemeClr val="bg1"/>
                </a:solidFill>
                <a:latin typeface="Calibri" pitchFamily="34" charset="0"/>
                <a:ea typeface="Calibri" pitchFamily="34" charset="0"/>
                <a:cs typeface="Times New Roman" pitchFamily="18" charset="0"/>
              </a:rPr>
              <a:t>: </a:t>
            </a:r>
            <a:r>
              <a:rPr lang="en-US" sz="2000" b="1" dirty="0" err="1" smtClean="0">
                <a:solidFill>
                  <a:schemeClr val="bg1"/>
                </a:solidFill>
                <a:latin typeface="Calibri" pitchFamily="34" charset="0"/>
                <a:ea typeface="Calibri" pitchFamily="34" charset="0"/>
                <a:cs typeface="Times New Roman" pitchFamily="18" charset="0"/>
              </a:rPr>
              <a:t>kín</a:t>
            </a:r>
            <a:r>
              <a:rPr lang="en-US" sz="2000" b="1" dirty="0" smtClean="0">
                <a:solidFill>
                  <a:schemeClr val="bg1"/>
                </a:solidFill>
                <a:latin typeface="Calibri" pitchFamily="34" charset="0"/>
                <a:ea typeface="Calibri" pitchFamily="34" charset="0"/>
                <a:cs typeface="Times New Roman" pitchFamily="18" charset="0"/>
              </a:rPr>
              <a:t> - </a:t>
            </a:r>
            <a:r>
              <a:rPr lang="en-US" sz="2000" b="1" dirty="0" err="1" smtClean="0">
                <a:solidFill>
                  <a:schemeClr val="bg1"/>
                </a:solidFill>
                <a:latin typeface="Calibri" pitchFamily="34" charset="0"/>
                <a:ea typeface="Calibri" pitchFamily="34" charset="0"/>
                <a:cs typeface="Times New Roman" pitchFamily="18" charset="0"/>
              </a:rPr>
              <a:t>elhinnem</a:t>
            </a:r>
            <a:r>
              <a:rPr lang="en-US" sz="2000" b="1" dirty="0" smtClean="0">
                <a:solidFill>
                  <a:schemeClr val="bg1"/>
                </a:solidFill>
                <a:latin typeface="Calibri" pitchFamily="34" charset="0"/>
                <a:ea typeface="Calibri" pitchFamily="34" charset="0"/>
                <a:cs typeface="Times New Roman" pitchFamily="18" charset="0"/>
              </a:rPr>
              <a:t>: </a:t>
            </a:r>
            <a:r>
              <a:rPr lang="en-US" sz="2000" b="1" dirty="0" err="1" smtClean="0">
                <a:solidFill>
                  <a:schemeClr val="bg1"/>
                </a:solidFill>
                <a:latin typeface="Calibri" pitchFamily="34" charset="0"/>
                <a:ea typeface="Calibri" pitchFamily="34" charset="0"/>
                <a:cs typeface="Times New Roman" pitchFamily="18" charset="0"/>
              </a:rPr>
              <a:t>vád</a:t>
            </a:r>
            <a:r>
              <a:rPr lang="en-US" sz="2000" b="1" dirty="0" smtClean="0">
                <a:solidFill>
                  <a:schemeClr val="bg1"/>
                </a:solidFill>
                <a:latin typeface="Calibri" pitchFamily="34" charset="0"/>
                <a:ea typeface="Calibri" pitchFamily="34" charset="0"/>
                <a:cs typeface="Times New Roman" pitchFamily="18" charset="0"/>
              </a:rPr>
              <a:t>,</a:t>
            </a:r>
            <a:br>
              <a:rPr lang="en-US" sz="2000" b="1" dirty="0" smtClean="0">
                <a:solidFill>
                  <a:schemeClr val="bg1"/>
                </a:solidFill>
                <a:latin typeface="Calibri" pitchFamily="34" charset="0"/>
                <a:ea typeface="Calibri" pitchFamily="34" charset="0"/>
                <a:cs typeface="Times New Roman" pitchFamily="18" charset="0"/>
              </a:rPr>
            </a:br>
            <a:r>
              <a:rPr lang="en-US" sz="2000" b="1" dirty="0" smtClean="0">
                <a:solidFill>
                  <a:schemeClr val="bg1"/>
                </a:solidFill>
                <a:latin typeface="Calibri" pitchFamily="34" charset="0"/>
                <a:ea typeface="Calibri" pitchFamily="34" charset="0"/>
                <a:cs typeface="Times New Roman" pitchFamily="18" charset="0"/>
              </a:rPr>
              <a:t>Ő </a:t>
            </a:r>
            <a:r>
              <a:rPr lang="en-US" sz="2000" b="1" dirty="0" err="1" smtClean="0">
                <a:solidFill>
                  <a:schemeClr val="bg1"/>
                </a:solidFill>
                <a:latin typeface="Calibri" pitchFamily="34" charset="0"/>
                <a:ea typeface="Calibri" pitchFamily="34" charset="0"/>
                <a:cs typeface="Times New Roman" pitchFamily="18" charset="0"/>
              </a:rPr>
              <a:t>mindenképpen</a:t>
            </a:r>
            <a:r>
              <a:rPr lang="en-US" sz="2000" b="1" dirty="0" smtClean="0">
                <a:solidFill>
                  <a:schemeClr val="bg1"/>
                </a:solidFill>
                <a:latin typeface="Calibri" pitchFamily="34" charset="0"/>
                <a:ea typeface="Calibri" pitchFamily="34" charset="0"/>
                <a:cs typeface="Times New Roman" pitchFamily="18" charset="0"/>
              </a:rPr>
              <a:t> </a:t>
            </a:r>
            <a:r>
              <a:rPr lang="en-US" sz="2000" b="1" dirty="0" err="1" smtClean="0">
                <a:solidFill>
                  <a:schemeClr val="bg1"/>
                </a:solidFill>
                <a:latin typeface="Calibri" pitchFamily="34" charset="0"/>
                <a:ea typeface="Calibri" pitchFamily="34" charset="0"/>
                <a:cs typeface="Times New Roman" pitchFamily="18" charset="0"/>
              </a:rPr>
              <a:t>súly</a:t>
            </a:r>
            <a:r>
              <a:rPr lang="en-US" sz="2000" b="1" dirty="0" smtClean="0">
                <a:solidFill>
                  <a:schemeClr val="bg1"/>
                </a:solidFill>
                <a:latin typeface="Calibri" pitchFamily="34" charset="0"/>
                <a:ea typeface="Calibri" pitchFamily="34" charset="0"/>
                <a:cs typeface="Times New Roman" pitchFamily="18" charset="0"/>
              </a:rPr>
              <a:t> </a:t>
            </a:r>
            <a:r>
              <a:rPr lang="en-US" sz="2000" b="1" dirty="0" err="1" smtClean="0">
                <a:solidFill>
                  <a:schemeClr val="bg1"/>
                </a:solidFill>
                <a:latin typeface="Calibri" pitchFamily="34" charset="0"/>
                <a:ea typeface="Calibri" pitchFamily="34" charset="0"/>
                <a:cs typeface="Times New Roman" pitchFamily="18" charset="0"/>
              </a:rPr>
              <a:t>nekem</a:t>
            </a:r>
            <a:r>
              <a:rPr lang="en-US" sz="2000" b="1" dirty="0" smtClean="0">
                <a:solidFill>
                  <a:schemeClr val="bg1"/>
                </a:solidFill>
                <a:latin typeface="Calibri" pitchFamily="34" charset="0"/>
                <a:ea typeface="Calibri" pitchFamily="34" charset="0"/>
                <a:cs typeface="Times New Roman" pitchFamily="18" charset="0"/>
              </a:rPr>
              <a:t>!</a:t>
            </a:r>
            <a:br>
              <a:rPr lang="en-US" sz="2000" b="1" dirty="0" smtClean="0">
                <a:solidFill>
                  <a:schemeClr val="bg1"/>
                </a:solidFill>
                <a:latin typeface="Calibri" pitchFamily="34" charset="0"/>
                <a:ea typeface="Calibri" pitchFamily="34" charset="0"/>
                <a:cs typeface="Times New Roman" pitchFamily="18" charset="0"/>
              </a:rPr>
            </a:br>
            <a:r>
              <a:rPr lang="en-US" sz="2000" b="1" dirty="0" smtClean="0">
                <a:solidFill>
                  <a:schemeClr val="bg1"/>
                </a:solidFill>
                <a:latin typeface="Calibri" pitchFamily="34" charset="0"/>
                <a:ea typeface="Calibri" pitchFamily="34" charset="0"/>
                <a:cs typeface="Times New Roman" pitchFamily="18" charset="0"/>
              </a:rPr>
              <a:t>- </a:t>
            </a:r>
            <a:r>
              <a:rPr lang="en-US" sz="2000" b="1" dirty="0" err="1" smtClean="0">
                <a:solidFill>
                  <a:schemeClr val="bg1"/>
                </a:solidFill>
                <a:latin typeface="Calibri" pitchFamily="34" charset="0"/>
                <a:ea typeface="Calibri" pitchFamily="34" charset="0"/>
                <a:cs typeface="Times New Roman" pitchFamily="18" charset="0"/>
              </a:rPr>
              <a:t>Eredj</a:t>
            </a:r>
            <a:r>
              <a:rPr lang="en-US" sz="2000" b="1" dirty="0" smtClean="0">
                <a:solidFill>
                  <a:schemeClr val="bg1"/>
                </a:solidFill>
                <a:latin typeface="Calibri" pitchFamily="34" charset="0"/>
                <a:ea typeface="Calibri" pitchFamily="34" charset="0"/>
                <a:cs typeface="Times New Roman" pitchFamily="18" charset="0"/>
              </a:rPr>
              <a:t> </a:t>
            </a:r>
            <a:r>
              <a:rPr lang="en-US" sz="2000" b="1" dirty="0" err="1" smtClean="0">
                <a:solidFill>
                  <a:schemeClr val="bg1"/>
                </a:solidFill>
                <a:latin typeface="Calibri" pitchFamily="34" charset="0"/>
                <a:ea typeface="Calibri" pitchFamily="34" charset="0"/>
                <a:cs typeface="Times New Roman" pitchFamily="18" charset="0"/>
              </a:rPr>
              <a:t>aludni</a:t>
            </a:r>
            <a:r>
              <a:rPr lang="en-US" sz="2000" b="1" dirty="0" smtClean="0">
                <a:solidFill>
                  <a:schemeClr val="bg1"/>
                </a:solidFill>
                <a:latin typeface="Calibri" pitchFamily="34" charset="0"/>
                <a:ea typeface="Calibri" pitchFamily="34" charset="0"/>
                <a:cs typeface="Times New Roman" pitchFamily="18" charset="0"/>
              </a:rPr>
              <a:t>, </a:t>
            </a:r>
            <a:r>
              <a:rPr lang="en-US" sz="2000" b="1" dirty="0" err="1" smtClean="0">
                <a:solidFill>
                  <a:schemeClr val="bg1"/>
                </a:solidFill>
                <a:latin typeface="Calibri" pitchFamily="34" charset="0"/>
                <a:ea typeface="Calibri" pitchFamily="34" charset="0"/>
                <a:cs typeface="Times New Roman" pitchFamily="18" charset="0"/>
              </a:rPr>
              <a:t>gyermekem</a:t>
            </a:r>
            <a:r>
              <a:rPr lang="en-US" sz="2000" b="1" dirty="0" smtClean="0">
                <a:solidFill>
                  <a:schemeClr val="bg1"/>
                </a:solidFill>
                <a:latin typeface="Calibri" pitchFamily="34" charset="0"/>
                <a:ea typeface="Calibri" pitchFamily="34" charset="0"/>
                <a:cs typeface="Times New Roman" pitchFamily="18" charset="0"/>
              </a:rPr>
              <a:t>!”</a:t>
            </a:r>
            <a:r>
              <a:rPr lang="hu-HU" sz="2000" b="1" dirty="0" smtClean="0">
                <a:solidFill>
                  <a:schemeClr val="bg1"/>
                </a:solidFill>
                <a:latin typeface="Calibri" pitchFamily="34" charset="0"/>
                <a:ea typeface="Calibri" pitchFamily="34" charset="0"/>
                <a:cs typeface="Times New Roman" pitchFamily="18" charset="0"/>
              </a:rPr>
              <a:t> (Kiss József) </a:t>
            </a:r>
            <a:endParaRPr lang="en-US" sz="2000" b="1" dirty="0" smtClean="0">
              <a:solidFill>
                <a:schemeClr val="bg1"/>
              </a:solidFill>
              <a:latin typeface="Arial" pitchFamily="34" charset="0"/>
              <a:cs typeface="Arial" pitchFamily="34" charset="0"/>
            </a:endParaRPr>
          </a:p>
        </p:txBody>
      </p:sp>
      <p:pic>
        <p:nvPicPr>
          <p:cNvPr id="9" name="Kép 8" descr="Károly Eötvös.jpg"/>
          <p:cNvPicPr/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42910" y="2357430"/>
            <a:ext cx="1571636" cy="240093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" name="Kép 9" descr="http://www.holokausztmagyarorszagon.hu/images/photo/kep-7_1_1-b.jpg"/>
          <p:cNvPicPr/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1928794" y="4500570"/>
            <a:ext cx="3194039" cy="17567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326850140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dirty="0" smtClean="0"/>
              <a:t>A tiszaeszlári per hatása </a:t>
            </a:r>
            <a:endParaRPr lang="hu-HU" dirty="0"/>
          </a:p>
        </p:txBody>
      </p:sp>
      <p:pic>
        <p:nvPicPr>
          <p:cNvPr id="4" name="irc_mi" descr="https://kuruc.info/galeriaN/egyeb/antiszemita_kate_kuruc_info.jpg"/>
          <p:cNvPicPr>
            <a:picLocks noGrp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11560" y="1556792"/>
            <a:ext cx="2071702" cy="323850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" name="Kép 4" descr="http://www.holokausztmagyarorszagon.hu/images/photo/kep-7_1_1-a.jpg"/>
          <p:cNvPicPr/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228184" y="2564904"/>
            <a:ext cx="1997385" cy="328614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7" name="Téglalap 6"/>
          <p:cNvSpPr/>
          <p:nvPr/>
        </p:nvSpPr>
        <p:spPr>
          <a:xfrm>
            <a:off x="5984875" y="1807717"/>
            <a:ext cx="2286000" cy="738664"/>
          </a:xfrm>
          <a:prstGeom prst="rect">
            <a:avLst/>
          </a:prstGeom>
        </p:spPr>
        <p:txBody>
          <a:bodyPr>
            <a:spAutoFit/>
          </a:bodyPr>
          <a:lstStyle/>
          <a:p>
            <a:pPr lvl="0" algn="ctr"/>
            <a:r>
              <a:rPr lang="hu-HU" sz="1400" dirty="0" err="1" smtClean="0">
                <a:solidFill>
                  <a:srgbClr val="FFFFFF"/>
                </a:solidFill>
              </a:rPr>
              <a:t>Istóczy</a:t>
            </a:r>
            <a:r>
              <a:rPr lang="hu-HU" sz="1400" dirty="0" smtClean="0">
                <a:solidFill>
                  <a:srgbClr val="FFFFFF"/>
                </a:solidFill>
              </a:rPr>
              <a:t> Győző, a magyarországi antiszemita politika előfutára.</a:t>
            </a:r>
            <a:endParaRPr lang="hu-HU" sz="1400" dirty="0">
              <a:solidFill>
                <a:srgbClr val="FFFFFF"/>
              </a:solidFill>
            </a:endParaRPr>
          </a:p>
        </p:txBody>
      </p:sp>
      <p:graphicFrame>
        <p:nvGraphicFramePr>
          <p:cNvPr id="8" name="Táblázat 7"/>
          <p:cNvGraphicFramePr>
            <a:graphicFrameLocks noGrp="1"/>
          </p:cNvGraphicFramePr>
          <p:nvPr/>
        </p:nvGraphicFramePr>
        <p:xfrm>
          <a:off x="2987824" y="1945241"/>
          <a:ext cx="2616524" cy="1983824"/>
        </p:xfrm>
        <a:graphic>
          <a:graphicData uri="http://schemas.openxmlformats.org/drawingml/2006/table">
            <a:tbl>
              <a:tblPr/>
              <a:tblGrid>
                <a:gridCol w="654131"/>
                <a:gridCol w="654131"/>
                <a:gridCol w="654131"/>
                <a:gridCol w="654131"/>
              </a:tblGrid>
              <a:tr h="939706">
                <a:tc>
                  <a:txBody>
                    <a:bodyPr/>
                    <a:lstStyle/>
                    <a:p>
                      <a:r>
                        <a:rPr lang="hu-HU" sz="1200" dirty="0">
                          <a:solidFill>
                            <a:schemeClr val="tx1"/>
                          </a:solidFill>
                        </a:rPr>
                        <a:t>Választási eredmények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CCDDEE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hu-HU" sz="1200" dirty="0">
                          <a:solidFill>
                            <a:schemeClr val="tx1"/>
                          </a:solidFill>
                        </a:rPr>
                        <a:t>Mandátumok száma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CCDDEE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hu-HU" sz="1200" dirty="0">
                          <a:solidFill>
                            <a:schemeClr val="tx1"/>
                          </a:solidFill>
                        </a:rPr>
                        <a:t>Mandátumok aránya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CCDDEE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hu-HU" sz="1200" dirty="0">
                          <a:solidFill>
                            <a:schemeClr val="tx1"/>
                          </a:solidFill>
                        </a:rPr>
                        <a:t>Parlamenti szerepe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CCDDEE"/>
                    </a:solidFill>
                  </a:tcPr>
                </a:tc>
              </a:tr>
              <a:tr h="522059">
                <a:tc>
                  <a:txBody>
                    <a:bodyPr/>
                    <a:lstStyle/>
                    <a:p>
                      <a:pPr algn="ctr"/>
                      <a:r>
                        <a:rPr lang="hu-HU" sz="1200">
                          <a:solidFill>
                            <a:schemeClr val="tx1"/>
                          </a:solidFill>
                          <a:hlinkClick r:id="rId4" tooltip="1884-es választások"/>
                        </a:rPr>
                        <a:t>1884-es</a:t>
                      </a:r>
                      <a:endParaRPr lang="hu-HU" sz="120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hu-HU" sz="1200">
                          <a:solidFill>
                            <a:schemeClr val="bg1"/>
                          </a:solidFill>
                        </a:rPr>
                        <a:t>17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hu-HU" sz="1200">
                          <a:solidFill>
                            <a:schemeClr val="bg1"/>
                          </a:solidFill>
                        </a:rPr>
                        <a:t>4,12%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hu-HU" sz="1200" dirty="0">
                          <a:solidFill>
                            <a:schemeClr val="tx1"/>
                          </a:solidFill>
                        </a:rPr>
                        <a:t>ellenzék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DDDD"/>
                    </a:solidFill>
                  </a:tcPr>
                </a:tc>
              </a:tr>
              <a:tr h="522059">
                <a:tc>
                  <a:txBody>
                    <a:bodyPr/>
                    <a:lstStyle/>
                    <a:p>
                      <a:pPr algn="ctr"/>
                      <a:r>
                        <a:rPr lang="hu-HU" sz="1200">
                          <a:solidFill>
                            <a:schemeClr val="tx1"/>
                          </a:solidFill>
                          <a:hlinkClick r:id="rId5" tooltip="1887-es választások"/>
                        </a:rPr>
                        <a:t>1887-es</a:t>
                      </a:r>
                      <a:endParaRPr lang="hu-HU" sz="120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hu-HU" sz="1200">
                          <a:solidFill>
                            <a:schemeClr val="bg1"/>
                          </a:solidFill>
                        </a:rPr>
                        <a:t>11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hu-HU" sz="1200" dirty="0">
                          <a:solidFill>
                            <a:schemeClr val="bg1"/>
                          </a:solidFill>
                        </a:rPr>
                        <a:t>2,66%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hu-HU" sz="1200" dirty="0">
                          <a:solidFill>
                            <a:schemeClr val="tx1"/>
                          </a:solidFill>
                        </a:rPr>
                        <a:t>ellenzék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DDDD"/>
                    </a:solidFill>
                  </a:tcPr>
                </a:tc>
              </a:tr>
            </a:tbl>
          </a:graphicData>
        </a:graphic>
      </p:graphicFrame>
      <p:sp>
        <p:nvSpPr>
          <p:cNvPr id="2049" name="Rectangle 1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hu-HU" sz="11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Times New Roman" pitchFamily="18" charset="0"/>
              </a:rPr>
              <a:t>Köszönöm a figyelmet!</a:t>
            </a:r>
            <a:endParaRPr kumimoji="0" lang="hu-HU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2050" name="Rectangle 2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hu-HU" sz="11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Times New Roman" pitchFamily="18" charset="0"/>
              </a:rPr>
              <a:t>Köszönöm a figyelmet!</a:t>
            </a:r>
            <a:endParaRPr kumimoji="0" lang="hu-HU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2051" name="Rectangle 3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hu-HU" sz="11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Times New Roman" pitchFamily="18" charset="0"/>
              </a:rPr>
              <a:t>Köszönöm a figyelmet!</a:t>
            </a:r>
            <a:endParaRPr kumimoji="0" lang="hu-HU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2052" name="Rectangle 4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hu-HU" sz="11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Times New Roman" pitchFamily="18" charset="0"/>
              </a:rPr>
              <a:t>Köszönöm a figyelmet!</a:t>
            </a:r>
            <a:endParaRPr kumimoji="0" lang="hu-HU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2053" name="Rectangle 5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hu-HU" sz="11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Times New Roman" pitchFamily="18" charset="0"/>
              </a:rPr>
              <a:t>Köszönöm a figyelmet!</a:t>
            </a:r>
            <a:endParaRPr kumimoji="0" lang="hu-HU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24180330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533400" y="609600"/>
            <a:ext cx="8001000" cy="990600"/>
          </a:xfrm>
        </p:spPr>
        <p:txBody>
          <a:bodyPr>
            <a:normAutofit fontScale="90000"/>
          </a:bodyPr>
          <a:lstStyle/>
          <a:p>
            <a:r>
              <a:rPr lang="hu-HU" i="1" dirty="0" smtClean="0"/>
              <a:t/>
            </a:r>
            <a:br>
              <a:rPr lang="hu-HU" i="1" dirty="0" smtClean="0"/>
            </a:br>
            <a:r>
              <a:rPr lang="hu-HU" i="1" dirty="0" smtClean="0"/>
              <a:t/>
            </a:r>
            <a:br>
              <a:rPr lang="hu-HU" i="1" dirty="0" smtClean="0"/>
            </a:br>
            <a:endParaRPr lang="hu-HU" dirty="0"/>
          </a:p>
        </p:txBody>
      </p:sp>
      <p:sp>
        <p:nvSpPr>
          <p:cNvPr id="3" name="Tartalom helye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ctr">
              <a:buNone/>
            </a:pPr>
            <a:r>
              <a:rPr lang="hu-HU" sz="3200" dirty="0" smtClean="0"/>
              <a:t>„A zsidóságom életproblémám, mert azzá tették a körülmények, a </a:t>
            </a:r>
            <a:r>
              <a:rPr lang="hu-HU" sz="3200" b="1" dirty="0" smtClean="0"/>
              <a:t>törvény,</a:t>
            </a:r>
            <a:r>
              <a:rPr lang="hu-HU" sz="3200" dirty="0" smtClean="0"/>
              <a:t> a világ.” </a:t>
            </a:r>
          </a:p>
          <a:p>
            <a:pPr algn="ctr">
              <a:buNone/>
            </a:pPr>
            <a:r>
              <a:rPr lang="hu-HU" sz="2000" dirty="0" smtClean="0"/>
              <a:t>(Radnóti Miklós, 1942.)</a:t>
            </a:r>
          </a:p>
          <a:p>
            <a:pPr>
              <a:buNone/>
            </a:pPr>
            <a:r>
              <a:rPr lang="hu-HU" i="1" dirty="0" smtClean="0"/>
              <a:t>Köszönöm a figyelmet!</a:t>
            </a:r>
            <a:br>
              <a:rPr lang="hu-HU" i="1" dirty="0" smtClean="0"/>
            </a:br>
            <a:endParaRPr lang="hu-HU" i="1" dirty="0"/>
          </a:p>
        </p:txBody>
      </p:sp>
      <p:pic>
        <p:nvPicPr>
          <p:cNvPr id="4" name="irc_mi" descr="http://litera.hu/files/article/radnoti.jpg"/>
          <p:cNvPicPr/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804248" y="3501008"/>
            <a:ext cx="1673783" cy="20882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2104644067"/>
      </p:ext>
    </p:extLst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hu-HU" dirty="0" smtClean="0"/>
              <a:t>A Horthy-korszak jellegéről </a:t>
            </a:r>
            <a:endParaRPr lang="hu-HU" dirty="0"/>
          </a:p>
        </p:txBody>
      </p:sp>
      <p:sp>
        <p:nvSpPr>
          <p:cNvPr id="3" name="Alcím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hu-HU" dirty="0" smtClean="0"/>
              <a:t>2014. október 29.</a:t>
            </a:r>
          </a:p>
          <a:p>
            <a:r>
              <a:rPr lang="hu-HU" sz="2000" i="1" dirty="0" smtClean="0"/>
              <a:t>Lehotay Veronika  </a:t>
            </a:r>
            <a:endParaRPr lang="hu-HU" sz="2000" i="1" dirty="0"/>
          </a:p>
        </p:txBody>
      </p:sp>
    </p:spTree>
    <p:extLst>
      <p:ext uri="{BB962C8B-B14F-4D97-AF65-F5344CB8AC3E}">
        <p14:creationId xmlns:p14="http://schemas.microsoft.com/office/powerpoint/2010/main" val="112808880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rc_mi" descr="http://mno.hu/data/cikk/1/7/37/87/cikk_1073787/kepeslap_249_cikk_torzs.jpg"/>
          <p:cNvPicPr>
            <a:picLocks noGrp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571736" y="3714752"/>
            <a:ext cx="2908292" cy="236378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b="1" dirty="0" smtClean="0"/>
              <a:t>Mit tudsz a Horthy-korszakról? </a:t>
            </a:r>
            <a:endParaRPr lang="hu-HU" dirty="0"/>
          </a:p>
        </p:txBody>
      </p:sp>
      <p:pic>
        <p:nvPicPr>
          <p:cNvPr id="5" name="Kép 4" descr="http://upload.wikimedia.org/wikipedia/hu/b/bb/Trianonmap.jpg"/>
          <p:cNvPicPr/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85720" y="1214422"/>
            <a:ext cx="3380306" cy="214314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" name="irc_mi" descr="http://www.vitezirend.com/rovatok/vitezi-rend/vitezi-oklevel/info/voklevel1.jpg"/>
          <p:cNvPicPr/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4714876" y="1142984"/>
            <a:ext cx="3048004" cy="222821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7" name="irc_mi" descr="http://upload.wikimedia.org/wikipedia/commons/0/0b/Magyar_hiszekegy.jpg"/>
          <p:cNvPicPr/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5929322" y="3571876"/>
            <a:ext cx="2667000" cy="3027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8" name="Kép 7" descr="http://upload.wikimedia.org/wikipedia/commons/a/a9/Magyar_Cserk%C3%A9szsz%C3%B6vets%C3%A9g_metal_1930s.jpg"/>
          <p:cNvPicPr/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285720" y="3500438"/>
            <a:ext cx="2286016" cy="207170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47668702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rc_mi" descr="http://www.kihagy6atlan.hu/admin/pictures/hyppolitalakajszolgalatara_1_w800_h500.jpg"/>
          <p:cNvPicPr>
            <a:picLocks noGrp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 bwMode="auto">
          <a:xfrm>
            <a:off x="3571868" y="1071546"/>
            <a:ext cx="2216150" cy="250033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hu-HU" dirty="0" smtClean="0"/>
              <a:t>Kultúra, művelődés, szórakozás </a:t>
            </a:r>
            <a:endParaRPr lang="hu-HU" dirty="0"/>
          </a:p>
        </p:txBody>
      </p:sp>
      <p:pic>
        <p:nvPicPr>
          <p:cNvPr id="1026" name="Picture 2" descr="http://1.bp.blogspot.com/-_dBuzKb-CMc/TcJVJUBTj5I/AAAAAAAAAIA/UzEDBckN158/s1600/bartaistvan3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42844" y="3786190"/>
            <a:ext cx="3643338" cy="2852757"/>
          </a:xfrm>
          <a:prstGeom prst="rect">
            <a:avLst/>
          </a:prstGeom>
          <a:noFill/>
        </p:spPr>
      </p:pic>
      <p:pic>
        <p:nvPicPr>
          <p:cNvPr id="6146" name="Picture 2" descr="http://www.nagel.hu/marai-sandor/marai-sandor-bolhaipac-nagel-kornel-helikon-kiado-konyv-szerelem-vonat-eredeti-borito-1934-1337983818-big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5214942" y="4143380"/>
            <a:ext cx="1714494" cy="2600317"/>
          </a:xfrm>
          <a:prstGeom prst="rect">
            <a:avLst/>
          </a:prstGeom>
          <a:noFill/>
        </p:spPr>
      </p:pic>
      <p:pic>
        <p:nvPicPr>
          <p:cNvPr id="6148" name="Picture 4" descr="https://encrypted-tbn3.gstatic.com/images?q=tbn:ANd9GcRXLKQlq2UN188Wp1FKhrteNeWyKYcwVyvZ8RGAMeOmhfM9YLWT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214282" y="1142984"/>
            <a:ext cx="1781175" cy="2562226"/>
          </a:xfrm>
          <a:prstGeom prst="rect">
            <a:avLst/>
          </a:prstGeom>
          <a:noFill/>
        </p:spPr>
      </p:pic>
      <p:sp>
        <p:nvSpPr>
          <p:cNvPr id="6150" name="AutoShape 6" descr="data:image/jpeg;base64,/9j/4AAQSkZJRgABAQAAAQABAAD/2wCEAAkGBxMSEhUUEhQVFhUVGBcYGBgYGBccGBcbGhoYGBgYGBwYHCggHhslHBgXITEhJSkrLi4uFx8zODMsNygtLisBCgoKDg0OGxAQGywkHCQsLCwsLCwsLCwsLCwsLCwsLCwsLCwsLCwsLCwsLCwsLCwsLCwsLCwsLCwsLCwsLCwsN//AABEIAQUAwQMBIgACEQEDEQH/xAAbAAABBQEBAAAAAAAAAAAAAAAEAAIDBQYBB//EAEcQAAIBAgMFBgIFCAkEAgMAAAECAwARBBIhBRMxQVEGIjJhcYGRoRQjQlKxM2JygpLB0eEHFSRTY3OisvA0g8LSQ5MWJaP/xAAYAQADAQEAAAAAAAAAAAAAAAAAAQIDBP/EACMRAQEAAgEEAgMBAQAAAAAAAAABAhEhAxIxQSIyE1FhQnH/2gAMAwEAAhEDEQA/APTocMQdcp8uf4GpMgF7hF6WAFx613DFidelEwupa1xry61w9S/J2XLTMbScb0jlby8qv9g4ExpdjYnXKLWHQnztSxWxo3YN4SCCbW73Ox/jVmY78aW+GWeW3d55cKjseGttTf34V3cW4Fvdif8AcTXY1YcT8bX+WlTbUbOCCu5KaytyPy/nUeV/vD0t/Op0W01q7aoED21yk+Vx+N6cC+ndW3PvG/8Atqi2kzHpSzGo5MSqmxuP1Wt8bWqYGnLkKYVB8Sg+orggQcFUegFS1yrvUzniiKbE7EzszZ8ubkFGnLjVlhsMqKFUWA/5c1PSrO5ZHswA0iTTiar8U4lkMGuUIGksWU6myKCpB1yvfyA60pyYTa231iFwpcXte4VLi9wHayki2vSo9k9pEnbdvFJEx8OcdxyOIVhcE+WnvRm37R4ObKAAsTKBwUC2UcOCi/sK8xx+MdRyimW5cK185BVAbC4z6vfra+ulaY4405Ntn2pIMw4XCr05lqqlQAeLmeX860s+xvpBEpkYB0U2sL8ORPLytUcXZfjmlNuVlAPuTcfKqxs0cumfjci+pF9PUcwaGmxojYd8BuWut/jW7w+x4VFsmbzbU0QuGRfCqj0AH7qXfB3PP/6/f+9H/PalW9zN1pUfkjTYbDyaAn/lqgxmLyK7sWEamxysAbHLqBlvxbrT8PGQF1+NAWVUYEEnKTcaXysxDXvcgqBcDpRnPkjPyuGUBbkyCxsO8STrYHS976aVJGBpeVzmGgYhTr0AAN6rMLKcts1wPCyMG8JvqMtr2U2Fz0o9orHMWF7EhrDgtv3a6UmdEHDt9mRh62P4i/zphhlv+UJHPwj/AMD+NME56a66/ZABOmhPQc/4VzGB2yKHKZrhigF7gE8Tw4HhS1spDyJV4HMOpC/+wpkryXHiHogPzzGqiLs+CQVxeNYHW4mAHG33QbfwqdtnImb+0zkryeYAX5a5dPUU7jP2B6TSg+Am/mB78BTv7Q3KJByJzufcAqPnVf8A1ZGb2fEHqQz+tgctj8a5htigMTfE2B+3NowtfgG6240SDhbJHL9poz6Iw/FzTMRjxG6o3NWa4HDL/HX4VBJgSFOQPmscoMjgDTQEhjemYnBM1jazBHS+Yniul9L2v50FSk22hVt2wziQRgNzfQldONgT8DUw2kA7KbZRksV11Js1/QkD41WLsNZWIkUqBkmFv71w4ZjmFiQdQCLA2NtKPwuwYkvYublmPetdmcyE9232mJtwquD4HjEr3u8O6bNqNDYGx9mHxpHEL94a8NRrTEwMYJIjQE8wov8AGp7VlkI4Reqrs2M0bTHjO5kF+ITwxDX8wKbdSaOx+ICLrfvFUFuJLEKLfH5VJhoBGiovhUBR6AWHyo1xtQbbLyCJhELuQQugIBAJ7wPFTbLoD4h6jzLaiRZg2RoxMWL5lOeFxYOovrYaOBodda9WxWJSNS8jBVXUkmwHLWvO9s492nmEMsMkBBlIZVZVNglzYE3VgPjrcXrTDwGu7GYwy4OJm8SgofVCVv8AKrusf/RvimaOZXZWbeCQ5bW+tUPxHO9/SthU5Sy6Dlq41OpGp7eCBWNKp6VLVXsLDwWgZ1VQt1kuCL2Rjp3QfADocoPxo3DkZVopeFa5/ankqEWO6kMilQAeQym2hv0sDrxtbS5u6GUKi5ORFrAnipDDWwtfnfU3NXKjlQ77PjOoBUniUJW56kDQ+9TMkUBI+bPfuBhluT3QTqD04suvnUuz7MMjF1KEqO8NbaXBU35E2PDXppP9CccJL6376q3T7uXmB8KhTAyrYgxMQejrpmLW4twzG2n4mqk2hKMHAOV/Us3+4mnwvCl8uVb8bC3x0rq4yw+tUoeviX9oD8QKcmNQi65mHVVYj4gUSbBy4yPlIn7Q/jU4NDpikfSz6/ejcfMrb50xoIRyRT1FlOvmLGizRC712hyFGuc6Djmv7m96glmXlPb0Kf8AqaQH0qETFLbRibcSFJ/2inJihzzfsOPiSLUARSpiTKQCCCDT6WlRVyHeTXNhHh76/wCIV1J6BUb4uelDYrtbhEbIJd4/3YlaQ+ncBF/esvttkeUOVzq77wrqykZliicre2qlWva/1Z5Vf7PhWJwJgoI1URrZFyCRCSBewyuh15yCq7ZpQbbe1vpMTRHB48KxW5WJNQCDbvPwNunOsnNhpFaKOCFlF5gwZo8zLIPC+7ZjpGCNR1tXp+MwkWIjyuMyMARx1uNOHkfnVds7YCRSmQAJZciBWJAUC19QNTxPE350Y5TxIA/Y/ZTRb2RsgzZECx5sgEQK3u2pJN+PStLQuz2AjUWAy9024AqSp+YPxoqleaWyFI0qRpUvYXKa7TrGlS1Vg8KRYUWq+f8ACqrDcPerOJwdK0z+1XnNIptoFHCmJje9iGjuQLXIUsGPHlrpRWFxCyLmQ3HzB6EHUHyOtNxeESRcri4PMXBB6gjVT5iqePDuspBsJst4peUyjikwAAzKSNehBH2gFMZWNaClUGDxO8XNax4Mp4qw8SnzB+PGp6V4S5UMuERtSov1Gh+I1qelWgQvBfgzC3Q/xuKgeCW/iRl6OhzH9ZTb/TRtKplAJsw/+FT0sy/+QFGL8K7SpXyHKVDY6Ast0NnHh429GA4qeB+I1p2BxQkQMBbiCDxVgSGU+hBFFgTmh8ViYxGzuyiOxuxIC256mppWsCegv8KxKEzSxKwzR4TCrMV4gzMl0zC3JQSPelFQ7Zskc2NAiiIgjiMRDplDmSxN1Ott3FazActOFWAwEcbSw5VWMkSIVFymcZWAGVgRdG0YWNxx5AdjobR4Ygks+8kkb7zEMHzdSCYx7t1rSbSwDOwZJAhsVa6khhrbwspFrk8fwovF0pVTY94FEhLSA3Kqp7zC4zAgtlADZQSOGYW4kVWwy4l3lxDrlCkKtiRYDxhb95g1/u6kaWo+HB/SJGKTEqFKtIioEZr2KqCDmt3rsWNrgczVvHs1i4aR1cKGAG7APetmLG5BvbkBxNX4CLs8XaJ1mTKyuwIOua4DX1v1+VHHZ8V77tL/AKIogCu1j3FoIMHFmNlQNYHSwNuR05XB+FFVntvytFisNKPDlkR9dLEoxNvJQzfqVoQaqw0dKlelU6/pqTCEnysTVpBwqtwya3/5zq0gXStc/tWvUoqq/bcJMRZPHEd4nqvEejLmU+TUcpp1TvTFDg5ldFdLWcBgRzuBY+elvhU9U3ZJv7Ki/wB20kf/ANcjp+CirmiovkqVKlTlIqVKlSoKlSpUAqq8P9XiZV5SKJR+kPq3+QjPvVnVNtvDrKY9TlYvCxU6hXGovw8UYU+po0qIcTtpJsNiHiuUVXRX5OxFrp1UFhr19Ks8Hs6OPNlUXkILnjmIAUceVgBaq3a2HSKGCCNQFaWFAPzVYO3D81CTV9StU8+maXZWJLsrSYNy1iAS0OcgsB7qNPtDzGug7Q7STdxG5MLneOyhmBjQZ8pyg6M2VTfS2ar90BBBAIOhB1BHQ+VYSZSuFlwcRtnxTYeO/wBlDllcnyUZ/jVS3LkA+xW1HhlhDNmhxudgDpupQxzBfzTp7FemvpNYXE9nmfAK2GGWWOUzw34kZu7e/NkCtbrYVpOzu3o8Wl17si6SRnRkbgQR0uDY+XUECspu7gW1KlSrK8hR9o4wz4YNwMxU+YeGVT+NWGz5CYkJ45Vv6gWPzoPbn5XCj/H/AAimP7hUuxGvCP0pPhne3ytS9AXnPWlSyUqk1bhojb3qwiFB4J7jXqasIxwrfP7Vee/Z+TgafSpVPHtmz3Zd8s2Ni+5iM9v81Ff8c1aKsxCdztV1PDFwKy9C8BysPXIwPtV3tHG7kBmHcvZ2+4DoGI+7ewJ5A34A1pqVFGUq4K7S1CKlSpUrqAqVKmSyBVLMQAASSeAA1JNKa2GZ7b7TkXdYbDkibENbMOKJwZr8vXoGtrar/ZuCWCJIk8MahR105nzPGs72cG+lbHzEKJO5h1P2Y7kKf0m1P6xrR4/FiKMuQWtwUeJidFUeZNhVZRavZ97jAo8OGQs3+ZILKB6IGv8A5gq4oHZGHyx3JVmkJkdl8LMbeH80ABR5KKOrLLXgyrz7BbOOInyEErHjcU0oBsQjR2S/OzHTTiCa9BrNx4XLtQuugkw3fHUrIqqx6nLpRhQ0ai1ZjtdsoIrYyC6YiIZrqbbwC11fkRbW56dK1FV+2bPHJDzlilA/Zt/5fI1UvOwKwmIEiK68HUMPcXqas5/R7iRJgISPshkP6rEfhatC7AAk6Aak9BzpcS6CsxozYqBfuLLIfLRY1+Od/hU+yMKY4URuIXX1Op+d6rtj4vMGxTgj6Q6JELd7dAkRaeeZ5D0DeVXlzSy2Db1ymZaVQaqWYjMVUva9lBAvr1OlV0nafEobHZ851+yQ3xKqR86tI4iraHjf0pDZBcfWT4g+SyGID03WVviTXRlZMruNOp5gLCdtYics8OJw55GWF8h4/aUGw04tYedETdtsAvHEA/opI2vTRaLTYEH3XN/vSzN/uc0/DbBwyZcsKd3w3F8vpmvaiXCsayfaPtDFOqTYTeNPhXEqjcy2dCLSJmCFRdTfj9mtpgMZHiIlkTvRyLcXGhBHAj4gjyNSTYSNypZFLL4SVBK/okjSsrHG2y5XNicBISxtr9Gc8dBruzp6W9b1ZNcF5aXD4PdRlIdAPAGuVXyHML5X05VT4zaGPjJO5gKAE6SHQDmSwB+C86uZsUN2HW7KwuGjs2lrgjXX2vWe2btJcTMY2OcrbUI0ckZKkq4BAZL5SrDUXKEaMQHIciLBdp5XexaEL1UCVRrYZnilzID1ZAPOtDNtEx2EkchNrkxo8i/ELf5UKwFis2dWBsJFDKxHIs0egvz1ANhoOFWWCw+7W2Z31vd2zH0vSysKq5u0sAvcTi1r/wBnxFh6nd2oLam0Vxce5iSRzJxH5NSqkFg0h0APdvlDNZuHS9x4craO1yRcnkOtiDcdRpcXsQbVWYLd4eN55WVFJzEXzCI2CsiML3GYaAeluQn1s45s/Zrxtv8AFSqSikIid2CBba5b8TYWzHlwA1qPZe1jNinRs8YCZoo2ABkTNlaY8wbiwU2IXU+LSu2vgsdjcrKIooQ11hlz3ktwaUIOHAhPjUG148RBisHiZzEQGMLbsMAFfgTmJuL3PlaizcNo9jvlknh/u3Dp+hIM2nkH3g8rAUdPjI08bov6TKPxNZ3trsUy5Jk3l4+7IsbFWkiJuwBXiVPeAP5w51lcVsbZsRSSMzyFxmUruXQcrPvgFve/dbpUzGWboem4fFJILxurjqrAj5GqmRD/AFih5fRnH/8ARP41nNzGN3I+HZc2iSQKkclrcRuJmDDT7o8r1PhcXiGlBSaYoLnK64YOVABKq5vc6KeINrHhYlzDngNxWf7UYoxy4JuRxAjPmJEZfxIPtXJMdFNZ1nmiK2vlIKgMNC4yshU2IzcNLXqk7QYpnkhgmPfhxEcokysA8ahiWyjiwsR3bgkg6X0nHECv6P03L4zDcoprgdA1wPkqn3o7aUpxsjYaO+4X/qZBwb/AQ8yftEcBccaHw+yJJp55AXggnyFh4ZpMi5bLbWNCOP2/QVZ4vECEJhsKiiUr3FAskSDQyPbgo5Dix06kOzkHxfW4jT8nhxYW4GVhYgfoIbesluVWtDbNwSwxrGtzbix4sTqzHzJJPvRNTaEO8HX8aVczeVdqdwwKC5v5mj4hQUDDMw8zRsdbZ85KyS1U43tFBG2QMZJL23cSmRgfPLoPe3GotowSsp38pWM6buBWzvfQKX8RB/NC87m1DYd5ICEgw0UMfEglVGWxJJKX1A42BHeHeOtnjjyhJ9Px835HDxwr97EMSx/Uj4e7URhlxwNpfokinQ2EqHzvfMDfpYe9R7N26zq5dfC8ai2mkj5ANdbg3ve2txbSif69iZykOadgRm3WUqt+rsQntmv5VWqmqCCJkMsa4YDM7Luw0rK2gIddFjjQggmx8tTpSOJbDygGKCFwoKBzLM0ma4ZYWXvKLgXGU6WuBVguMd2dM+8UE3yWE0RBurBMq5kFuWYm3Ojdl4s+GxIK50A10v3lT7y3sQdNGGlrVV/kMC+0MY6q24aJTe4TLJJfSxKuUCqdeRPC4Fdww2g8ZzFEsxy5gu9ddLXK5kQ8R4W9qvcPikcd08NCCCCDyBDWINRNjrSZCLA6g+RHH4gj9ZetTr+FsHsuHF3+vkTKDoAAZG0+24VVte/hQE6a9RNqRw/SCZJIwyIsiGQErEc2UkKSFzMbWPG960VefbRxUi7TmZfEqBYzcgFkjE27bkVdc497jhRBKtJcexP/AFrkdIcG7kepyvb3ogYdMTA+HY4qQPrvJYd3lPFSLxpwI6evGr/BziSNHXg6qw9GANUm1NuHOsOH1d5N1vD4UIBLkD7ZRQSRwBsCb6VG+TEdnJ5sm6xKkSxWXP8AZlFu66tzNhrzv0vUW0NmbgviMKGD2LPEp7k9uRWxs/5yi/rWaDwLOq4cS47ER/aAjCobkZpp0QFjqwtdhx0Brf4YsVUuAGsMwBuAeYBIFx52FRlxf+my7bVxU4dUghkjKCzSZ1TOfsHeC78uCrxqKPZ2JkEhbDQK6kGN27jEhRY/VMRcHQG/K3nWh2vhs66uQvArlDq3TMLZuOtwRw40tnYxLZDKjuOjakdbE3/H1p714Cj+jY2TMXUAoq5Syxbxyx+tVSrFQhUWs3E2voKF38kTYVZkEW7mtGxAAaMqVYGzPuyMwGXNY20ty02JxBzBka4R8ki25NYXsRe4JUg81J43FD9oYFmw8gC5mS7KCNcyd4D3tb0aiZ3fIQ43b11+oFgSq7+QMIVLEKuXgZCSRbL3erCrHZuzUhzEXZ3N3kbV3PUn8ALAcgKzhj+k7KlUXtaURnjpG7GL5Io9q02y8TvYYpB9tFb9oA/vpX2BD1x+FOIprGsgg16/IfwpVz2NKhWqFhSzH1NHxC9VkbfWNfkatYxpXR1NzI8pxFRJ2cF/qp8TCD9lJLr7CQNl/VtVftHYuIijkdMY7BUcgSxxyMQAGK5u7oSvnyrVA0Ls3GGTeA2vHKyG3sy++VlqsKyu2W//AB1QbY2eV1aRIlXwpL3brmWMfeL6k/YB4k1q1wixxZIo0AAICeFTccCQDx5mxqp7Qm+LwMfIySSf/XGSPm1aAGq3yV2wO1HRXOeB4934mSaSyMb2KzI/d0uLOijqy1oeyW0d9GysCGja2oAJDC6tYCwvrwuNNCapO22Edd80W8DShH7jMC26DK6aH7jhrAXIR+lS9jocREUlnuBiLIVbxAqGaOQnlm1BFtS4PM1Smj2hs8sSwytfQqwsbXBsjrZlIIuL31A4caH2k6SxHxZmWRFHMMBmKkfevHf9WryhpsEjHMRY5la4NjddB8tPMUZRB44VnpsHh8XOfyE0TIVkXMGYSRsApGXwsokYE3vqoq7aEiQOp0y5WHW2qkel2/a8qynYLZSQvM6k5pFiYgjwZ87Mn6rd39Ws1TSLB7cmwyrCVDm80caZJRIhTPugTciRWAUAjKbEHWxtB9AGMldMOBHEt1xE6k/WEnNJFBmJCqW1Yjj5jjr9uYN5ojEj7vOQGYcQn2sv5xGmvWqWeARoIkUph4le6g2LogvKx5nM1k9Gc8SpC7jifDYuDDqkWGjFu5biAQ2cBr8STkvc8QwNWe0NqLEUSzPJIbJGtsxA8TG5ACjmT8zYVnJ2jwKb3EsM147INWkKxEEKOOskjm/LjUqOcJDLjsVZp5ABlBuEBIEUCe5FzzNzWWvZtRDiFcsFIJU5WtyNgbH2I+NC4/Z281DkfmsFeM9MyMP9pU+dRdm8E8UCiU3le8kn6bnMw9r29qtKXdd8BU4crESHIRhbUkkMg+6zcgSdCSVv0tU0BtK5XhcK68wwAyv6FLX9F86H2ziI3VkYvGQbiQxyBUZdQ2crkI63NiLg3BtU+zsMpVHV76WGVgwK8kJGjKpJseI66m9c+wAMJwsjW1w07HNw+okbi3+W5Psx6Gu9iCRhFRr5omkjN+WVjYfC1WW2gv0ebPqu7e48spql7LTETSRkhhJFDiQw4EuuVyDzuyA/rUvOIaYmoZTpUxqCSs9nA2vWlTN5SobbMlYb61vP1o5LcaDxEYEw63ouIV09SfJN+sT5apdjvlxuMj5HcSj1dCh+cVXgrPFsm1ADwmwx/aikv+Dn4UYzTG+C7Y3jOHxdiRhpCZLcd06lJCBzy91vQGtBHIGAKkEEAgjgQdQR5VIVv6ULgcJFCN1EFUDvZBwUMTwF9ASDw00NX21O+E0sKvo4BAIIuOBBuCOhB506WBWFiOBB91Nx8wKeKdVghTXp1ctReQYRWf2JIExWLhNg2ZZUFhcxuLk+YEpl9C5rSVT7d2czlZoTaeK5To6nxRP+a1vY2NRYILx5lyfUCMvcW3hYLbnqoJvVDPsjHTFhJiIY1Zcp3URLFel5WIHE8BV1snaAnjDgFTqGU8UcaMh8waMrnuWlR53tbZ6RS4tWJlf6JvA8lmkvnYGxtoLWFh93zq62vDv8bhIW1SNGxDA8CVsifBjf3oPtcoGIlbrgJB8HJ/efhVltSTc4vDTnSN0aB2PBC5V4yx5AsuX1YU7u6NpK4ygix1B0NKu1neKGJ7TbCnjdJMDHFktZoxFDcEcCpKZrEaGzXFhbyn2HDiYJI1fdhpVZmtmCki18y6gSrmHeBOcA31AJ11cKDQ2Fxw8vSq/JdaCLEwLKjI4urKVYdQRY1l+z+z3gxioeEeGMQJPjVZAySDrocpA8JHQrWuAqs2/h3KCWMXlgO8Rfv6ENH+spYetjypY30Fk1QMa7h8SsiK6G6sLg/wDPwpshqVY+UGnSu0zXyrtDbtDNKd8ascNrVW7WxLedqtcPxrq6k+aP8ikFZ3tMMmKwEvSV4j/3YyB8wK0S1n+3aWwyyDjDNDJ+y4H76vHww9tEvCqrbGy96RJG26nQEJIBfTiUdftIeY9xY1Y4fEK6hlZWB4EEEH3FA7S2PvWzpNPE+ngc5dOHce6fAC9UVAxdoXiGXGQSRsOLxo8kLeYZAWX0YUds3b2GnNopo3PQMM37J73yqCHA45D/ANVE62t38OQ3xjkUf6a6MFjL33+HB8sM347/ANflVdpJu00zphyyFhlaMuV8QjDqZCP1M1T4nDtKFaOd00uMqxlWvqCQ6E29CKrcdtKVFySGFZLoUO8VFnGYXRQ5LKxGljcajWjosTJuu5h2Ug5VjZolsANGujMAvkNfKnfAOw2HnDXklRl6LEVJ9SZG+QFSYyYoBZSxLKth0J1Y+QFz7UKseLbVnhj/ADVRnt5ZmZb/ALIqSISprLLGVAOuQrboSxkIt7VnZs1d2RkLxyy2sJZ5XX9G4Qf7avaF2XghDGqKxYDMbm2pZixOmgFydBRVcvUnKpWJ7bRHfMRzwWJHwBatV9HSeAJIoZJEGZTwIIFZztgt51H3sJjF/wBC/wAaZF2rOREhQ2VEBkeOdsxyjSNI0JbgdSVHS9Vq2TRiFONwRsEOLw48Nj9fGvJSD+Utp51fbM2ik6Z0zDkVZSrKejA8DWfwXaSYd6ZLxCwaQQzw7vNoGZZhql+LA6cSLVqwanKfvyHaVV39dwj8o+6/zVaMexcAHhyNC47tAth9HMUzcwrubdD9THJ87VMwtoXVRvMt8pZb2va4vbragtnYoYmHMwKm5VlBZSrKbEX0YC4uOGhFdiw6xxhZ2V7EgM9tRc5QS3FgtgTzteiYhXSzphXYxsrRm7yxg3aK570y/mc2X1I5g20raXqt2vLGItzDkDTndgLlsAws8lhyVbn4VYFbKByAt8KrKzS8Jyg33n8j/CuU7fDqKVZt1dtiO0pa+otVzst8yZutBbTwu8ew46X62POnbMd433L2biQw6eY5V15T5Mr9JFupqj7XSZ4mw6rnkmRwq3sFC2LSMeSg5R5sVHnVjtPaUeHjMkrBVHC/Enoo4sx5AUF2fwzsXxM65ZZwvcPGKNfBGfPUsfNvKqnhh7ZX+jSJMTBIGMw3clrLLMijMtzojAE5rk+ta87JlTWDEOPzZhvU+JIk/wBftRmzNmxYdSsSBQSWNhqSeJJ5n+AowCrxKqpcXilHfgVvOKQG/naQLb0ufWmPPi5NEjWAc3kId/1US638yx9KuaVWStg2LEquCucy/lGfvNJ5MenkLAX0oZNlSoMseJkVBoAVR2UcgrsL2/SzVdE1Gazv8CrXYMXF95Ix+1JI5PsL5V/VAqWHYmHXURgn84lremcm3tVgVrttKUNQ7S2ZipGYJiVWNtMhhQ2HQk8RWVn/AKN2JJbFgLqbCIADmftgDnytXotVW3rvu4F/+ZrP5RLYyH37qf8AcFYZZZS8KlYzs32W3RlxKOTDuplTMuVnBXSQAcEOtvKx51o9ndn4pYYnL4nvRxmwxWIVdVHBVky+1XWNwCyxmIllRhY5GZDbTQFSCBpb0oiGMKoVRYKAAOgAsBUd90e1PB2Uwim5izn/ABHkfjpYh2ItUITEYOyRocRAPCoZRNEPujOQJFHAaggda0Ncpd19luKE9oXPhwWMLdDHGB8WkApRYrGynuQRwL1mfO37EX/tV9XaVs/Rs5jdlSErI6JK+oYws8EhX7JU7zUjUZWa3MEcCKmyizAxYNEY8ZsUVlYDooV2Yn1ZR61rDQuzGvGOdmdQTxsrsq3PWwFOZ8AzBYPdr3hHm11SPIPhc/jT3FTvUE57p8qi3asaHyjz+BpVDc0qG/yFNIBPrzUfjVVt/GPHINyA0rFUReWY34+QUkn0o/HH64W6UPKc8igaFeY5a12535MsZxv+J8BsCNWEso3uI4mVhcg/4YNwi9AOVW6mo14DWu3/AJfzpTJjZU4rtMQ0g+ttfXlWksSfUUstiBa9/l51LUbR638qsqhEpLEW0HO/7qYcYASBqQQK5PA4UhTx187mg8DhXU9434k6czWNqsJ+yecmZSvXKfT+dFrMWfTLppYk3I5m1cOE00Ot73t1qKCFlOrW87df31O6dx2JhnLMeFgSD18qHMYWVioGdlGZmJNlHBRroOJsNOdEwoLk3uTz9Kjnw9yTmIuMp0Go/dWOVRqmT4hlyHQhtDbrbSx6Ut6wYKSNFzNp8LdP5V1oBdSCRk4DS3C1PkwoY5jfW1xfQ+RrI7MkQlbuC/ebU6cAOXzFOkxX1iqOd78Ol7fhT2woLZrte1tDyrhwygg/dN7+vG/WnxopjkJpVy9Imk1Kq/BXSR4j4TeRPQnvr7Ob+jirGgdoxtmikUXKOAQOJR+449BdX/7YpzQGMNKDxt7WFGGoMQKSsfKn3TUqLzeVKq7a6uSxmFJlJvYAA1E9o5FYagi3vRWOe8gHK3xp8kGZbcK6+p9nPL8YekTG5B42I/fQm2dr/RxHnR2EjrGuTJ4m8IOZhYHrUkOcGwb+HvVT2uDWwxa5AxUJsBroSdPhUFYtRtpRKsMkUkcjg7vOEyvbUgNG7AMBrY2PSpdn7VWSeaEI6tDlzE5cpzi65bMTwB4gcKB2thZcTLhyiFEhk3rM9gWsCAqjjxOtwNOtM2ACMdj78f7P/sattcsfS3G0RvniItkRXzX0sSwtbr3G+VCR7dLR71IJWiOoIKZiv3wha+XnbxW5cqa0anESAjjGl/RmlH8azskmL2bHfMmJwsf6skadelh7+gFKZKuLWT49xIUSBmACnPmRVN76C5uSLXOnMVXbK7QjEJM6ROREWUC6neMo1Eetugubcab2v2oYsLeP8pNljiHMvINLedrn1FG7D2WuGgjiX7A182OrH4n8KnKiQJiNtyLKkIg+skVmUGRbWXjchT++isRORh3kmG7yq5cZr2C31DWF7gX4c6r8cf8A9nh/8mU/P+dGbbnS8cbmwZszaE92OzWNuRfID1BIpa4N3syYvosO4GVMgsL3IN+8CebZs1z1vQ2z9u7yGaWRcgikeOwYsWK2GgyjUsQAONAdiZVikxGEDXWNjJFx/JueAv0PHzY1Q4XGSQt9IbKcNHjZxIttVLWAlPW19Ol+ZNxjcZbqh6BgDIyBpVCOdSobMF8ibC59qqMX2i3OMXDSqFSRQUkzG2ZiQFYEWBJB5nUjrWgjcMAQQQQCCOYPA+lUe1NlJimnikGhSGx5q31tmHmL1njJ7A/GzyK8SqFKyMVJJIK2VnuLDXRSPeqXEyPip5sM0cZSExP3nez3GZcwUcjyJINhQew9pyieLB4m5mhdiG5SR7qUB7/Aa9eoNE4XDu20cXklaPuQXyqhv3Ta+cHpyq8ZyFnj8bNDh5ZWSPPGGIAZirKLHjYEE66eVBSbcmTDx4mREaJgjOEzBow9rEZiQ9iRppRe3oGXAYhXkLndS3YgA63IFlFtAQPaqmHBT4rAwwgJHG8cWaQtmYoArWVAtrm1tSLedGuAsJ9qznFJBFusjw70OwY6XtawYX4g8uNW2D312EpjIsMpQMOtwQzHy+NZ/EYa20YI0dkC4V9Vy3sHVQDmUj5VoMHhiha8jyZrHv5e7bSwygC3tS1wBRoZyTryoqo2BtwqcYcugeUV2n5D0PwH8aVXprv+g8Ww3/tVgo0qqxgtOassM90v/wA4VvnruL/MNigBJ1N+lD7c2QcQIwJAgjdZPDmuV8I8Q069fKi0brTxaplRZdiIpQRx/dVViNmvvWmgkCO6hXDqXjcLfKSAykMLkXB560ZEtqnWq76mySqxNnPlfePmeQZWZRlAFiAEBJIsSTqTqTQ8+xnkj3Mk7NE2jXQbxh91nFlsdL2UHjrV6q341JaiY7K5KHaOwzLNDJvCm4zZFAUi7C1zm5gcKOweFdWJeV3uAApCBV6kZVBJOnEnhpzo61dtT7U7Vc2yM2JTEZ2BjQoFsuUhuN+d/ep4sJaVpSxJZVUCwsoXMdPUsfl0o6uWp2bCnn2KrYpcTmcOiFABkyspNyGupJ1N+NR4Ls9FHHNESzpOzu4bLxfxWygWH4VdMKYBWOXTvo5QGxtljDRiJXdkXw5ypKjoCANPWpYMFlleTO5LhQVOXKMt7Wst+Z586Lrqi9T2ZU9gsRgY3kjkI78WbKRxswKkHqNb+1DvsOMyySh5VeQKGKva4UWUaDlVtkrgWj8eUFqrOw4zHJGWlIlFnZnLMRwygtew1Og6midn4NYI1jUkqgCrmsSANALga0YVppFLLHIpVVjNhwySiZt4JAuQFJJEst7kdwjidamwGy44mZ1zlmABLySObDkN4xsPSjMlOtUbqnajOblp5mpKataYc3kqj3Df3j/6P/SuUXalW/anbN7RDGf838asI8Qq3zEDX5Wru0gMy0FPFmb2/jR1OK6cdZYuzbZQHugm/XQVDPt4gd1BfzNVkg+WnH91RsbCua3JUxnsYNvvcGw8xrr71osHjBIoZbW9eB6GsYh15EelF7Nx26bNbuk94a/EDrTmWXsZYyxsga6DUcUgYAjnrT623XLYeTpXRTVNOvVy7S5wpjSC9qeTUZQXvbXrQbm94+VOMw6c7V1UHxpPEp40EbvASR0p6HWmAWpE1EulaTU3hUO86m1M3wqu85jRGemM1RCQcq5IrMv3TcetxrwqbdjSXPSzHpTMP3gDapwtHbaOJwZxpyUjaoWxA4CxNEkl5HNqfeClQ3uaVPuPsMxkOZl9aHmgAI+H767Squp4XheETbATjmPG/AULLsYC4DH4ClSrK4zR4Z5Xg1dgqADnbXyFcXYSa3ZjrSpVOptUyu1lhMJu1yh2IHC9tOdFRI33vlSpVUiLeCyv9/8A0imMXH2gfb+dKlTx8FPJsMjMePypssjjmOI5dTbrXKVFvC7Jt0SP94aG3D+ddJYHRul/OlSox8CyJHU38R4eX8KaFJ0zH5fwpUqekmvEfvGomwt/tGu0qWuVy2RPGCFFjbjypRqx1zfKlSqtRP7SCNl8LW9r01833vlXaVCYiMZPFj8qaIejH1pUqeMm2mzPoZ/vJP2jSpUq27YW3//Z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hu-HU"/>
          </a:p>
        </p:txBody>
      </p:sp>
      <p:sp>
        <p:nvSpPr>
          <p:cNvPr id="6152" name="AutoShape 8" descr="data:image/jpeg;base64,/9j/4AAQSkZJRgABAQAAAQABAAD/2wCEAAkGBxQTEhUUExQWFhUXFxUXGBgXGBgWHBcXHBgXGhgYFxQYHCggGBomHBQUITEhJSkrLi4uFx8zODMsNygtLiwBCgoKDg0OGhAQGiwkHyQsLCwsLCwsLCwsLCwsLCwsLCwsLCwsLCwsLCwsLCwsLCwsLCwsLCwsNywsNyw3NyssLP/AABEIAQwAvAMBIgACEQEDEQH/xAAbAAACAwEBAQAAAAAAAAAAAAAEBQIDBgEAB//EAEAQAAIBAgQDBwEFBwIEBwAAAAECEQADBBIhMQVBYQYTIlFxgZEyI0JSobEUYnKCwdHhsvAVJMLxBzNDU5Ki0v/EABkBAAMBAQEAAAAAAAAAAAAAAAABAgMEBf/EACERAAICAwACAwEBAAAAAAAAAAABAhESITEDQRMiUWEy/9oADAMBAAIRAxEAPwDa2mgaV0E86D4jeZLVx1iVRmE66gTtSu7xW6tnCuMs3Xtq+hIAfmuvKvNUbOtuh8yV4DpSrieOuJicPbXLluZ80iT4ROhmNaFfjFxLuItXMuZUV7EA+MMcoB11OaBHrRg2GRoCtSK0hxpuHEWLRZZNt7hOUkZ1gfTm21ovF4xxfFkFVJTMrMpIdp1UQdNBNGIWNQtcyV57gVSzaACT6ASaW8JxV2/bW8CqrcViq5SSm4U5p8W2oilWrCxpkFeK0g4XxW64Fpiq31vlLkLoEUFiwB5FYE+ZFRs8VvEYnxLNu/btr4Pus6gyJ1MN+VVgxZD/ACVJVpW+Mufty2cw7s2WuRAnMGA+reNRVfHeIvavWAphGcC54ZgMcq68pY0sXdDsdkmuQama5UDIFK5kq2uGKYFRUVFrYq2l/F+L2sMua60Tso1ZvRR+u1NJt0hN0FNbFR7sVjbvba47lLVgCJJ7wnQAEksBtoKqsdtb2ZR3VpwVLHK2WAJLZifpgDnWnwyJ+RG4CV0pSfhXaS1ec2zNu6PuPv8AynZqczUOLXSk7OFSagbfRamrVxmPlREATiaFrNwKJJRwB5kqQBSO/grv7Ng1Fpma29lnUZZUINdzBrTrUrdEZUDVme4kl17+GurZeEN3MPBmAKwPvRPvUuI4F7l/CXu5MoxL6qcqkaA66+KDpWgivCjIWIk4thGbFWX7priIlwNlIGpjLuwnare0GCa/aCi2c8ZkfMoNq5ykzt6TTmK6KMgooNgtbyOZJTKx85EE/rSHh/B7qfsyER3JYO2bwuniygKDvqNxWkBqQ1oUmh0JrGAYY65eyQjWlXNI+oEE6b7AfFC/8Lui7fUKDbvXLVzPmAyZSpYFdyfDpHnWjNSAoyYsUJMfh7oxlu8lvOq2XQ+JV1ZgRoTtpQ3GuEXL6XzDK/gFoB9Dk1BImPqJ3rSRXaWbHRVhGYopcQ0CRvB9atFdUVypbGeqJrs1w0ALuPcVXDWTcbU7Kv4m5CvmmItm83eX85N1GZbo+hCJ8BWIgRG8+IU6/wDEe79vZQk5QmYx+80E+sLXuymAtXcS7WmdrFsKQrSJuHQSuxiCa64JQhZjJ3KjvDuz9+8EvMO6uFQGZ9c4ylD9mB95SJk8qkvZd0YmxcQsi5QADbKmZkOZDHcQ2kGtvfuBVLeVBYK4qHKfqbxH1J0HU61i/M7NV4k42fPf+HksQbJ71rrFwSVWygggyPOSZ200rV9kOP8Af57TnxpJU/jSYnXmNPmudvuGh7HfAeK3E8pQmCD8g/NZa1jFt4yzdtWXtIDbVgwIkN4S2vIjX2rfXkiY/wCWfTzUDUyagw61zRNiSiu21qK1JGqBnQKkVrgNdimB0GvVwUg7aYp7dlQhK53VSw5DU79YA96qKt0S3SJY7tTatXGQh2CkBmUBgG8omaOwHHrF0gJcGY/dMqfg18/CM0ZRbXLMknKxY6ZiefKBQ+MYk2zGQZYXedOfrOk9K3+JMzzZ9brtIOyXFGuoy3CC9sgE6SQRoY+af1zyVOjVbPA12uLXoqRnq6DUYrxagDteNeiuGgDBdtbgtYtLjaqbMQVDZirE5YYQJJXXymiew+KLPcJTJnW2QMqqCRmkJAEiCDTPthwzvrQZRL2mzgR9S/eX3H6Vi14nFxXt3Lj3mcEZ1ypbXUERm10OuwAFdUftCjF6lZ9Nvqp0aPQ/rS+1ZUXiYGWBB0302/Ogk43YZit891dUlDM5SV3yORBGo+RXsRxPB2xPeho1hDnPwPjWuZwlfDeM0l0K7UPOGcL4i8KoEeIk7D4rFYq3cfurbWGTNeSCbpeSTqMp1ga9BrVnFsccWCFOVrclLUwQqnxNOxuafTyHnRnYvAm9dGIdYFsZQds766x0BM9SK6orGNswbuWjdlKrZatB6VWa50akYrqVBTUk2qRlgqUVBKmBQB6kPbCy9y0LagQxknyywRFNOH3c2eZ0cxIjTlHmOte4ogNpjMEAkE+fvyq1pktWY7gXAj3Qv3PGEZiLQEFspiSxPvEUVxFMNiHW87XVjQjKQNpVdtN9xNaO3cyrnPgVVYPm01X72nI70lTtFacDUlu8XKSsKwkCJ1jTzq7bdk0kNuCWkg3FTJnygAiGCqI8XvNNABVDp3ds5YkAnbSd/wDNU28esGWgrEgxIJ5EDnoayezRDAAVXfvBVLHZQSfagU4xamM2vllafiKhiuJ2mRhJMqRlykTPLWKmgIYDjyXXNsK6mJBYaHSSD5HTY00ms4mPQMpW1ECdwD9JXbWdzuam3GrjTkUADzBYn9B+tU1+ArNDmrlq6G+kgjoZ/SsXxG9duEWiSWfeY8K9Ap0J67QTTLgHEFW69nLlmCNtTG4jzA/KnjSFZpAgE9ayXaPshnL3MOQjODnTYNO8H7pNa8VViL6oAW8wOZ1PpSjJp2gcUz5fffEJiUuX7TqoyqwylgUgK+28iTPWgsLdu96WtWyQZXJkJVrf4CPKK+wqQfIj5rwFbfP/AAz+M+d8N7HXb1xrl4dyjMWy7vqZgeXqa3uFwy21VEACqIAFXxXjWU5uXS4xSImqWNXMKofekiiK1K0BXqW4nHBtFdQJ1MgE+knQdfiigLsRxe2jFTJjeBIny31NU3eOf+2oY9W/ooNKlwoB8QWfuLvIn6uo2pPx6+xuG0H7u2gAaIUs+/LlBHSqirG1Q4t9oktFg5GYxogLRBP96UcX4scR49VFkqy5hv4hmYqPLw/NJ8OMrlOZJUE8wRofar8NeLjYTlynXntEddvitMaJ6bXilyVW60ERDrqUuLB0UjmdIEUBa4olx1D20tW3Ga3JAzEGOWi6hjpUOx+IDg2i7ZreZrYOgg6Dr4SSP5qW8Z4blTCwTLKykNqA4liJ6szUqXCfZosdcJYBmMT5nXnET+lLL/C4JZGEmd+vnGp3oDA8aVRleWX2LWzzAn7tN/2TZkMqduYj+tZO4m3eCThvCXvl1N9UVWMrzMc40/OiME1y1iGsM6tCyrHUERIjWmXBGCXbiOozB85JH1I6MCNBsDr5RSjGYhTilNkAICtoAbMAdY9SYBra21T4YvQzXwiSS3XnGunQa0JbGfR4y7HeF5QJ3MT70RxCwq3SoKzPMzv5jpQhw48TKR3eiyv37nMAnpMke1ZxLlZdZC2V8KwbhOVR9xNixPNmj8qXOWtuGJ1VhLeSk/5U+1Xq7O3WQYkAZRPLkIKip4y13jGYg5ZA15KD+hq10k3fD8ULiBvY+o3ruKGtsfvj8lc/0rKdluJlAVfWMoPXbI4neR4T1Ap7jOJf+WRbaQ6/h5gg8+tZNUyg57RBm2QPNSJB9Oa1DDYwM5tkFXAkjfw6eIHmCT+RqluKxvbb+Uq39RQ2Jxal8zK6eEBX8JI1bkCZHShbCh0a9QdjGahHZRc/D+KI8SjeCCDRc0qA4z0O90z/AIq5hpVRFNCI3EDAg7EEHlp60r4Xw619oAo8LleckCCJMyfq3NMb13KpMExrCiSfQUq4Dj3uLcZLLgNcYjMQmkDedeXIGmrBhnD7tq4bqpm+zfI0s0TAOknasHjD3t25c0ytcua6zEwPaBWy4jcaxZvOLaKWBMh58Z8KmCo5kVlBbAAUbCBVJ1wqMbF2IQqisTMMIPlrt6aV79lIFszlLCJ/e3FW8XYKgRebD9aJvAtI/cUj1FVk6THirAbWOa3cFxTluI2vrz05qdfmtB2h4ml/D4e5bEHvvp8m1LA/750hxFjMwP4hr7QD+WvtQzZ7ays5Q6nfZwD8Vap7M5JoLxdjLLAQQUmOckj+1brChLeHthUDEWkMExqVHM8+lYjHAOtxyIIy/lGnzWlwwNyzhsmrHVoE5RkIEzpyAgmsntbLeuFWE4c2Nd7t2EAXIgU7Gd201jX56UHgrPcXIy+JWGVvqBmBlMb6wZ3pyyFUa3aLK4DFgq5mmCQCRIAJ60rThuLuWyHSGEEMcqGJkz5tVp9MmNuJvhWQvctBmWS2UCYysSxYRKwp+KZ4fAWpt3LdtV0nQRoV8hz1FZnh/Dxfc2wxXLYPUgscoBX0ZtK1N+4LKWwTooIJPMKh/wDzWclWkUintMhGHcqQrDKQwAJ+oA79Cay+B4kbndBxZOcqINpZgkgyRz05edMsVxXvcFfzNDgHkQIlSMp5xmApF2ZuqbtkcwF/6j+sVcV9XYr2N7nB1F66wfIqlsqIoY5dASQQSdZFXDESsrnOVlJzKVYQ2pXQSInSrL+NS3fvh3jOrKpI0UzIEgdZq+7xG29tgLoYi2IZZ+oTqD5zU9Hf4EWWDAMpBBEg1Syg3WzAGESJ6lp/0xVdpAqAK0jWCDvJJnSpWsNqzEklgo+CTv8AzGsdJm3VsP4dYDZWZRntyobnBgjX0IpiKS2sMvl76n8zTezMa07sho7c2oc0S9VFKpCJRXhpUTXgalDEHbe/GHA/FcQeoBzH9BWWFwkeRP8AvSiu12OL4zu91tqIHkx1OvxSh7+oBJEdP61tjpDi/Z7iVnVVXed+u/8ASmVpgYPmBSy7e+0UgEASdeoiaNw4gAeWntSmnSRcOsqxxjKy8iY9waBt44rcLFZVoDryIO/v1pnlzKS2oBnaNqR3nzSBzP8A2rTw7MvNaGuITLbuCZGjK34lJBB/X4rW8Bt97hTbGjI5gjSDOZTPoayV1Zw5XZkDAj93c/Gjf/KmvY/Ev3oXOQLqk6R9S+oOsfpUSWh3aNegCk5S3eQPrJ8QHlPLU7UnxHHGKBxZe5IBALLlmdNtSdPKn37EmsjMSCJbxEg7iTsOgpRxa0LSfZQNYI1IA3Ma+EhQTAqI0yXfoF4VjWN29cKgF7a6rIG4gg789eq0RcuMVAJdwZBGb216QTzrvBcOyo+dizMxUzGgUnKNOjT/ADVeLJgxE8hMT70pS+xUY6Er8MQGdVOkwfw6jfqBr0oHHY+2GJBlgZnfXz050TxHhl67oz5ASfCpmB5kgCfagMJwsJ9Ra2d510HkuX6ifYVrGqtsiV+kMsLbe6mtwy0zABIBgzPLarL1oKApZIH1bg7eU71I4RzHhPQs5kA6kyupP9/ek/EcJdDDOMswqKs6g7kKJJOvPz3pLb6N6XB8cXeYfZgBfxHU+wOn5ULicTiG+/tIgAKD1JUiRVL8JxIGYEjkEDDRepmPjzovD27oHjA9JB+Wo0hbZ3h96+SAGIA8tI9K1OEusw1FLcMNNBrTbDpC671nJ2VRZFVmp1CkBGoTA1rpqsid6EM+fcYk427I3VI66UPiZIBUR0OnzT3jiAYn1RT+ZFJMUoYmRPIaxWt20OOoguCGfOPPSfKPKrjeKmCD5SOfWhMHeyM0kAZiPT28qPTEhiYE9eQqpLf8CDVf0hibp7okaDnI16R70pT6h0o/HXW+nZDz8vOaDwyF2AVfETAFaeJUjHzSthODvTcI2n9dtehkj+annZ5JvYcDSGc/CmaQ4Gy/elQMp8QYHkIgzPQ0z4GTZu27zBu7WZO8Eyp9TPKp8qvgeKWtn0qlWKQZGJE/aEx58qPOKU2+8BzLlzCOY5RVGNw/gIB2JYzz3MfJFcy0agOAvHUNoxUZv4khW/I2z71LF4pbaM7aBRP+BXcRaAugg6sjtHX7Ib/y0LjcGLuVGPgzAkg8xsOgMxPpSdORUX9RfhO0SXLmUplB+knc+3zTnE2FIggH2mocV4RhyiAhUKsqqV3zHTJPMGQaPvoKqVLhMb9i23hIBa2qhhtyHxtUcBdZ2GdkVlJGh1flpPIa7c6YWliiAoECPTb8qlSKaFmNxItuMzfVAGu06DwgefOmNnAA/UPaf7VC9bHeTABCqfXxHSPbeqLeJceKfqOgaZ+OU/0p1omxwiADQRXZqp7tRW5SAuNVNVtRJFNCIgVArVs1BTNJDMX2puBcSAdzbGvuaQXGbPsOcDU+8CtZ2z4S9xrVy2pZx4QF33zSemhpFhezWKKnwoJkEltTBI3C1vFqk7J3wAwtv7R5ClgZk7CelGrYZgdQB0/zXRw65hy3eKNVAUr4gY318/WqbOYzJ0mSOQ9+dEnbKiqQd2fw03Wc/Qoy5TrOYE6z6T70xXC2VxKFBDlT4RsOU9NJobgLnu9vrZ2noIo6wQMTbDZdiR57Hc+VFkSDuJ4a2ti6wAzMup5kgafkIrPYh4tXkB+hkurrplLaiPOafcTxHeQiSwB1gaTO07TWfxWEPjMZYtFWnmQJEDfaDNKIP2PuyV4Cy6OQBbbc6DKwDDX5+KS9pu1zBymHK5Y1eJk8wJ5UL2qwOVQ0kApbMebDKDI8/FPsay76AVrCCbyIcmtG57McabEZlvGMuU5lEHmIjlTS7ZDLllnOmcAkaZtDsNY5VluxmFcXO8C+CIM8/KPOtOMeLeIAP05CH6SZBIHIQfmsPJSm0jZJ4phY4Xm8TE6ZShJzQQQc0HY6Bd/OiLl08wAddjP51zFcVsrbYm4hEcmB302HrQ+KuggMp0YTy0iB+hrN7GtFlh/FrFLe1EqbV603iXN6bcx81dbczV4so6sjiQ35dY86IumOStAGG4icQOdu8o0IMZhOuh0I6U6FhFhmjMNSx3JOlL7fDkSPAGKmVYSCNdBuaPvYZWMkGdJ1PLl6VcmvRCRezAgEbHWp4eqXYVEXINTQw8iq6mraVWxoEcUHpXVXWvLQ/Er2S1cf8KMfgE0JDZTiOOYe00NeRW8if7Uu4bxm3cRCLgAtqc2sSfp1B5c561gMYQyoSSWOh9OXxQhuFQGG8x6iNRXQvCmiMmmbbj3GFctaGrrkZI1zMTBAj91j60j4hiXH2bIUOkg6E0Di+Ll7tu9oHUD6ZGqnT8qf9osQt27ZafrS23Lm0HX2pqCjQnNtOh/gLSqLawA2U6dNJ/31pZxAPdxIS0AGEQeekk04x6hcnqRvB1U6Ty2FKuDYjJfdymhDKmstlWQf4jIJ86hfoSHdq8q2hAM+R1M+9IOJ4pzbukx/6SE+ZEH/AKjTHiONkgpBBn2nl0NZXC3TkuIw31/mkb0RjqxSe6NN21tZkA2H2ZJ8pLLJ+azSdlLhYDMpXKWzAyI9edaTHYg3bqWw0K1tC2gJzAMygE7a1EZLN68EH2ahM43yzOq9NBIoyaWilTZfwiyLVsJOgG9AC2He47QwdiAD5Lp8SKsvuYzKZnURz8qBwePUL4jB5g6Qa5ndNnSqs7jGXxW/O2x02gR/emnCLid0QzfQhzToFHhg0nuLnurkXvCUfRSuxK8yQORq7BXitxEuLHicEeFiMw0Dch6a1cUR5GhwLZX9R6VZYJJqFxQD4dANh/3q3CtrUsAxBVgbTao7VJTNNCZEXKirSajiBUsIsxTEMV0AqJNWEaVCelBJXS/j2Ha7YuWxoWUgdenvt70zqMedC1sGrPi3cMr5HBVlMEHlXeIXASFXZefmTW4/8QOEobffgeNSFaPvKdBPoY1rEYPC+IZj8V2xmmsjJpr6lmJwmW0p1nSfU0YWdGtLcMnJaVegMMPjNUHfvLlu0Ncza++gn03reYnA2m+pA0BRMa+HbXflWbm10qUU+BPEbsW3YbhWI9QppVwuwDhLH4ishupJMz51XxzGRauCNck6ddBR+ACZFCGQoCehH6bVnxDu2D8QgQTodJ6nqfakmGHeXHVDLETA5gSWE/FO+OqMjTtlPmdeW1Zfsw5XEWz5kqf5gRWkF9WyJPdDTCM63R4QHVrf1nQCBqSOWmvrUuHcZZr7hlH2hgldVUieskHzp1iQASQBmIynqJ2/Kl1q/wCO4YA1C6ADYTGnrWWaaNFBp6IDwNlP0sfD0Ovh9N4+KYYe0AQRGYsmumviGh/OlPFscqrB1Z9AvXTU9KL4eXAKOM2UgB40fqBO9Q4urNE90N7aWw7sFUNnUMREgksB+YWgMLw5bb3m3zEaMJ1kGQfWPgVYirmDZVB9Bvrr+dEOanKuAo/pUTJovCrXLNkGjhbipKZWRU1HlU1tTRNq3FNEAV20atw1rzq+9bmuKKoRfFVmalNRNAiIBqoggTV1RC0AZztdYZ8LcAknwtA6MD+k1jeG8JvXtFEAiZbTSd6+rLSgHx4kZspARR0GWZg/xGtYzaVEtbsR8A4ItslvqaYzefnl6U2xGik/pzqaggAFSpJgZfFHkZjSl5LZsrhyw1AC5g3WdgPijbAD4yQVKg+JwFg7zIjT3pkMGDmKaPmYEyV5zy6NQCo17FSFQC2CYBkyBpLDr5eVMcDfXNdM8kfT+GD7grTekJAmNt/ZMbhkhZ8QBggbba1ksBigt5HgfWpjbn/mtDx7FEWZUklmABmd9R/es7wzDl7tteoPoBqZ+K0gvq7In03GObWl9tIL+EsSQQAN9I32G1E4xtaptYmDXL7OkEHBWdluOcr5gcsAwF2GbnTjuvKrMO0xRfdUOTYJJAarNXkcqv7uoC3rpUFWWYYxqKKia9hsMANaJCDypktkLVuKuqNepknTUYrtSoEQBr0VKolaYHiu1cOldzedUX3igCzOJrP463JvDQFrqySSCJtplgjYHUU0wx1qjihRcxOUZlk5tAcp5+Wh3qloTKizoV3Ya5tfEPIzoCBQ2O4orABCSWIgAgFiZgRuB5npR1yPy3H9DQYhdRqSwlm1J9zVAK/2sYe+xOpFlJjmc3nz/wAVYSGLtbP0wVjmpEyRzGsEdKCvsLl6+TBi3bAHmZJifj3Ncwl0BkEhYXwvsCZ1W4kaT5+9aUQG45VuqoI13jWR6Ab+poNcOEvWzbkZSQSdZLA6eyj86crYYaiBO6nxAHod46fpSH9mNvEWkLFvrcnzYg0ogxriDJNU4ayWaOVWIhY/NMsBh41O/KsGzoSLEt5fiibUxrSK32osyZS6AGyFisqG8iQdKYXuMot5LMMWuAFWEZSDOsz0NGMvwnJDPLNStLQVviStfaxlbOqhyYGXLpBmetCp2itZgFDlS4TvAhyZiYjN60sWGSNAK7NJMd2kt2mcG3dItkBmVJWYGmaeoFRu9prYRX7u8VZC+izlWYltYG1VgyLQ9qQpHw7tEl5kCpdh5ysUhdN9Z6UM2IS7j1Qs4NpTCagFgZzEzqIIgRypqDFkjSRUqV8V4smHyZwxzmBljeQANT1qxeJqb5sAMWChmMCFB2kzv0pYsdjCokVKo0hkGFD4oaTRG9RIGtCGLVvgAkmOv+aRYq7nxaKwzIbAEHWc0k/6a0CYQz0/3yoDtLw9fBeHhKArKgyMxkEAdeXkxq4tWTJaAcHcNqEzTaJ8JYwQPwz08jV+PYBdTA0k+9L7yAqpuC5DQSEkBjylBMNp09eVSFoKxCqSwj63zBeQ8CkzpVknv2BVvACNbdy6fVbgZZ/SiLdu27s5yhiCO70UiDpPmTG9VYTBsxZ0aGysGdtVIgjKY0A3MDaK5iMbcvIr27JdDIJKFxI0MRQBzHcYupoLaidFBPLzJGkTSrA4lziJfxnUArsJ10pphOEXTqbOVuU5QoHQMxg+gq3gfBmUuXfxkEZCIjXeee240qrikKm2F4QDem9kbUst2Muh6dfSKc4QiJ/Pl81zM3uj5+2JQYXFWyQXfELlXmYdTt7GmTYYpi8ArbrZIPrBkf78qI7FWLdxr75UZ1vNlaASAZiDuJ12qfaW4LWMwt59EGZS3IEzufeujLdHPWrDVtZsfdG04VB/92E0B2VxJsu+DvRKklDyYbn+/wA0Zw2+LuMvXrfiRbNu3mGzNmLEA89KV8d4hZxHcXMO04gXFAT78TqGHIDz9alfg3rYb25uFxZwyb3bgn+Ef0kz/LTridkLhbijQLaYaeQWsz/xS03ELl27cREsrkTMwEsNCR5nV60nEsSrYS5cB8LWmIJkaFTGh89KHqkP9YL2NX/k7Xl4/wDW1ZuziQuLTEZge8u3EIDCVWQiyPf8qbcFxy2uGZ5HhW4By8RdoHrqKG45wy3bwCOAodRbOeBLE767n6p9qpddkvgX26uZVsNE5bwPwCf6Uf2RSbJvEgveZnc9ZgL7ARSTtJj7d2xhGLAh7ik+wh/YEmi+y1zuL97CMdJz2pO4O8e0H5pNfSgT+xqpqJqciomsTQrqLGrAtRCaT60iismo3baspVhIOkGrAteCxQAi4Zw15uA3W8LkLIBGWARJ3J1r2K4ZlZDcYuhJBgFVEjQtB1Gka6a0T+1C19m4IBb69YbMx1ze4+aHXjADIFRMrZlcZjIImAEI1BjTber2+E6CcQ6gG3lkEEQNNI5Tpsahw229q2qWwhUbSpQ+4G51q7h9zPbkKRBIg8ucD0mKLS150m/Q6AXGIksHTohBj53qy7dVgO8HduOUEif3WAg/NHZasDUrARpey3AU8aloYHNImACA3qadheVdDCvUm7GRt2lX6VAneAB+lDcVxVpLc3tUkAypcTykAGi6VdqT/wApePkk/mKcdsl8LhxCxbsC6ulnkVUxqY+kCRVGOx9m1bF3KFLg5GyGZKkiSBI96y2FxBXCYvDOfEi5h/CxEx7wf5qadtgf2O3/ABW/9JrbCpEZWi/s9ibLBUdkuXmBYzaCaxJCyomj8Rx7DAtbdhI0ZSrQI89IjajsO6NlgqzKoOhBIkR7VmDdUYzF94VC9yd/RdOppJZNjdpGhu3rC2c5Cd1oZChl10BgChv+NYRoUupBgAFTE7CJEUn4ZbI4bezfSwdlH7un9Zpz2eCnC2VYqSUGhgkx03pNJWCdjA4G3sbaGNvCun5VK5gbbMGZFLL9JIBI9DV4WupWdlUdIqs1YarK0DOqJry7fNctH3qa0hkTFRYVM1wigRAgVA2V/CvwNqtrlAyAUAQNBXia7NRIpAcrkQdamoq1LdMRSAp+8K6bfkZorIPIV3uV8opgCilXasj9jv8A8B/UU9a1Q+LwKXFy3FDLvB2miLpifD5/22wxt93eTa7a7t+sAEfI/wBNOe3I/wCTT+O3/pNaS7wq0yLbZFKLEKdQI2j5qWL4XaugC4gYLsDsPatfkWiMeg3DsPYtAC2LaF4nLEsY/PnSDC4K3d4jiBcUOAoIDawfBr+taLB8EsWmz27Sq0ESN4O9Tt8KtLcNxUAuGZaTJnefOpySspoH48gGFugCPszp5DyFA9msLYSyl2EVynieRO+syelP8ThVuKUcSp3B5/FAp2dwymRaWZB57jbnSUtUFbDlWrAtSUedeNQUQYVXVhqGlMCCtzqYpRwnHM0qQuhjYz+tNX0ptUBYAK4arDVxmpATqLVXnr2egCUV2KiajnNAF4iphqFVq6GpAFB6lnoZDXZoAI7yuFqomvTQBaWrxaqlNcQ06AuzVzNVddmigLQa7NUd5UkeaVAXk1E3KiTpVWanQFjNVRNcDV7LTUQP/9k=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hu-HU"/>
          </a:p>
        </p:txBody>
      </p:sp>
      <p:pic>
        <p:nvPicPr>
          <p:cNvPr id="10" name="irc_mi" descr="http://www.antikvarium.hu/konyv/foto/pusztak-nepe--9093198-90.jpg"/>
          <p:cNvPicPr/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7000892" y="4357694"/>
            <a:ext cx="1596699" cy="207170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154" name="Picture 10" descr="http://www.mzsk.hu/wp-content/uploads/moricz_zsigmond.jpg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6357950" y="1571612"/>
            <a:ext cx="2090733" cy="2214578"/>
          </a:xfrm>
          <a:prstGeom prst="rect">
            <a:avLst/>
          </a:prstGeom>
          <a:noFill/>
        </p:spPr>
      </p:pic>
      <p:pic>
        <p:nvPicPr>
          <p:cNvPr id="6156" name="Picture 12" descr="Babits Mihály – a Nyugat-barátok Köre fotósorozata, 1931 - Országos Széchényi Könyvtár (fotó: Rónai Dénes)"/>
          <p:cNvPicPr>
            <a:picLocks noChangeAspect="1" noChangeArrowheads="1"/>
          </p:cNvPicPr>
          <p:nvPr/>
        </p:nvPicPr>
        <p:blipFill>
          <a:blip r:embed="rId8" cstate="print"/>
          <a:srcRect/>
          <a:stretch>
            <a:fillRect/>
          </a:stretch>
        </p:blipFill>
        <p:spPr bwMode="auto">
          <a:xfrm>
            <a:off x="4000496" y="3714752"/>
            <a:ext cx="1143000" cy="1743076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262730236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5" descr="1_038a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715140" y="571480"/>
            <a:ext cx="2067890" cy="217174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dirty="0" smtClean="0"/>
              <a:t> </a:t>
            </a:r>
            <a:endParaRPr lang="hu-HU" dirty="0"/>
          </a:p>
        </p:txBody>
      </p:sp>
      <p:pic>
        <p:nvPicPr>
          <p:cNvPr id="4" name="Kép 3" descr="Kilakoltatottak"/>
          <p:cNvPicPr/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643306" y="1714488"/>
            <a:ext cx="2861945" cy="1854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" name="Kép 4" descr="F&amp;odblac;úri esküv&amp;odblac;"/>
          <p:cNvPicPr/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285720" y="1500174"/>
            <a:ext cx="2861945" cy="206565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" name="Téglalap 5"/>
          <p:cNvSpPr/>
          <p:nvPr/>
        </p:nvSpPr>
        <p:spPr>
          <a:xfrm>
            <a:off x="1142976" y="214290"/>
            <a:ext cx="6143667" cy="132343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hu-HU" sz="4000" b="1" dirty="0" smtClean="0"/>
              <a:t>A Horthy-korszak társadalma </a:t>
            </a:r>
            <a:endParaRPr lang="hu-HU" sz="4000" b="1" dirty="0"/>
          </a:p>
        </p:txBody>
      </p:sp>
      <p:pic>
        <p:nvPicPr>
          <p:cNvPr id="9" name="Picture 4" descr="1_039a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214282" y="3786190"/>
            <a:ext cx="3009884" cy="277494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" name="irc_mi" descr="http://cwlclan.com/fajlok_egyebek/screenshots/magyarorszag_tortenete_3/18.jpg"/>
          <p:cNvPicPr/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2928926" y="3643314"/>
            <a:ext cx="3357586" cy="230028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052" name="Picture 4" descr="http://www.bibl.u-szeged.hu/ha/eletmod/noi36est.jpg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6500826" y="2928934"/>
            <a:ext cx="2495550" cy="3743325"/>
          </a:xfrm>
          <a:prstGeom prst="rect">
            <a:avLst/>
          </a:prstGeom>
          <a:noFill/>
        </p:spPr>
      </p:pic>
      <p:pic>
        <p:nvPicPr>
          <p:cNvPr id="2054" name="Picture 6" descr="vacsora"/>
          <p:cNvPicPr>
            <a:picLocks noChangeAspect="1" noChangeArrowheads="1"/>
          </p:cNvPicPr>
          <p:nvPr/>
        </p:nvPicPr>
        <p:blipFill>
          <a:blip r:embed="rId8" cstate="print"/>
          <a:srcRect/>
          <a:stretch>
            <a:fillRect/>
          </a:stretch>
        </p:blipFill>
        <p:spPr bwMode="auto">
          <a:xfrm>
            <a:off x="357158" y="3429000"/>
            <a:ext cx="2428892" cy="1443030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217607045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artalom helye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algn="just"/>
            <a:r>
              <a:rPr lang="hu-HU" sz="2000" dirty="0" smtClean="0"/>
              <a:t>Megszűnt a soknemzetiségű jelleg (10 % nem magyar anyanyelvű)</a:t>
            </a:r>
          </a:p>
          <a:p>
            <a:pPr algn="just"/>
            <a:r>
              <a:rPr lang="hu-HU" sz="2000" dirty="0" smtClean="0"/>
              <a:t>Kb. 5% a zsidók számaránya </a:t>
            </a:r>
          </a:p>
          <a:p>
            <a:pPr algn="just"/>
            <a:r>
              <a:rPr lang="hu-HU" sz="2000" dirty="0" smtClean="0"/>
              <a:t>Alá – fölé, mellérendeltségi viszonyok nem változtak --- hierarchikus, kasztszerű életmódban, vagyoni helyzetben megmutatkozó különbségek </a:t>
            </a:r>
          </a:p>
          <a:p>
            <a:pPr algn="just"/>
            <a:r>
              <a:rPr lang="hu-HU" sz="2000" dirty="0" smtClean="0"/>
              <a:t>Arisztokrácia, középosztály, városi középpolgárság, munkásság, parasztság </a:t>
            </a:r>
          </a:p>
        </p:txBody>
      </p:sp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hu-HU" dirty="0" smtClean="0"/>
              <a:t>A Horthy-korszak társadalmának jellemzői </a:t>
            </a:r>
            <a:endParaRPr lang="hu-HU" dirty="0"/>
          </a:p>
        </p:txBody>
      </p:sp>
      <p:pic>
        <p:nvPicPr>
          <p:cNvPr id="4" name="irc_mi" descr="http://tortenelemklub.com/images/tartalom_okor/forradalmak_es_horthy/trsadalmi%20rtegek%20arnya.bmp"/>
          <p:cNvPicPr/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000232" y="4071942"/>
            <a:ext cx="5251143" cy="207170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377023003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artalom helye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None/>
            </a:pPr>
            <a:r>
              <a:rPr lang="hu-HU" dirty="0" smtClean="0"/>
              <a:t/>
            </a:r>
            <a:br>
              <a:rPr lang="hu-HU" dirty="0" smtClean="0"/>
            </a:br>
            <a:r>
              <a:rPr lang="hu-HU" b="1" dirty="0" smtClean="0">
                <a:latin typeface="Calibri"/>
                <a:ea typeface="Calibri"/>
                <a:cs typeface="Times New Roman"/>
              </a:rPr>
              <a:t>A Horthy-korszak historiográfiájának kezdetei </a:t>
            </a:r>
          </a:p>
          <a:p>
            <a:r>
              <a:rPr lang="hu-HU" b="1" dirty="0" smtClean="0">
                <a:latin typeface="Calibri"/>
                <a:ea typeface="Calibri"/>
                <a:cs typeface="Times New Roman"/>
              </a:rPr>
              <a:t>		</a:t>
            </a:r>
            <a:r>
              <a:rPr lang="hu-HU" sz="3500" b="1" dirty="0" err="1" smtClean="0">
                <a:latin typeface="Calibri"/>
                <a:ea typeface="Calibri"/>
                <a:cs typeface="Times New Roman"/>
              </a:rPr>
              <a:t>Weis</a:t>
            </a:r>
            <a:r>
              <a:rPr lang="hu-HU" sz="3500" b="1" dirty="0" smtClean="0">
                <a:latin typeface="Calibri"/>
                <a:ea typeface="Calibri"/>
                <a:cs typeface="Times New Roman"/>
              </a:rPr>
              <a:t> István </a:t>
            </a:r>
          </a:p>
          <a:p>
            <a:r>
              <a:rPr lang="hu-HU" sz="3500" b="1" dirty="0" smtClean="0">
                <a:latin typeface="Calibri"/>
                <a:ea typeface="Calibri"/>
                <a:cs typeface="Times New Roman"/>
              </a:rPr>
              <a:t>		Szekfű Gyula </a:t>
            </a:r>
          </a:p>
          <a:p>
            <a:r>
              <a:rPr lang="hu-HU" sz="3500" b="1" dirty="0" smtClean="0">
                <a:latin typeface="Calibri"/>
                <a:ea typeface="Calibri"/>
                <a:cs typeface="Times New Roman"/>
              </a:rPr>
              <a:t>		Erdei Ferenc </a:t>
            </a:r>
          </a:p>
          <a:p>
            <a:r>
              <a:rPr lang="hu-HU" sz="3500" b="1" dirty="0" smtClean="0">
                <a:latin typeface="Calibri"/>
                <a:ea typeface="Calibri"/>
                <a:cs typeface="Times New Roman"/>
              </a:rPr>
              <a:t>		Bibó István </a:t>
            </a:r>
          </a:p>
          <a:p>
            <a:pPr>
              <a:buNone/>
            </a:pPr>
            <a:endParaRPr lang="hu-HU" dirty="0"/>
          </a:p>
        </p:txBody>
      </p:sp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hu-HU" sz="4400" dirty="0" smtClean="0"/>
              <a:t>A Horthy-rendszer jellegéről:</a:t>
            </a:r>
            <a:endParaRPr lang="hu-HU" dirty="0"/>
          </a:p>
        </p:txBody>
      </p:sp>
    </p:spTree>
    <p:extLst>
      <p:ext uri="{BB962C8B-B14F-4D97-AF65-F5344CB8AC3E}">
        <p14:creationId xmlns:p14="http://schemas.microsoft.com/office/powerpoint/2010/main" val="408227460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artalom helye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algn="ctr">
              <a:buNone/>
            </a:pPr>
            <a:r>
              <a:rPr lang="hu-HU" b="1" dirty="0" smtClean="0"/>
              <a:t>Parlamentáris demokrácia </a:t>
            </a:r>
          </a:p>
          <a:p>
            <a:pPr lvl="0" algn="ctr">
              <a:buNone/>
            </a:pPr>
            <a:r>
              <a:rPr lang="hu-HU" b="1" dirty="0" smtClean="0"/>
              <a:t>vagy </a:t>
            </a:r>
          </a:p>
          <a:p>
            <a:pPr lvl="0" algn="ctr">
              <a:buNone/>
            </a:pPr>
            <a:r>
              <a:rPr lang="hu-HU" b="1" dirty="0" smtClean="0"/>
              <a:t>totális diktatúra? </a:t>
            </a:r>
            <a:r>
              <a:rPr lang="hu-HU" i="1" dirty="0" smtClean="0">
                <a:effectLst>
                  <a:outerShdw blurRad="50800" dist="38100" algn="tr" rotWithShape="0">
                    <a:prstClr val="black">
                      <a:alpha val="40000"/>
                    </a:prstClr>
                  </a:outerShdw>
                </a:effectLst>
              </a:rPr>
              <a:t> </a:t>
            </a:r>
            <a:endParaRPr lang="hu-HU" dirty="0" smtClean="0"/>
          </a:p>
          <a:p>
            <a:endParaRPr lang="hu-HU" dirty="0"/>
          </a:p>
        </p:txBody>
      </p:sp>
      <p:sp>
        <p:nvSpPr>
          <p:cNvPr id="3" name="Cím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sz="4000" dirty="0" smtClean="0"/>
              <a:t>A Horthy-rendszer jellegéről:</a:t>
            </a:r>
            <a:endParaRPr lang="hu-HU" dirty="0"/>
          </a:p>
        </p:txBody>
      </p:sp>
    </p:spTree>
    <p:extLst>
      <p:ext uri="{BB962C8B-B14F-4D97-AF65-F5344CB8AC3E}">
        <p14:creationId xmlns:p14="http://schemas.microsoft.com/office/powerpoint/2010/main" val="210394113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artalom helye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just"/>
            <a:r>
              <a:rPr lang="hu-HU" b="1" i="1" dirty="0" smtClean="0"/>
              <a:t>1920. évi I. tc.</a:t>
            </a:r>
            <a:r>
              <a:rPr lang="hu-HU" b="1" dirty="0" smtClean="0"/>
              <a:t> az alkotmányosság helyreállításáról és az állami főhatalom gyakorlásának ideiglenes rendezéséről</a:t>
            </a:r>
            <a:r>
              <a:rPr lang="hu-HU" b="1" i="1" dirty="0" smtClean="0"/>
              <a:t>: Kormányzói hatalom</a:t>
            </a:r>
            <a:endParaRPr lang="hu-HU" dirty="0" smtClean="0"/>
          </a:p>
          <a:p>
            <a:pPr algn="just"/>
            <a:r>
              <a:rPr lang="hu-HU" b="1" i="1" dirty="0" smtClean="0"/>
              <a:t>12. § </a:t>
            </a:r>
            <a:r>
              <a:rPr lang="hu-HU" i="1" dirty="0" smtClean="0"/>
              <a:t>A nemzetgyűlés addig, amíg az államfői hatalom gyakorlásának mikéntjét véglegesen rendezi és ennek alapján az államfő tisztét tényleg átveszi, az államfői teendők ideiglenes ellátására a magyar állampolgárok közül titkos szavazással kormányzót választ.</a:t>
            </a:r>
          </a:p>
          <a:p>
            <a:endParaRPr lang="hu-HU" dirty="0"/>
          </a:p>
        </p:txBody>
      </p:sp>
      <p:sp>
        <p:nvSpPr>
          <p:cNvPr id="3" name="Cím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sz="4000" dirty="0" smtClean="0"/>
              <a:t>Államforma </a:t>
            </a:r>
            <a:endParaRPr lang="hu-HU" dirty="0"/>
          </a:p>
        </p:txBody>
      </p:sp>
    </p:spTree>
    <p:extLst>
      <p:ext uri="{BB962C8B-B14F-4D97-AF65-F5344CB8AC3E}">
        <p14:creationId xmlns:p14="http://schemas.microsoft.com/office/powerpoint/2010/main" val="241471798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artalom helye 1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pPr marL="365760" lvl="1" indent="-256032" algn="just">
              <a:spcBef>
                <a:spcPts val="400"/>
              </a:spcBef>
              <a:buSzPct val="68000"/>
              <a:buFont typeface="Wingdings 3"/>
              <a:buChar char=""/>
            </a:pPr>
            <a:r>
              <a:rPr lang="hu-HU" sz="2400" dirty="0" smtClean="0"/>
              <a:t>Egyed István, 1935</a:t>
            </a:r>
            <a:r>
              <a:rPr lang="hu-HU" sz="2400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>.: „Törvénybe iktattuk a királysági államforma fenntartását, visszaállítottuk a kétkamarás országgyűlést, az 1920. évi szabályokkal szemben jelentékenyen korlátoztuk a választójogot, megszerveztük rendi alapon a felsőházat, kiterjesztettük a kormány rendkívüli jogkörét, csupa olyan reformok, amelyek a konzervatív nemzeti irányba terelték a fejlődést. Nekünk nem kellettek idegen jelszavak, hanem azok hatását mellőzve, a mi különleges viszonyainknak megfelelően jártunk el. Ez a politika: hungarizmus, amely megfelel a fasizmusnak vagy hitlerizmusnak, de teljesen eredeti és magyar. Csak ez lehet ezután is a vezetőnk. Helytelen lenne olyan reformba fogni, amely a jogfolytonosságot megszakítaná, mert diktatúrára nincs szükség. „</a:t>
            </a:r>
          </a:p>
          <a:p>
            <a:endParaRPr lang="hu-HU" dirty="0"/>
          </a:p>
        </p:txBody>
      </p:sp>
      <p:sp>
        <p:nvSpPr>
          <p:cNvPr id="3" name="Cím 2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hu-HU" dirty="0" smtClean="0"/>
              <a:t>Hatalmi ágak megosztása, viszonya</a:t>
            </a:r>
            <a:endParaRPr lang="hu-HU" dirty="0"/>
          </a:p>
        </p:txBody>
      </p:sp>
    </p:spTree>
    <p:extLst>
      <p:ext uri="{BB962C8B-B14F-4D97-AF65-F5344CB8AC3E}">
        <p14:creationId xmlns:p14="http://schemas.microsoft.com/office/powerpoint/2010/main" val="1301450419"/>
      </p:ext>
    </p:extLst>
  </p:cSld>
  <p:clrMapOvr>
    <a:masterClrMapping/>
  </p:clrMapOvr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artalom helye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hu-HU" dirty="0" smtClean="0"/>
              <a:t>Törvényhozó hatalom</a:t>
            </a:r>
          </a:p>
          <a:p>
            <a:r>
              <a:rPr lang="hu-HU" dirty="0" smtClean="0"/>
              <a:t>Végrehajtós hatalom</a:t>
            </a:r>
          </a:p>
          <a:p>
            <a:r>
              <a:rPr lang="hu-HU" dirty="0" smtClean="0"/>
              <a:t>Igazságszolgáltatás </a:t>
            </a:r>
            <a:endParaRPr lang="hu-HU" dirty="0"/>
          </a:p>
        </p:txBody>
      </p:sp>
      <p:sp>
        <p:nvSpPr>
          <p:cNvPr id="3" name="Cím 2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hu-HU" dirty="0" smtClean="0"/>
              <a:t>Hatalmi ágak megosztása, viszonya</a:t>
            </a:r>
            <a:endParaRPr lang="hu-HU" dirty="0"/>
          </a:p>
        </p:txBody>
      </p:sp>
    </p:spTree>
    <p:extLst>
      <p:ext uri="{BB962C8B-B14F-4D97-AF65-F5344CB8AC3E}">
        <p14:creationId xmlns:p14="http://schemas.microsoft.com/office/powerpoint/2010/main" val="1871298225"/>
      </p:ext>
    </p:extLst>
  </p:cSld>
  <p:clrMapOvr>
    <a:masterClrMapping/>
  </p:clrMapOvr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artalom helye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hu-HU" dirty="0" smtClean="0"/>
              <a:t>1919: 24 év feletti állampolgár, 3,5 millió </a:t>
            </a:r>
          </a:p>
          <a:p>
            <a:r>
              <a:rPr lang="hu-HU" dirty="0" smtClean="0"/>
              <a:t>1922/1925: nők 30 év felett, műveltségi és vagyoni cenzusok (30%) –nyílt </a:t>
            </a:r>
          </a:p>
          <a:p>
            <a:r>
              <a:rPr lang="hu-HU" dirty="0" smtClean="0"/>
              <a:t>1938: titkos szavazás, további cenzusok  300 000 fős csökkenés</a:t>
            </a:r>
          </a:p>
          <a:p>
            <a:r>
              <a:rPr lang="hu-HU" dirty="0" smtClean="0"/>
              <a:t>1926: felsőház: születési előjog, kormányzói kinevezés</a:t>
            </a:r>
            <a:endParaRPr lang="hu-HU" dirty="0"/>
          </a:p>
        </p:txBody>
      </p:sp>
      <p:sp>
        <p:nvSpPr>
          <p:cNvPr id="3" name="Cím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dirty="0" smtClean="0"/>
              <a:t>Népképviselet </a:t>
            </a:r>
            <a:endParaRPr lang="hu-HU" dirty="0"/>
          </a:p>
        </p:txBody>
      </p:sp>
    </p:spTree>
    <p:extLst>
      <p:ext uri="{BB962C8B-B14F-4D97-AF65-F5344CB8AC3E}">
        <p14:creationId xmlns:p14="http://schemas.microsoft.com/office/powerpoint/2010/main" val="3484573588"/>
      </p:ext>
    </p:extLst>
  </p:cSld>
  <p:clrMapOvr>
    <a:masterClrMapping/>
  </p:clrMapOvr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artalom helye 1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hu-HU" dirty="0" smtClean="0"/>
              <a:t>Rendeleti jogalkotás </a:t>
            </a:r>
          </a:p>
          <a:p>
            <a:r>
              <a:rPr lang="hu-HU" dirty="0" smtClean="0"/>
              <a:t>1939. évi II. törvénycikk </a:t>
            </a:r>
          </a:p>
          <a:p>
            <a:r>
              <a:rPr lang="hu-HU" dirty="0" smtClean="0"/>
              <a:t>Szabadságjogok érvényesülése </a:t>
            </a:r>
          </a:p>
          <a:p>
            <a:pPr lvl="1" algn="just"/>
            <a:r>
              <a:rPr lang="hu-HU" dirty="0" smtClean="0"/>
              <a:t>ezek </a:t>
            </a:r>
            <a:r>
              <a:rPr lang="hu-HU" i="1" dirty="0" smtClean="0"/>
              <a:t>„ugyanis részben nem is valódi jogok, hanem csak a jog által szabadon hagyott cselekvési lehetőségek”.</a:t>
            </a:r>
            <a:r>
              <a:rPr lang="hu-HU" dirty="0" smtClean="0"/>
              <a:t> </a:t>
            </a:r>
            <a:r>
              <a:rPr lang="hu-HU" sz="1000" dirty="0" smtClean="0"/>
              <a:t>(</a:t>
            </a:r>
            <a:r>
              <a:rPr lang="hu-HU" sz="1000" dirty="0" err="1" smtClean="0"/>
              <a:t>Szontágh</a:t>
            </a:r>
            <a:r>
              <a:rPr lang="hu-HU" sz="1000" dirty="0" smtClean="0"/>
              <a:t> Vilmos: Közjog és magánjog szétválasztása. Jogállam 1938. 181. l.)</a:t>
            </a:r>
          </a:p>
          <a:p>
            <a:pPr lvl="1" algn="just"/>
            <a:r>
              <a:rPr lang="hu-HU" sz="2700" dirty="0" smtClean="0"/>
              <a:t>Egyesülési jog (1938)</a:t>
            </a:r>
          </a:p>
          <a:p>
            <a:pPr lvl="1" algn="just"/>
            <a:r>
              <a:rPr lang="hu-HU" sz="2700" dirty="0" smtClean="0"/>
              <a:t>Gyülekezési jog</a:t>
            </a:r>
          </a:p>
          <a:p>
            <a:pPr lvl="1" algn="just"/>
            <a:r>
              <a:rPr lang="hu-HU" sz="2700" dirty="0" smtClean="0"/>
              <a:t>Sajtószabadság </a:t>
            </a:r>
          </a:p>
          <a:p>
            <a:pPr lvl="1" algn="just"/>
            <a:r>
              <a:rPr lang="hu-HU" sz="2700" dirty="0" smtClean="0"/>
              <a:t>Vallásszabadság </a:t>
            </a:r>
            <a:endParaRPr lang="hu-HU" sz="2700" dirty="0"/>
          </a:p>
        </p:txBody>
      </p:sp>
      <p:sp>
        <p:nvSpPr>
          <p:cNvPr id="3" name="Cím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dirty="0" smtClean="0"/>
              <a:t>A jogrendszer jellegzetességei </a:t>
            </a:r>
            <a:endParaRPr lang="hu-HU" dirty="0"/>
          </a:p>
        </p:txBody>
      </p:sp>
    </p:spTree>
    <p:extLst>
      <p:ext uri="{BB962C8B-B14F-4D97-AF65-F5344CB8AC3E}">
        <p14:creationId xmlns:p14="http://schemas.microsoft.com/office/powerpoint/2010/main" val="456065759"/>
      </p:ext>
    </p:extLst>
  </p:cSld>
  <p:clrMapOvr>
    <a:masterClrMapping/>
  </p:clrMapOvr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artalom helye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hu-HU" dirty="0" smtClean="0"/>
              <a:t>Numerus clausus </a:t>
            </a:r>
          </a:p>
          <a:p>
            <a:r>
              <a:rPr lang="hu-HU" dirty="0" smtClean="0"/>
              <a:t>Zsidótörvények </a:t>
            </a:r>
          </a:p>
        </p:txBody>
      </p:sp>
      <p:sp>
        <p:nvSpPr>
          <p:cNvPr id="3" name="Cím 2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hu-HU" dirty="0" smtClean="0"/>
              <a:t>Az állampolgári jogok vallási ill. faji alapon történő korlátozása</a:t>
            </a:r>
            <a:endParaRPr lang="hu-HU" dirty="0"/>
          </a:p>
        </p:txBody>
      </p:sp>
    </p:spTree>
    <p:extLst>
      <p:ext uri="{BB962C8B-B14F-4D97-AF65-F5344CB8AC3E}">
        <p14:creationId xmlns:p14="http://schemas.microsoft.com/office/powerpoint/2010/main" val="3946652551"/>
      </p:ext>
    </p:extLst>
  </p:cSld>
  <p:clrMapOvr>
    <a:masterClrMapping/>
  </p:clrMapOvr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ím 2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lvl="0"/>
            <a:r>
              <a:rPr lang="hu-HU" sz="3000" dirty="0" smtClean="0"/>
              <a:t/>
            </a:r>
            <a:br>
              <a:rPr lang="hu-HU" sz="3000" dirty="0" smtClean="0"/>
            </a:br>
            <a:r>
              <a:rPr lang="hu-HU" sz="3000" dirty="0" smtClean="0"/>
              <a:t>Ideológia/politikai eszköz?: irredentizmus és revizionizmus </a:t>
            </a:r>
            <a:r>
              <a:rPr lang="hu-HU" dirty="0" smtClean="0"/>
              <a:t/>
            </a:r>
            <a:br>
              <a:rPr lang="hu-HU" dirty="0" smtClean="0"/>
            </a:br>
            <a:endParaRPr lang="hu-HU" dirty="0"/>
          </a:p>
        </p:txBody>
      </p:sp>
      <p:pic>
        <p:nvPicPr>
          <p:cNvPr id="4" name="irc_mi" descr="http://www.bacs-kiskun-leveltar.hu/V3/SP07_mbn/Gallery/boag-01t-1-03p-n.jpg"/>
          <p:cNvPicPr>
            <a:picLocks noGrp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643570" y="2285992"/>
            <a:ext cx="3036304" cy="374014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" name="irc_mi" descr="http://m.cdn.blog.hu/da/darazskarcsi/image/Jobbik/Buri%C3%A1n%20Attila%207.jpg"/>
          <p:cNvPicPr/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57158" y="1857364"/>
            <a:ext cx="2582545" cy="374205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1506" name="Picture 2" descr="http://www.budapest-foto.hu/Budapest%20kepek/Magyar%20Igazsag%20kutja_2004%20junius%2012_028_kicsi600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3214678" y="3357562"/>
            <a:ext cx="2071702" cy="2814631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3178683300"/>
      </p:ext>
    </p:extLst>
  </p:cSld>
  <p:clrMapOvr>
    <a:masterClrMapping/>
  </p:clrMapOvr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artalom helye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just"/>
            <a:r>
              <a:rPr lang="hu-HU" sz="3000" dirty="0" smtClean="0"/>
              <a:t>A végrehajtó hatalom befolyásának növekedése a törvényhozás rovására a népszuverenitás elvének korlátozása</a:t>
            </a:r>
          </a:p>
          <a:p>
            <a:pPr algn="just"/>
            <a:r>
              <a:rPr lang="hu-HU" sz="3000" dirty="0" smtClean="0"/>
              <a:t>Az állampolgárok jogi egyenlőségének és szabadságának korlátozása</a:t>
            </a:r>
          </a:p>
          <a:p>
            <a:pPr algn="just"/>
            <a:r>
              <a:rPr lang="hu-HU" sz="3000" dirty="0" smtClean="0"/>
              <a:t>Sem diktatúra, sem demokrácia – </a:t>
            </a:r>
            <a:r>
              <a:rPr lang="hu-HU" sz="3000" b="1" dirty="0" smtClean="0"/>
              <a:t>autoritárius rendszer: </a:t>
            </a:r>
            <a:r>
              <a:rPr lang="hu-HU" sz="3000" b="1" i="1" dirty="0" smtClean="0"/>
              <a:t>Autoritárius rendszer</a:t>
            </a:r>
            <a:r>
              <a:rPr lang="hu-HU" sz="3000" dirty="0" smtClean="0"/>
              <a:t>: a két típus közötti átmeneti forma --- Juan Linz</a:t>
            </a:r>
          </a:p>
          <a:p>
            <a:endParaRPr lang="hu-HU" dirty="0"/>
          </a:p>
        </p:txBody>
      </p:sp>
      <p:sp>
        <p:nvSpPr>
          <p:cNvPr id="3" name="Cím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dirty="0" smtClean="0"/>
              <a:t>Következtetések</a:t>
            </a:r>
            <a:endParaRPr lang="hu-HU" dirty="0"/>
          </a:p>
        </p:txBody>
      </p:sp>
    </p:spTree>
    <p:extLst>
      <p:ext uri="{BB962C8B-B14F-4D97-AF65-F5344CB8AC3E}">
        <p14:creationId xmlns:p14="http://schemas.microsoft.com/office/powerpoint/2010/main" val="2306229619"/>
      </p:ext>
    </p:extLst>
  </p:cSld>
  <p:clrMapOvr>
    <a:masterClrMapping/>
  </p:clrMapOvr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artalom helye 1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lvl="1" algn="just"/>
            <a:r>
              <a:rPr lang="hu-HU" sz="2400" dirty="0" smtClean="0">
                <a:latin typeface="Times New Roman" pitchFamily="18" charset="0"/>
                <a:cs typeface="Times New Roman" pitchFamily="18" charset="0"/>
              </a:rPr>
              <a:t>A marxista történészek (</a:t>
            </a:r>
            <a:r>
              <a:rPr lang="hu-HU" sz="2400" dirty="0" err="1" smtClean="0">
                <a:latin typeface="Times New Roman" pitchFamily="18" charset="0"/>
                <a:cs typeface="Times New Roman" pitchFamily="18" charset="0"/>
              </a:rPr>
              <a:t>Andics</a:t>
            </a:r>
            <a:r>
              <a:rPr lang="hu-HU" sz="2400" dirty="0" smtClean="0">
                <a:latin typeface="Times New Roman" pitchFamily="18" charset="0"/>
                <a:cs typeface="Times New Roman" pitchFamily="18" charset="0"/>
              </a:rPr>
              <a:t> Erzsébet 1945-47, Nemes Dezső 1953-76, Berecz János 1986): </a:t>
            </a:r>
            <a:r>
              <a:rPr lang="hu-HU" sz="2400" b="1" i="1" dirty="0" smtClean="0">
                <a:latin typeface="Times New Roman" pitchFamily="18" charset="0"/>
                <a:cs typeface="Times New Roman" pitchFamily="18" charset="0"/>
              </a:rPr>
              <a:t>fasiszta diktatúra</a:t>
            </a:r>
            <a:endParaRPr lang="hu-HU" sz="2400" dirty="0" smtClean="0">
              <a:latin typeface="Times New Roman" pitchFamily="18" charset="0"/>
              <a:cs typeface="Times New Roman" pitchFamily="18" charset="0"/>
            </a:endParaRPr>
          </a:p>
          <a:p>
            <a:pPr lvl="1" algn="just"/>
            <a:r>
              <a:rPr lang="hu-HU" sz="2400" dirty="0" smtClean="0">
                <a:latin typeface="Times New Roman" pitchFamily="18" charset="0"/>
                <a:cs typeface="Times New Roman" pitchFamily="18" charset="0"/>
              </a:rPr>
              <a:t>Az 1960-as évek elejétől új Horthy-korszak kép: </a:t>
            </a:r>
            <a:r>
              <a:rPr lang="hu-HU" sz="2400" dirty="0" err="1" smtClean="0">
                <a:latin typeface="Times New Roman" pitchFamily="18" charset="0"/>
                <a:cs typeface="Times New Roman" pitchFamily="18" charset="0"/>
              </a:rPr>
              <a:t>Ránki</a:t>
            </a:r>
            <a:r>
              <a:rPr lang="hu-HU" sz="2400" dirty="0" smtClean="0">
                <a:latin typeface="Times New Roman" pitchFamily="18" charset="0"/>
                <a:cs typeface="Times New Roman" pitchFamily="18" charset="0"/>
              </a:rPr>
              <a:t> György (1964), Laczkó Miklós, Hajdú Tibor: ma a történészek többsége (Ormos Mária, Romsics Ignác stb.): – </a:t>
            </a:r>
            <a:r>
              <a:rPr lang="hu-HU" sz="2400" b="1" i="1" dirty="0" smtClean="0">
                <a:latin typeface="Times New Roman" pitchFamily="18" charset="0"/>
                <a:cs typeface="Times New Roman" pitchFamily="18" charset="0"/>
              </a:rPr>
              <a:t>autoritárius rendszer</a:t>
            </a:r>
            <a:endParaRPr lang="hu-HU" sz="2400" dirty="0" smtClean="0">
              <a:latin typeface="Times New Roman" pitchFamily="18" charset="0"/>
              <a:cs typeface="Times New Roman" pitchFamily="18" charset="0"/>
            </a:endParaRPr>
          </a:p>
          <a:p>
            <a:pPr lvl="1" algn="just"/>
            <a:r>
              <a:rPr lang="hu-HU" sz="2400" b="1" i="1" dirty="0" smtClean="0">
                <a:latin typeface="Times New Roman" pitchFamily="18" charset="0"/>
                <a:cs typeface="Times New Roman" pitchFamily="18" charset="0"/>
              </a:rPr>
              <a:t>A politika síkján:</a:t>
            </a:r>
            <a:r>
              <a:rPr lang="hu-HU" sz="2400" dirty="0" smtClean="0">
                <a:latin typeface="Times New Roman" pitchFamily="18" charset="0"/>
                <a:cs typeface="Times New Roman" pitchFamily="18" charset="0"/>
              </a:rPr>
              <a:t> A rendszerváltás óta: </a:t>
            </a:r>
            <a:r>
              <a:rPr lang="hu-HU" sz="2400" b="1" i="1" dirty="0" smtClean="0">
                <a:latin typeface="Times New Roman" pitchFamily="18" charset="0"/>
                <a:cs typeface="Times New Roman" pitchFamily="18" charset="0"/>
              </a:rPr>
              <a:t>a versengő pártok nézőpontja, másként gondolkodás: 1956, Kádár-korszak, Horthy-korszak </a:t>
            </a:r>
            <a:endParaRPr lang="hu-HU" sz="2400" dirty="0" smtClean="0">
              <a:latin typeface="Times New Roman" pitchFamily="18" charset="0"/>
              <a:cs typeface="Times New Roman" pitchFamily="18" charset="0"/>
            </a:endParaRPr>
          </a:p>
          <a:p>
            <a:pPr>
              <a:buNone/>
            </a:pPr>
            <a:r>
              <a:rPr lang="hu-HU" dirty="0" smtClean="0"/>
              <a:t>Köszönöm a figyelmet! </a:t>
            </a:r>
            <a:endParaRPr lang="hu-HU" dirty="0"/>
          </a:p>
        </p:txBody>
      </p:sp>
      <p:sp>
        <p:nvSpPr>
          <p:cNvPr id="3" name="Cím 2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hu-HU" dirty="0" smtClean="0"/>
              <a:t>A Horthy-korszak historiográfiája</a:t>
            </a:r>
            <a:endParaRPr lang="hu-HU" dirty="0"/>
          </a:p>
        </p:txBody>
      </p:sp>
    </p:spTree>
    <p:extLst>
      <p:ext uri="{BB962C8B-B14F-4D97-AF65-F5344CB8AC3E}">
        <p14:creationId xmlns:p14="http://schemas.microsoft.com/office/powerpoint/2010/main" val="1598856779"/>
      </p:ext>
    </p:extLst>
  </p:cSld>
  <p:clrMapOvr>
    <a:masterClrMapping/>
  </p:clrMapOvr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ctrTitle"/>
          </p:nvPr>
        </p:nvSpPr>
        <p:spPr/>
        <p:txBody>
          <a:bodyPr>
            <a:noAutofit/>
          </a:bodyPr>
          <a:lstStyle/>
          <a:p>
            <a:r>
              <a:rPr lang="hu-HU" sz="2000" dirty="0"/>
              <a:t>A numerus clausus </a:t>
            </a:r>
            <a:br>
              <a:rPr lang="hu-HU" sz="2000" dirty="0"/>
            </a:br>
            <a:r>
              <a:rPr lang="hu-HU" sz="2000" dirty="0"/>
              <a:t>Jogszűkítés a gazdaság és a kereskedelem terén. A strómanság jogtörténeti háttere.</a:t>
            </a:r>
            <a:br>
              <a:rPr lang="hu-HU" sz="2000" dirty="0"/>
            </a:br>
            <a:r>
              <a:rPr lang="hu-HU" sz="2000" dirty="0"/>
              <a:t>Az 1939-es honvédelmi törvény és módosításai: A munkaszolgálat jogtörténeti háttere.</a:t>
            </a:r>
          </a:p>
        </p:txBody>
      </p:sp>
      <p:sp>
        <p:nvSpPr>
          <p:cNvPr id="3" name="Alcím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pPr algn="r"/>
            <a:r>
              <a:rPr lang="hu-HU" dirty="0" smtClean="0"/>
              <a:t>2014. november 5.</a:t>
            </a:r>
          </a:p>
          <a:p>
            <a:pPr algn="r"/>
            <a:r>
              <a:rPr lang="hu-HU" sz="2000" i="1" dirty="0" smtClean="0"/>
              <a:t>Lehotay Veronika  </a:t>
            </a:r>
            <a:endParaRPr lang="hu-HU" sz="2000" i="1" dirty="0"/>
          </a:p>
        </p:txBody>
      </p:sp>
    </p:spTree>
    <p:extLst>
      <p:ext uri="{BB962C8B-B14F-4D97-AF65-F5344CB8AC3E}">
        <p14:creationId xmlns:p14="http://schemas.microsoft.com/office/powerpoint/2010/main" val="1349707970"/>
      </p:ext>
    </p:extLst>
  </p:cSld>
  <p:clrMapOvr>
    <a:masterClrMapping/>
  </p:clrMapOvr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rc_mi" descr="http://mno.hu/data/cikk/1/7/37/87/cikk_1073787/kepeslap_249_cikk_torzs.jpg"/>
          <p:cNvPicPr>
            <a:picLocks noGrp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2357422" y="4286256"/>
            <a:ext cx="2908292" cy="236378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just"/>
            <a:r>
              <a:rPr lang="hu-HU" sz="2000" b="1" dirty="0" smtClean="0"/>
              <a:t>Előző óra: A Horthy-korszak jellegéről: beszélhetünk-e egységes rendszerről 1920-1944 között?</a:t>
            </a:r>
            <a:endParaRPr lang="hu-HU" sz="2000" dirty="0"/>
          </a:p>
        </p:txBody>
      </p:sp>
      <p:pic>
        <p:nvPicPr>
          <p:cNvPr id="5" name="Kép 4" descr="http://upload.wikimedia.org/wikipedia/hu/b/bb/Trianonmap.jpg"/>
          <p:cNvPicPr/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857356" y="2071678"/>
            <a:ext cx="3380306" cy="214314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" name="irc_mi" descr="http://www.vitezirend.com/rovatok/vitezi-rend/vitezi-oklevel/info/voklevel1.jpg"/>
          <p:cNvPicPr/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5715008" y="2071678"/>
            <a:ext cx="3048004" cy="222821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7" name="irc_mi" descr="http://upload.wikimedia.org/wikipedia/commons/0/0b/Magyar_hiszekegy.jpg"/>
          <p:cNvPicPr/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5214942" y="3830325"/>
            <a:ext cx="2667000" cy="3027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8" name="Kép 7" descr="http://upload.wikimedia.org/wikipedia/commons/a/a9/Magyar_Cserk%C3%A9szsz%C3%B6vets%C3%A9g_metal_1930s.jpg"/>
          <p:cNvPicPr/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0" y="4643446"/>
            <a:ext cx="2286016" cy="207170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9" name="irc_mi" descr="http://mek.oszk.hu/01900/01906/html/cd9/kepek/c1923rub971xa.jpg"/>
          <p:cNvPicPr/>
          <p:nvPr/>
        </p:nvPicPr>
        <p:blipFill>
          <a:blip r:embed="rId7"/>
          <a:srcRect/>
          <a:stretch>
            <a:fillRect/>
          </a:stretch>
        </p:blipFill>
        <p:spPr bwMode="auto">
          <a:xfrm>
            <a:off x="285720" y="2071678"/>
            <a:ext cx="1521164" cy="267366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3934376716"/>
      </p:ext>
    </p:extLst>
  </p:cSld>
  <p:clrMapOvr>
    <a:masterClrMapping/>
  </p:clrMapOvr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hu-HU" dirty="0" smtClean="0"/>
              <a:t>Mi jellemző a Horthy-korszakra? </a:t>
            </a:r>
            <a:endParaRPr lang="hu-HU" dirty="0"/>
          </a:p>
        </p:txBody>
      </p:sp>
      <p:sp>
        <p:nvSpPr>
          <p:cNvPr id="3" name="Tartalom helye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hu-HU" dirty="0" smtClean="0"/>
              <a:t>Államforma?</a:t>
            </a:r>
          </a:p>
          <a:p>
            <a:r>
              <a:rPr lang="hu-HU" dirty="0" smtClean="0"/>
              <a:t>Hatalmi ágak megosztása? </a:t>
            </a:r>
          </a:p>
          <a:p>
            <a:r>
              <a:rPr lang="hu-HU" dirty="0" smtClean="0"/>
              <a:t>Népképviselet? </a:t>
            </a:r>
            <a:endParaRPr lang="hu-HU" dirty="0"/>
          </a:p>
          <a:p>
            <a:r>
              <a:rPr lang="hu-HU" b="1" u="sng" dirty="0" smtClean="0"/>
              <a:t>Szabadságjogok érvényesülése? </a:t>
            </a:r>
            <a:endParaRPr lang="hu-HU" b="1" u="sng" dirty="0"/>
          </a:p>
        </p:txBody>
      </p:sp>
    </p:spTree>
    <p:extLst>
      <p:ext uri="{BB962C8B-B14F-4D97-AF65-F5344CB8AC3E}">
        <p14:creationId xmlns:p14="http://schemas.microsoft.com/office/powerpoint/2010/main" val="3702782200"/>
      </p:ext>
    </p:extLst>
  </p:cSld>
  <p:clrMapOvr>
    <a:masterClrMapping/>
  </p:clrMapOvr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dirty="0" smtClean="0"/>
              <a:t>Alapgondolatok </a:t>
            </a:r>
            <a:endParaRPr lang="hu-HU" dirty="0"/>
          </a:p>
        </p:txBody>
      </p:sp>
      <p:sp>
        <p:nvSpPr>
          <p:cNvPr id="3" name="Tartalom helye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algn="just"/>
            <a:r>
              <a:rPr lang="hu-HU" b="1" dirty="0"/>
              <a:t>Mi a törvény?</a:t>
            </a:r>
            <a:endParaRPr lang="hu-HU" dirty="0"/>
          </a:p>
          <a:p>
            <a:pPr lvl="0" algn="just"/>
            <a:r>
              <a:rPr lang="hu-HU" b="1" dirty="0"/>
              <a:t>Mire szolgál a törvény?</a:t>
            </a:r>
            <a:endParaRPr lang="hu-HU" dirty="0"/>
          </a:p>
          <a:p>
            <a:pPr lvl="0" algn="just"/>
            <a:r>
              <a:rPr lang="hu-HU" b="1" dirty="0"/>
              <a:t>Mindig jó-e egy törvény?</a:t>
            </a:r>
            <a:endParaRPr lang="hu-HU" dirty="0"/>
          </a:p>
          <a:p>
            <a:pPr lvl="0" algn="just"/>
            <a:r>
              <a:rPr lang="hu-HU" b="1" dirty="0"/>
              <a:t>Tehet-e különbséget a törvény az emberek között?</a:t>
            </a:r>
            <a:endParaRPr lang="hu-HU" dirty="0"/>
          </a:p>
          <a:p>
            <a:pPr lvl="0" algn="just"/>
            <a:r>
              <a:rPr lang="hu-HU" b="1" dirty="0"/>
              <a:t>Mindig a törvények alapján kell-e cselekedni?</a:t>
            </a:r>
            <a:endParaRPr lang="hu-HU" dirty="0"/>
          </a:p>
          <a:p>
            <a:pPr lvl="0" algn="just"/>
            <a:r>
              <a:rPr lang="hu-HU" b="1" dirty="0"/>
              <a:t>Mi írhat felül egy állami törvényt?</a:t>
            </a:r>
            <a:endParaRPr lang="hu-HU" dirty="0"/>
          </a:p>
          <a:p>
            <a:endParaRPr lang="hu-HU" dirty="0"/>
          </a:p>
        </p:txBody>
      </p:sp>
    </p:spTree>
    <p:extLst>
      <p:ext uri="{BB962C8B-B14F-4D97-AF65-F5344CB8AC3E}">
        <p14:creationId xmlns:p14="http://schemas.microsoft.com/office/powerpoint/2010/main" val="744401215"/>
      </p:ext>
    </p:extLst>
  </p:cSld>
  <p:clrMapOvr>
    <a:masterClrMapping/>
  </p:clrMapOvr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hu-HU" dirty="0" smtClean="0"/>
              <a:t>1920-1944 </a:t>
            </a:r>
            <a:endParaRPr lang="hu-HU" dirty="0"/>
          </a:p>
        </p:txBody>
      </p:sp>
      <p:sp>
        <p:nvSpPr>
          <p:cNvPr id="3" name="Tartalom helye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ctr">
              <a:buNone/>
            </a:pPr>
            <a:r>
              <a:rPr lang="hu-HU" i="1" dirty="0" smtClean="0"/>
              <a:t>„A zsidóságom életproblémám, mert azzá tették a körülmények, a </a:t>
            </a:r>
            <a:r>
              <a:rPr lang="hu-HU" b="1" i="1" dirty="0" smtClean="0"/>
              <a:t>törvény,</a:t>
            </a:r>
            <a:r>
              <a:rPr lang="hu-HU" i="1" dirty="0" smtClean="0"/>
              <a:t> a világ.”</a:t>
            </a:r>
            <a:r>
              <a:rPr lang="hu-HU" dirty="0" smtClean="0"/>
              <a:t> </a:t>
            </a:r>
            <a:r>
              <a:rPr lang="hu-HU" i="1" dirty="0" smtClean="0"/>
              <a:t>(Radnóti Miklós, 1942.)</a:t>
            </a:r>
            <a:endParaRPr lang="hu-HU" dirty="0"/>
          </a:p>
        </p:txBody>
      </p:sp>
      <p:pic>
        <p:nvPicPr>
          <p:cNvPr id="4" name="irc_mi" descr="http://litera.hu/files/article/radnoti.jpg"/>
          <p:cNvPicPr/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6500826" y="3143248"/>
            <a:ext cx="2481261" cy="360235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172989418"/>
      </p:ext>
    </p:extLst>
  </p:cSld>
  <p:clrMapOvr>
    <a:masterClrMapping/>
  </p:clrMapOvr>
</p:sld>
</file>

<file path=ppt/slides/slide7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dirty="0" smtClean="0"/>
              <a:t>A numerus clausus  </a:t>
            </a:r>
            <a:endParaRPr lang="hu-HU" dirty="0"/>
          </a:p>
        </p:txBody>
      </p:sp>
      <p:sp>
        <p:nvSpPr>
          <p:cNvPr id="3" name="Tartalom helye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lvl="0" algn="just"/>
            <a:r>
              <a:rPr lang="hu-HU" dirty="0"/>
              <a:t>Mit jelent a numerus clausus kifejezés? </a:t>
            </a:r>
          </a:p>
          <a:p>
            <a:pPr lvl="1" algn="just"/>
            <a:r>
              <a:rPr lang="hu-HU" dirty="0">
                <a:solidFill>
                  <a:schemeClr val="tx1"/>
                </a:solidFill>
              </a:rPr>
              <a:t>Norvégiában 1926-ban korlátozták az orvosi és a műszaki egyetemre felvehető hallgatók létszámát. </a:t>
            </a:r>
            <a:endParaRPr lang="hu-HU" sz="2400" dirty="0">
              <a:solidFill>
                <a:schemeClr val="tx1"/>
              </a:solidFill>
            </a:endParaRPr>
          </a:p>
          <a:p>
            <a:pPr lvl="1" algn="just"/>
            <a:r>
              <a:rPr lang="hu-HU" dirty="0">
                <a:solidFill>
                  <a:schemeClr val="tx1"/>
                </a:solidFill>
              </a:rPr>
              <a:t>Finnországban a 30-as évek elején egyfajta részleges numerus-clausus rendszert vezettek </a:t>
            </a:r>
            <a:r>
              <a:rPr lang="hu-HU" dirty="0" smtClean="0">
                <a:solidFill>
                  <a:schemeClr val="tx1"/>
                </a:solidFill>
              </a:rPr>
              <a:t>be.</a:t>
            </a:r>
            <a:endParaRPr lang="hu-HU" sz="2400" dirty="0">
              <a:solidFill>
                <a:schemeClr val="tx1"/>
              </a:solidFill>
            </a:endParaRPr>
          </a:p>
          <a:p>
            <a:pPr lvl="1" algn="just"/>
            <a:r>
              <a:rPr lang="hu-HU" dirty="0">
                <a:solidFill>
                  <a:schemeClr val="tx1"/>
                </a:solidFill>
                <a:hlinkClick r:id="rId2" tooltip="Németország"/>
              </a:rPr>
              <a:t>Németország</a:t>
            </a:r>
            <a:r>
              <a:rPr lang="hu-HU" dirty="0">
                <a:solidFill>
                  <a:schemeClr val="tx1"/>
                </a:solidFill>
              </a:rPr>
              <a:t> </a:t>
            </a:r>
            <a:r>
              <a:rPr lang="hu-HU" dirty="0">
                <a:solidFill>
                  <a:schemeClr val="tx1"/>
                </a:solidFill>
                <a:hlinkClick r:id="rId3" tooltip="1933"/>
              </a:rPr>
              <a:t>1933</a:t>
            </a:r>
            <a:r>
              <a:rPr lang="hu-HU" dirty="0">
                <a:solidFill>
                  <a:schemeClr val="tx1"/>
                </a:solidFill>
              </a:rPr>
              <a:t>-ban alkottak ilyen jellegű szabályt. </a:t>
            </a:r>
            <a:endParaRPr lang="hu-HU" sz="2400" dirty="0">
              <a:solidFill>
                <a:schemeClr val="tx1"/>
              </a:solidFill>
            </a:endParaRPr>
          </a:p>
          <a:p>
            <a:pPr lvl="1" algn="just"/>
            <a:r>
              <a:rPr lang="hu-HU" dirty="0" smtClean="0">
                <a:solidFill>
                  <a:schemeClr val="tx1"/>
                </a:solidFill>
              </a:rPr>
              <a:t>Románia 1926-ban,</a:t>
            </a:r>
            <a:endParaRPr lang="hu-HU" sz="2400" dirty="0" smtClean="0">
              <a:solidFill>
                <a:schemeClr val="tx1"/>
              </a:solidFill>
            </a:endParaRPr>
          </a:p>
          <a:p>
            <a:pPr lvl="1" algn="just"/>
            <a:r>
              <a:rPr lang="hu-HU" dirty="0" smtClean="0">
                <a:solidFill>
                  <a:schemeClr val="tx1"/>
                </a:solidFill>
              </a:rPr>
              <a:t>Lengyelország 1937-től (az 1923-as próbálkozást a </a:t>
            </a:r>
            <a:r>
              <a:rPr lang="hu-HU" u="sng" dirty="0" smtClean="0">
                <a:solidFill>
                  <a:schemeClr val="tx1"/>
                </a:solidFill>
                <a:hlinkClick r:id="rId4" tooltip="Népszövetség"/>
              </a:rPr>
              <a:t>Népszövetség</a:t>
            </a:r>
            <a:r>
              <a:rPr lang="hu-HU" dirty="0" smtClean="0">
                <a:solidFill>
                  <a:schemeClr val="tx1"/>
                </a:solidFill>
              </a:rPr>
              <a:t> meghiúsította.) amely a zsidó származású egyetemi hallgatók maximális, százalékokban vett arányát 10%-ban határozta meg.</a:t>
            </a:r>
            <a:endParaRPr lang="hu-HU" sz="2400" dirty="0" smtClean="0">
              <a:solidFill>
                <a:schemeClr val="tx1"/>
              </a:solidFill>
            </a:endParaRPr>
          </a:p>
          <a:p>
            <a:endParaRPr lang="hu-HU" dirty="0"/>
          </a:p>
        </p:txBody>
      </p:sp>
    </p:spTree>
    <p:extLst>
      <p:ext uri="{BB962C8B-B14F-4D97-AF65-F5344CB8AC3E}">
        <p14:creationId xmlns:p14="http://schemas.microsoft.com/office/powerpoint/2010/main" val="4245218902"/>
      </p:ext>
    </p:extLst>
  </p:cSld>
  <p:clrMapOvr>
    <a:masterClrMapping/>
  </p:clrMapOvr>
</p:sld>
</file>

<file path=ppt/slides/slide7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hu-HU" dirty="0" smtClean="0"/>
              <a:t>A magyar numerus clausus (1920)</a:t>
            </a:r>
            <a:endParaRPr lang="hu-HU" dirty="0"/>
          </a:p>
        </p:txBody>
      </p:sp>
      <p:sp>
        <p:nvSpPr>
          <p:cNvPr id="3" name="Tartalom helye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algn="just"/>
            <a:r>
              <a:rPr lang="hu-HU" dirty="0" smtClean="0"/>
              <a:t>Miben volt egyedülálló európai összehasonlításban ez a törvény? </a:t>
            </a:r>
          </a:p>
          <a:p>
            <a:pPr lvl="0" algn="just"/>
            <a:r>
              <a:rPr lang="en-US" dirty="0" err="1" smtClean="0"/>
              <a:t>Hogyan</a:t>
            </a:r>
            <a:r>
              <a:rPr lang="en-US" dirty="0" smtClean="0"/>
              <a:t> </a:t>
            </a:r>
            <a:r>
              <a:rPr lang="en-US" dirty="0" err="1" smtClean="0"/>
              <a:t>épült</a:t>
            </a:r>
            <a:r>
              <a:rPr lang="en-US" dirty="0" smtClean="0"/>
              <a:t> </a:t>
            </a:r>
            <a:r>
              <a:rPr lang="en-US" dirty="0" err="1" smtClean="0"/>
              <a:t>fel</a:t>
            </a:r>
            <a:r>
              <a:rPr lang="en-US" dirty="0" smtClean="0"/>
              <a:t> a </a:t>
            </a:r>
            <a:r>
              <a:rPr lang="en-US" dirty="0" err="1" smtClean="0"/>
              <a:t>jogszabály</a:t>
            </a:r>
            <a:r>
              <a:rPr lang="en-US" dirty="0" smtClean="0"/>
              <a:t>? </a:t>
            </a:r>
            <a:endParaRPr lang="hu-HU" dirty="0" smtClean="0"/>
          </a:p>
          <a:p>
            <a:pPr lvl="0" algn="just"/>
            <a:r>
              <a:rPr lang="en-US" dirty="0" err="1" smtClean="0"/>
              <a:t>Hogyan</a:t>
            </a:r>
            <a:r>
              <a:rPr lang="en-US" dirty="0" smtClean="0"/>
              <a:t> </a:t>
            </a:r>
            <a:r>
              <a:rPr lang="en-US" dirty="0" err="1" smtClean="0"/>
              <a:t>módosította</a:t>
            </a:r>
            <a:r>
              <a:rPr lang="en-US" dirty="0" smtClean="0"/>
              <a:t> </a:t>
            </a:r>
            <a:r>
              <a:rPr lang="en-US" dirty="0" err="1" smtClean="0"/>
              <a:t>ezt</a:t>
            </a:r>
            <a:r>
              <a:rPr lang="en-US" dirty="0" smtClean="0"/>
              <a:t> az 1928-as </a:t>
            </a:r>
            <a:r>
              <a:rPr lang="en-US" dirty="0" err="1" smtClean="0"/>
              <a:t>törvénycikk</a:t>
            </a:r>
            <a:r>
              <a:rPr lang="en-US" dirty="0" smtClean="0"/>
              <a:t>?</a:t>
            </a:r>
            <a:endParaRPr lang="hu-HU" dirty="0" smtClean="0"/>
          </a:p>
          <a:p>
            <a:endParaRPr lang="hu-HU" dirty="0"/>
          </a:p>
        </p:txBody>
      </p:sp>
      <p:pic>
        <p:nvPicPr>
          <p:cNvPr id="4" name="irc_mi" descr="http://www.szombat.org/files/2013/12/Numerus-clausus.jpg?702f34"/>
          <p:cNvPicPr/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3929058" y="4071942"/>
            <a:ext cx="4305256" cy="256154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1485908585"/>
      </p:ext>
    </p:extLst>
  </p:cSld>
  <p:clrMapOvr>
    <a:masterClrMapping/>
  </p:clrMapOvr>
</p:sld>
</file>

<file path=ppt/slides/slide7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hu-HU" dirty="0"/>
              <a:t>A TÖRVÉNY VÉGREHAJTÁSI RENDELETE</a:t>
            </a:r>
          </a:p>
        </p:txBody>
      </p:sp>
      <p:sp>
        <p:nvSpPr>
          <p:cNvPr id="3" name="Tartalom helye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just"/>
            <a:r>
              <a:rPr lang="hu-HU" dirty="0" smtClean="0"/>
              <a:t>Az </a:t>
            </a:r>
            <a:r>
              <a:rPr lang="hu-HU" dirty="0"/>
              <a:t>izraelita vallásúakat külön nemzetiségűeknek </a:t>
            </a:r>
            <a:r>
              <a:rPr lang="hu-HU" dirty="0" smtClean="0"/>
              <a:t>tekintette, </a:t>
            </a:r>
            <a:r>
              <a:rPr lang="hu-HU" dirty="0"/>
              <a:t>és 6%-ban állapítja meg a felvételre </a:t>
            </a:r>
            <a:r>
              <a:rPr lang="hu-HU" dirty="0" smtClean="0"/>
              <a:t>kerülők arányát. </a:t>
            </a:r>
          </a:p>
          <a:p>
            <a:pPr lvl="0" algn="just"/>
            <a:r>
              <a:rPr lang="hu-HU" dirty="0" smtClean="0"/>
              <a:t>Ügyvédi szakma: 1920-1939 között a zsidók aránya 51 %-ról 39,5 %-ra csökkent </a:t>
            </a:r>
            <a:endParaRPr lang="hu-HU" dirty="0"/>
          </a:p>
        </p:txBody>
      </p:sp>
    </p:spTree>
    <p:extLst>
      <p:ext uri="{BB962C8B-B14F-4D97-AF65-F5344CB8AC3E}">
        <p14:creationId xmlns:p14="http://schemas.microsoft.com/office/powerpoint/2010/main" val="4011697995"/>
      </p:ext>
    </p:extLst>
  </p:cSld>
  <p:clrMapOvr>
    <a:masterClrMapping/>
  </p:clrMapOvr>
</p:sld>
</file>

<file path=ppt/slides/slide7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hu-HU" dirty="0"/>
              <a:t/>
            </a:r>
            <a:br>
              <a:rPr lang="hu-HU" dirty="0"/>
            </a:br>
            <a:r>
              <a:rPr lang="hu-HU" dirty="0" smtClean="0"/>
              <a:t>A numerus clausus </a:t>
            </a:r>
            <a:endParaRPr lang="hu-HU" dirty="0"/>
          </a:p>
        </p:txBody>
      </p:sp>
      <p:sp>
        <p:nvSpPr>
          <p:cNvPr id="3" name="Tartalom helye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ctr">
              <a:buNone/>
            </a:pPr>
            <a:r>
              <a:rPr lang="hu-HU" dirty="0" smtClean="0"/>
              <a:t>TÖRTÉNELMI SZÜKSÉGSZERŰSÉG VOLT-E </a:t>
            </a:r>
          </a:p>
          <a:p>
            <a:pPr algn="ctr">
              <a:buNone/>
            </a:pPr>
            <a:r>
              <a:rPr lang="hu-HU" dirty="0" smtClean="0"/>
              <a:t>VAGY A HOLOKAUSZTHOZ VEZETŐ ÚT ELSŐ LÉPÉSE?</a:t>
            </a:r>
          </a:p>
          <a:p>
            <a:pPr marL="342900" lvl="2" indent="-342900" algn="just">
              <a:buNone/>
            </a:pPr>
            <a:r>
              <a:rPr lang="hu-HU" dirty="0"/>
              <a:t>DE! A „zsidókérdést” meg kell oldani állami eszközökkel. Hozzászoktatta a társadalmat ahhoz, hogy törvényekkel és rendeletekkel kell „kezelni” a zsidókérdést. </a:t>
            </a:r>
          </a:p>
          <a:p>
            <a:pPr algn="just">
              <a:buNone/>
            </a:pPr>
            <a:r>
              <a:rPr lang="hu-HU" sz="2500" i="1" dirty="0"/>
              <a:t>(Radnóti: A törvény miatt Pesten nem tanulhatott tovább, a szegedi egyetemre vették fel</a:t>
            </a:r>
            <a:r>
              <a:rPr lang="hu-HU" sz="2500" i="1" dirty="0" smtClean="0"/>
              <a:t>). </a:t>
            </a:r>
            <a:endParaRPr lang="hu-HU" sz="2500" i="1" dirty="0"/>
          </a:p>
          <a:p>
            <a:pPr algn="ctr">
              <a:buNone/>
            </a:pPr>
            <a:endParaRPr lang="hu-HU" dirty="0"/>
          </a:p>
        </p:txBody>
      </p:sp>
    </p:spTree>
    <p:extLst>
      <p:ext uri="{BB962C8B-B14F-4D97-AF65-F5344CB8AC3E}">
        <p14:creationId xmlns:p14="http://schemas.microsoft.com/office/powerpoint/2010/main" val="1269491774"/>
      </p:ext>
    </p:extLst>
  </p:cSld>
  <p:clrMapOvr>
    <a:masterClrMapping/>
  </p:clrMapOvr>
</p:sld>
</file>

<file path=ppt/slides/slide7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lvl="0" algn="ctr"/>
            <a:r>
              <a:rPr lang="hu-HU" sz="3000" b="1" dirty="0" smtClean="0"/>
              <a:t>A jogszabályok három hatalmi ág szerinti vizsgálata: törvényhozás </a:t>
            </a:r>
            <a:endParaRPr lang="hu-HU" sz="3000" dirty="0"/>
          </a:p>
        </p:txBody>
      </p:sp>
      <p:sp>
        <p:nvSpPr>
          <p:cNvPr id="3" name="Tartalom helye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hu-HU" dirty="0" smtClean="0"/>
              <a:t>1938: fordulópont: diszkriminatív jogszabályok sora </a:t>
            </a:r>
          </a:p>
          <a:p>
            <a:r>
              <a:rPr lang="hu-HU" dirty="0" smtClean="0"/>
              <a:t>Zsidótörvények és jogkorlátozó törvények </a:t>
            </a:r>
          </a:p>
          <a:p>
            <a:r>
              <a:rPr lang="hu-HU" dirty="0" smtClean="0"/>
              <a:t>Zsidótörvények (21) </a:t>
            </a:r>
          </a:p>
          <a:p>
            <a:pPr lvl="1" algn="just"/>
            <a:r>
              <a:rPr lang="hu-HU" sz="19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1938. évi XV. törvénycikk a társadalmi és gazdasági élet egyensúlyának hatályosabb biztosításáról (az első zsidótörvény</a:t>
            </a:r>
            <a:r>
              <a:rPr lang="hu-HU" sz="20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) </a:t>
            </a:r>
            <a:endParaRPr lang="hu-HU" sz="1900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  <a:p>
            <a:pPr lvl="1" algn="just"/>
            <a:r>
              <a:rPr lang="hu-HU" sz="19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1939. évi IV. törvény a zsidók közéleti </a:t>
            </a:r>
            <a:r>
              <a:rPr lang="hu-HU" sz="20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  </a:t>
            </a:r>
            <a:r>
              <a:rPr lang="hu-HU" sz="19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és </a:t>
            </a:r>
            <a:r>
              <a:rPr lang="hu-HU" sz="19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gazdasági térfoglalásáról (a második zsidótörvény) </a:t>
            </a:r>
          </a:p>
          <a:p>
            <a:pPr lvl="1" algn="just"/>
            <a:r>
              <a:rPr lang="hu-HU" sz="19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1941</a:t>
            </a:r>
            <a:r>
              <a:rPr lang="hu-HU" sz="19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. évi XV. tc. „A házassági jogról szóló 1894. évi XXXI. </a:t>
            </a:r>
            <a:r>
              <a:rPr lang="hu-HU" sz="19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törvénycikk </a:t>
            </a:r>
            <a:r>
              <a:rPr lang="hu-HU" sz="19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kiegészítéséről és módosításáról valamint az ezzel  kapcsolatos fajvédelmi rendelkezésekről” </a:t>
            </a:r>
            <a:r>
              <a:rPr lang="hu-HU" sz="19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( a harmadik zsidótörvény)</a:t>
            </a:r>
          </a:p>
          <a:p>
            <a:pPr lvl="1" algn="just"/>
            <a:r>
              <a:rPr lang="hu-HU" sz="19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hu-HU" sz="19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1942. évi XIV. tc. a honvédelemről szóló 1939. évi II. tc. kiegészítése: a közérdekű  munkaszolgálat </a:t>
            </a:r>
            <a:r>
              <a:rPr lang="hu-HU" sz="19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bevezetése</a:t>
            </a:r>
            <a:r>
              <a:rPr lang="hu-HU" sz="20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endParaRPr lang="hu-HU" sz="2000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  <a:p>
            <a:pPr lvl="1" algn="just"/>
            <a:r>
              <a:rPr lang="hu-HU" sz="20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1942</a:t>
            </a:r>
            <a:r>
              <a:rPr lang="hu-HU" sz="20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. évi VIII. törvénycikk </a:t>
            </a:r>
            <a:r>
              <a:rPr lang="hu-HU" sz="20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az izraelita vallásfelekezet jogállásának szabályozásáról </a:t>
            </a:r>
          </a:p>
          <a:p>
            <a:pPr lvl="1" algn="just"/>
            <a:r>
              <a:rPr lang="hu-HU" sz="20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1942. évi XV.  törvénycikk a zsidók mező-és erdőgazdasági ingatlanairól (a negyedik zsidótörvény)</a:t>
            </a:r>
          </a:p>
          <a:p>
            <a:pPr lvl="1" algn="just"/>
            <a:endParaRPr lang="hu-HU" sz="1900" dirty="0"/>
          </a:p>
          <a:p>
            <a:pPr lvl="1"/>
            <a:endParaRPr lang="hu-HU" dirty="0"/>
          </a:p>
        </p:txBody>
      </p:sp>
    </p:spTree>
    <p:extLst>
      <p:ext uri="{BB962C8B-B14F-4D97-AF65-F5344CB8AC3E}">
        <p14:creationId xmlns:p14="http://schemas.microsoft.com/office/powerpoint/2010/main" val="1706191186"/>
      </p:ext>
    </p:extLst>
  </p:cSld>
  <p:clrMapOvr>
    <a:masterClrMapping/>
  </p:clrMapOvr>
</p:sld>
</file>

<file path=ppt/slides/slide7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dirty="0" smtClean="0"/>
              <a:t>Zsidótörvények </a:t>
            </a:r>
            <a:endParaRPr lang="hu-HU" dirty="0"/>
          </a:p>
        </p:txBody>
      </p:sp>
      <p:sp>
        <p:nvSpPr>
          <p:cNvPr id="3" name="Tartalom helye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algn="just">
              <a:buNone/>
            </a:pPr>
            <a:endParaRPr lang="hu-HU" dirty="0"/>
          </a:p>
          <a:p>
            <a:pPr lvl="0" algn="just"/>
            <a:r>
              <a:rPr lang="hu-HU" dirty="0"/>
              <a:t>A címek alapján hogyan lehet csoportosítani a zsidótörvényeket a közjog - magánjog rendszerében? </a:t>
            </a:r>
          </a:p>
          <a:p>
            <a:pPr lvl="0" algn="just"/>
            <a:r>
              <a:rPr lang="hu-HU" dirty="0"/>
              <a:t>Milyen jogokat érintettek ezek a törvények? </a:t>
            </a:r>
          </a:p>
          <a:p>
            <a:pPr lvl="0" algn="just"/>
            <a:r>
              <a:rPr lang="hu-HU" dirty="0"/>
              <a:t>Kire vonatkozott az első zsidótörvény? Milyen alapon határozták meg azt, hogy kik esnek a törvény hatálya alá? </a:t>
            </a:r>
          </a:p>
          <a:p>
            <a:pPr lvl="0" algn="just"/>
            <a:r>
              <a:rPr lang="hu-HU" dirty="0" smtClean="0"/>
              <a:t>Hogyan </a:t>
            </a:r>
            <a:r>
              <a:rPr lang="hu-HU" dirty="0"/>
              <a:t>változott a „zsidó” fogalma 1939-ben? </a:t>
            </a:r>
          </a:p>
          <a:p>
            <a:pPr lvl="0" algn="just"/>
            <a:r>
              <a:rPr lang="hu-HU" dirty="0"/>
              <a:t>Lehetett-e mentesülni a jogkorlátozások alól? </a:t>
            </a:r>
          </a:p>
          <a:p>
            <a:pPr lvl="0" algn="just"/>
            <a:r>
              <a:rPr lang="hu-HU" dirty="0"/>
              <a:t>Mit jelent a kerettörvényhozás? </a:t>
            </a:r>
          </a:p>
          <a:p>
            <a:endParaRPr lang="hu-HU" dirty="0"/>
          </a:p>
        </p:txBody>
      </p:sp>
    </p:spTree>
    <p:extLst>
      <p:ext uri="{BB962C8B-B14F-4D97-AF65-F5344CB8AC3E}">
        <p14:creationId xmlns:p14="http://schemas.microsoft.com/office/powerpoint/2010/main" val="1355379518"/>
      </p:ext>
    </p:extLst>
  </p:cSld>
  <p:clrMapOvr>
    <a:masterClrMapping/>
  </p:clrMapOvr>
</p:sld>
</file>

<file path=ppt/slides/slide7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hu-HU" b="1" dirty="0"/>
              <a:t>1938. XV. tc.: </a:t>
            </a:r>
            <a:r>
              <a:rPr lang="hu-HU" b="1" dirty="0" smtClean="0"/>
              <a:t>az első </a:t>
            </a:r>
            <a:r>
              <a:rPr lang="hu-HU" b="1" dirty="0"/>
              <a:t>zsidótörvény</a:t>
            </a:r>
            <a:endParaRPr lang="hu-HU" dirty="0"/>
          </a:p>
        </p:txBody>
      </p:sp>
      <p:sp>
        <p:nvSpPr>
          <p:cNvPr id="3" name="Tartalom helye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342900" lvl="2" indent="-342900" algn="just"/>
            <a:r>
              <a:rPr lang="hu-HU" dirty="0" smtClean="0">
                <a:solidFill>
                  <a:schemeClr val="tx1"/>
                </a:solidFill>
              </a:rPr>
              <a:t>Kötelező kamarai tagság </a:t>
            </a:r>
          </a:p>
          <a:p>
            <a:pPr marL="342900" lvl="2" indent="-342900" algn="just"/>
            <a:r>
              <a:rPr lang="hu-HU" dirty="0" smtClean="0">
                <a:solidFill>
                  <a:schemeClr val="tx1"/>
                </a:solidFill>
              </a:rPr>
              <a:t>Az </a:t>
            </a:r>
            <a:r>
              <a:rPr lang="hu-HU" dirty="0">
                <a:solidFill>
                  <a:schemeClr val="tx1"/>
                </a:solidFill>
              </a:rPr>
              <a:t>állampolgári jogegyenlőség elvének az eltörlése, kiiktatása a jogrendszerből</a:t>
            </a:r>
            <a:r>
              <a:rPr lang="hu-HU" dirty="0" smtClean="0">
                <a:solidFill>
                  <a:schemeClr val="tx1"/>
                </a:solidFill>
              </a:rPr>
              <a:t>.</a:t>
            </a:r>
          </a:p>
          <a:p>
            <a:pPr marL="342900" lvl="2" indent="-342900" algn="just"/>
            <a:r>
              <a:rPr lang="hu-HU" dirty="0" smtClean="0">
                <a:solidFill>
                  <a:schemeClr val="tx1"/>
                </a:solidFill>
              </a:rPr>
              <a:t> </a:t>
            </a:r>
            <a:r>
              <a:rPr lang="hu-HU" dirty="0">
                <a:solidFill>
                  <a:schemeClr val="tx1"/>
                </a:solidFill>
              </a:rPr>
              <a:t>Zsidó az, aki az izraelita hitfelekezet tagja</a:t>
            </a:r>
            <a:r>
              <a:rPr lang="hu-HU" dirty="0" smtClean="0">
                <a:solidFill>
                  <a:schemeClr val="tx1"/>
                </a:solidFill>
              </a:rPr>
              <a:t>.</a:t>
            </a:r>
          </a:p>
          <a:p>
            <a:pPr marL="342900" lvl="2" indent="-342900" algn="just"/>
            <a:r>
              <a:rPr lang="hu-HU" dirty="0" smtClean="0">
                <a:solidFill>
                  <a:schemeClr val="tx1"/>
                </a:solidFill>
              </a:rPr>
              <a:t> Kivételek</a:t>
            </a:r>
            <a:r>
              <a:rPr lang="hu-HU" dirty="0">
                <a:solidFill>
                  <a:schemeClr val="tx1"/>
                </a:solidFill>
              </a:rPr>
              <a:t>: hadirokkantak, hősi halottak özvegyei, gyermekei, valamint akik 1919. augusztus 1. előtt tértek át más bevett felekezetbe </a:t>
            </a:r>
          </a:p>
          <a:p>
            <a:pPr>
              <a:buNone/>
            </a:pPr>
            <a:endParaRPr lang="hu-HU" dirty="0"/>
          </a:p>
        </p:txBody>
      </p:sp>
    </p:spTree>
    <p:extLst>
      <p:ext uri="{BB962C8B-B14F-4D97-AF65-F5344CB8AC3E}">
        <p14:creationId xmlns:p14="http://schemas.microsoft.com/office/powerpoint/2010/main" val="1694386228"/>
      </p:ext>
    </p:extLst>
  </p:cSld>
  <p:clrMapOvr>
    <a:masterClrMapping/>
  </p:clrMapOvr>
</p:sld>
</file>

<file path=ppt/slides/slide7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hu-HU" b="1" dirty="0" smtClean="0">
                <a:latin typeface="Times New Roman"/>
                <a:ea typeface="Calibri"/>
              </a:rPr>
              <a:t>1939. II. tc. a honvédelmi törvény</a:t>
            </a:r>
            <a:endParaRPr lang="hu-HU" dirty="0"/>
          </a:p>
        </p:txBody>
      </p:sp>
      <p:sp>
        <p:nvSpPr>
          <p:cNvPr id="3" name="Tartalom helye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342900" lvl="2" indent="-342900" algn="just"/>
            <a:r>
              <a:rPr lang="hu-HU" dirty="0">
                <a:solidFill>
                  <a:schemeClr val="tx1"/>
                </a:solidFill>
              </a:rPr>
              <a:t>a munkaszolgálat jogi alapja (fegyveres szolgálatot nem teljesítők: közérdekű munka</a:t>
            </a:r>
            <a:r>
              <a:rPr lang="hu-HU" dirty="0" smtClean="0">
                <a:solidFill>
                  <a:schemeClr val="tx1"/>
                </a:solidFill>
              </a:rPr>
              <a:t>) --- 1942-ben válik diszkriminatívvá </a:t>
            </a:r>
          </a:p>
          <a:p>
            <a:pPr marL="342900" lvl="2" indent="-342900" algn="just"/>
            <a:r>
              <a:rPr lang="hu-HU" dirty="0" smtClean="0">
                <a:solidFill>
                  <a:schemeClr val="tx1"/>
                </a:solidFill>
              </a:rPr>
              <a:t>általános hadkötelezettség</a:t>
            </a:r>
          </a:p>
          <a:p>
            <a:pPr marL="342900" lvl="2" indent="-342900" algn="just"/>
            <a:r>
              <a:rPr lang="hu-HU" dirty="0" smtClean="0">
                <a:solidFill>
                  <a:schemeClr val="tx1"/>
                </a:solidFill>
              </a:rPr>
              <a:t>felhatalmazás </a:t>
            </a:r>
            <a:r>
              <a:rPr lang="hu-HU" dirty="0">
                <a:solidFill>
                  <a:schemeClr val="tx1"/>
                </a:solidFill>
              </a:rPr>
              <a:t>a kormánynak a törvényhozás tárgykörébe tartozó tárgyakról rendeletet alkotni szükséghelyzetben, számos korlátozó rendelkezés (sajtó, tulajdon…) </a:t>
            </a:r>
          </a:p>
          <a:p>
            <a:endParaRPr lang="hu-HU" dirty="0"/>
          </a:p>
        </p:txBody>
      </p:sp>
    </p:spTree>
    <p:extLst>
      <p:ext uri="{BB962C8B-B14F-4D97-AF65-F5344CB8AC3E}">
        <p14:creationId xmlns:p14="http://schemas.microsoft.com/office/powerpoint/2010/main" val="1136928434"/>
      </p:ext>
    </p:extLst>
  </p:cSld>
  <p:clrMapOvr>
    <a:masterClrMapping/>
  </p:clrMapOvr>
</p:sld>
</file>

<file path=ppt/slides/slide7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hu-HU" dirty="0"/>
              <a:t>1939. IV. tc. a második zsidótörvény</a:t>
            </a:r>
          </a:p>
        </p:txBody>
      </p:sp>
      <p:sp>
        <p:nvSpPr>
          <p:cNvPr id="3" name="Tartalom helye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2" algn="just">
              <a:buNone/>
            </a:pPr>
            <a:r>
              <a:rPr lang="hu-HU" dirty="0" smtClean="0">
                <a:solidFill>
                  <a:schemeClr val="tx1"/>
                </a:solidFill>
              </a:rPr>
              <a:t>„Közjogi </a:t>
            </a:r>
            <a:r>
              <a:rPr lang="hu-HU" dirty="0">
                <a:solidFill>
                  <a:schemeClr val="tx1"/>
                </a:solidFill>
              </a:rPr>
              <a:t>gettó”: </a:t>
            </a:r>
            <a:r>
              <a:rPr lang="hu-HU" dirty="0" smtClean="0">
                <a:solidFill>
                  <a:schemeClr val="tx1"/>
                </a:solidFill>
              </a:rPr>
              <a:t>részben </a:t>
            </a:r>
            <a:r>
              <a:rPr lang="hu-HU" dirty="0">
                <a:solidFill>
                  <a:schemeClr val="tx1"/>
                </a:solidFill>
              </a:rPr>
              <a:t>származási, részben felekezeti alapon határozta meg, hogy ki minősült zsidónak (zsidó vallásától függetlenül, akinek két nagyszülője izraelita vallású volt), </a:t>
            </a:r>
            <a:endParaRPr lang="hu-HU" dirty="0" smtClean="0">
              <a:solidFill>
                <a:schemeClr val="tx1"/>
              </a:solidFill>
            </a:endParaRPr>
          </a:p>
          <a:p>
            <a:pPr lvl="2" algn="just"/>
            <a:r>
              <a:rPr lang="hu-HU" dirty="0" smtClean="0">
                <a:solidFill>
                  <a:schemeClr val="tx1"/>
                </a:solidFill>
              </a:rPr>
              <a:t>numerus </a:t>
            </a:r>
            <a:r>
              <a:rPr lang="hu-HU" dirty="0">
                <a:solidFill>
                  <a:schemeClr val="tx1"/>
                </a:solidFill>
              </a:rPr>
              <a:t>clausus (6</a:t>
            </a:r>
            <a:r>
              <a:rPr lang="hu-HU" dirty="0" smtClean="0">
                <a:solidFill>
                  <a:schemeClr val="tx1"/>
                </a:solidFill>
              </a:rPr>
              <a:t>%)</a:t>
            </a:r>
          </a:p>
          <a:p>
            <a:pPr lvl="2" algn="just"/>
            <a:r>
              <a:rPr lang="hu-HU" dirty="0" smtClean="0">
                <a:solidFill>
                  <a:schemeClr val="tx1"/>
                </a:solidFill>
              </a:rPr>
              <a:t> </a:t>
            </a:r>
            <a:r>
              <a:rPr lang="hu-HU" dirty="0">
                <a:solidFill>
                  <a:schemeClr val="tx1"/>
                </a:solidFill>
              </a:rPr>
              <a:t>állampolgárság korlátozása</a:t>
            </a:r>
            <a:r>
              <a:rPr lang="hu-HU" dirty="0" smtClean="0">
                <a:solidFill>
                  <a:schemeClr val="tx1"/>
                </a:solidFill>
              </a:rPr>
              <a:t>,</a:t>
            </a:r>
          </a:p>
          <a:p>
            <a:pPr lvl="2" algn="just"/>
            <a:r>
              <a:rPr lang="hu-HU" dirty="0" smtClean="0">
                <a:solidFill>
                  <a:schemeClr val="tx1"/>
                </a:solidFill>
              </a:rPr>
              <a:t>állások</a:t>
            </a:r>
            <a:r>
              <a:rPr lang="hu-HU" dirty="0">
                <a:solidFill>
                  <a:schemeClr val="tx1"/>
                </a:solidFill>
              </a:rPr>
              <a:t>, gazdasági korlátozások (iparengedélyek)</a:t>
            </a:r>
          </a:p>
          <a:p>
            <a:pPr lvl="3" algn="just"/>
            <a:r>
              <a:rPr lang="hu-HU" sz="2400" dirty="0">
                <a:solidFill>
                  <a:schemeClr val="tx1"/>
                </a:solidFill>
              </a:rPr>
              <a:t>zsidók nem lehettek cukorkereskedők, nem árusíthattak bort, megvonták mozi engedélyeiket </a:t>
            </a:r>
          </a:p>
          <a:p>
            <a:pPr lvl="3" algn="just"/>
            <a:r>
              <a:rPr lang="hu-HU" sz="2400" dirty="0">
                <a:solidFill>
                  <a:schemeClr val="tx1"/>
                </a:solidFill>
              </a:rPr>
              <a:t>őskutatás kezdődött (Imrédy Béla – zsidó származása</a:t>
            </a:r>
            <a:r>
              <a:rPr lang="hu-HU" sz="2400" dirty="0" smtClean="0">
                <a:solidFill>
                  <a:schemeClr val="tx1"/>
                </a:solidFill>
              </a:rPr>
              <a:t>)</a:t>
            </a:r>
            <a:endParaRPr lang="hu-HU" sz="2400" dirty="0">
              <a:solidFill>
                <a:schemeClr val="tx1"/>
              </a:solidFill>
            </a:endParaRPr>
          </a:p>
          <a:p>
            <a:endParaRPr lang="hu-HU" dirty="0"/>
          </a:p>
        </p:txBody>
      </p:sp>
    </p:spTree>
    <p:extLst>
      <p:ext uri="{BB962C8B-B14F-4D97-AF65-F5344CB8AC3E}">
        <p14:creationId xmlns:p14="http://schemas.microsoft.com/office/powerpoint/2010/main" val="3359810443"/>
      </p:ext>
    </p:extLst>
  </p:cSld>
  <p:clrMapOvr>
    <a:masterClrMapping/>
  </p:clrMapOvr>
</p:sld>
</file>

<file path=ppt/slides/slide8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dirty="0" smtClean="0"/>
              <a:t>A második zsidótörvény </a:t>
            </a:r>
            <a:endParaRPr lang="hu-HU" dirty="0"/>
          </a:p>
        </p:txBody>
      </p:sp>
      <p:pic>
        <p:nvPicPr>
          <p:cNvPr id="4" name="irc_mi" descr="http://www.holokausztmagyarorszagon.hu/images/photo/kep-3_1_3-c.jpg"/>
          <p:cNvPicPr>
            <a:picLocks noGrp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428596" y="2143116"/>
            <a:ext cx="4050164" cy="416877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" name="Kép 4" descr="https://encrypted-tbn3.gstatic.com/images?q=tbn:ANd9GcTsNMiGAheOuqk12l0ItXBCO8uckObVq3TjdolUwjER-5VObdZwMQ"/>
          <p:cNvPicPr/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5572132" y="2214554"/>
            <a:ext cx="2863215" cy="374078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3772470651"/>
      </p:ext>
    </p:extLst>
  </p:cSld>
  <p:clrMapOvr>
    <a:masterClrMapping/>
  </p:clrMapOvr>
</p:sld>
</file>

<file path=ppt/slides/slide8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dirty="0" smtClean="0"/>
              <a:t>Zsidótörvények </a:t>
            </a:r>
            <a:endParaRPr lang="hu-HU" dirty="0"/>
          </a:p>
        </p:txBody>
      </p:sp>
      <p:sp>
        <p:nvSpPr>
          <p:cNvPr id="3" name="Tartalom helye 2"/>
          <p:cNvSpPr>
            <a:spLocks noGrp="1"/>
          </p:cNvSpPr>
          <p:nvPr>
            <p:ph idx="1"/>
          </p:nvPr>
        </p:nvSpPr>
        <p:spPr/>
        <p:txBody>
          <a:bodyPr>
            <a:noAutofit/>
          </a:bodyPr>
          <a:lstStyle/>
          <a:p>
            <a:pPr marL="342900" lvl="2" indent="-342900" algn="just"/>
            <a:r>
              <a:rPr lang="hu-HU" b="1" dirty="0">
                <a:solidFill>
                  <a:schemeClr val="tx1"/>
                </a:solidFill>
                <a:latin typeface="Times New Roman" pitchFamily="18" charset="0"/>
                <a:ea typeface="Tahoma" pitchFamily="34" charset="0"/>
                <a:cs typeface="Times New Roman" pitchFamily="18" charset="0"/>
              </a:rPr>
              <a:t>1941. XV. tc. (III.) </a:t>
            </a:r>
            <a:r>
              <a:rPr lang="hu-HU" dirty="0">
                <a:solidFill>
                  <a:schemeClr val="tx1"/>
                </a:solidFill>
                <a:latin typeface="Times New Roman" pitchFamily="18" charset="0"/>
                <a:ea typeface="Tahoma" pitchFamily="34" charset="0"/>
                <a:cs typeface="Times New Roman" pitchFamily="18" charset="0"/>
              </a:rPr>
              <a:t>A fajvédelmi törvénynek nevezett jogszabály 1941-ben a nürnbergi faji törvények mintájára már kétséget kizáróan fajként definiálta a zsidóságot.</a:t>
            </a:r>
          </a:p>
          <a:p>
            <a:pPr algn="just"/>
            <a:r>
              <a:rPr lang="hu-HU" sz="2400" b="1" dirty="0">
                <a:latin typeface="Times New Roman" pitchFamily="18" charset="0"/>
                <a:ea typeface="Tahoma" pitchFamily="34" charset="0"/>
                <a:cs typeface="Times New Roman" pitchFamily="18" charset="0"/>
              </a:rPr>
              <a:t>1942. évi </a:t>
            </a:r>
            <a:r>
              <a:rPr lang="hu-HU" sz="2400" b="1" dirty="0" smtClean="0">
                <a:latin typeface="Times New Roman" pitchFamily="18" charset="0"/>
                <a:ea typeface="Tahoma" pitchFamily="34" charset="0"/>
                <a:cs typeface="Times New Roman" pitchFamily="18" charset="0"/>
              </a:rPr>
              <a:t>VIII. </a:t>
            </a:r>
            <a:r>
              <a:rPr lang="hu-HU" sz="2400" b="1" dirty="0">
                <a:latin typeface="Times New Roman" pitchFamily="18" charset="0"/>
                <a:ea typeface="Tahoma" pitchFamily="34" charset="0"/>
                <a:cs typeface="Times New Roman" pitchFamily="18" charset="0"/>
              </a:rPr>
              <a:t>törvénycikk </a:t>
            </a:r>
            <a:r>
              <a:rPr lang="hu-HU" sz="2400" dirty="0">
                <a:latin typeface="Times New Roman" pitchFamily="18" charset="0"/>
                <a:ea typeface="Tahoma" pitchFamily="34" charset="0"/>
                <a:cs typeface="Times New Roman" pitchFamily="18" charset="0"/>
              </a:rPr>
              <a:t>izraelita vallásfelekezetet bevett felekezetből elismert felekezetté minősítette </a:t>
            </a:r>
            <a:r>
              <a:rPr lang="hu-HU" sz="2400" dirty="0" smtClean="0">
                <a:latin typeface="Times New Roman" pitchFamily="18" charset="0"/>
                <a:ea typeface="Tahoma" pitchFamily="34" charset="0"/>
                <a:cs typeface="Times New Roman" pitchFamily="18" charset="0"/>
              </a:rPr>
              <a:t>vissza</a:t>
            </a:r>
          </a:p>
          <a:p>
            <a:pPr algn="just"/>
            <a:r>
              <a:rPr lang="hu-HU" sz="2400" b="1" dirty="0" smtClean="0">
                <a:latin typeface="Times New Roman" pitchFamily="18" charset="0"/>
                <a:ea typeface="Tahoma" pitchFamily="34" charset="0"/>
                <a:cs typeface="Times New Roman" pitchFamily="18" charset="0"/>
              </a:rPr>
              <a:t>1942. XIV. törvénycikk </a:t>
            </a:r>
            <a:r>
              <a:rPr lang="hu-HU" sz="2400" dirty="0" smtClean="0">
                <a:latin typeface="Times New Roman" pitchFamily="18" charset="0"/>
                <a:ea typeface="Tahoma" pitchFamily="34" charset="0"/>
                <a:cs typeface="Times New Roman" pitchFamily="18" charset="0"/>
              </a:rPr>
              <a:t>a munkaszolgálatról </a:t>
            </a:r>
          </a:p>
          <a:p>
            <a:pPr algn="just"/>
            <a:r>
              <a:rPr lang="hu-HU" sz="2400" b="1" dirty="0">
                <a:latin typeface="Times New Roman" pitchFamily="18" charset="0"/>
                <a:ea typeface="Tahoma" pitchFamily="34" charset="0"/>
                <a:cs typeface="Times New Roman" pitchFamily="18" charset="0"/>
              </a:rPr>
              <a:t> 1942. XV. tc. (IV.)</a:t>
            </a:r>
            <a:r>
              <a:rPr lang="hu-HU" sz="2400" dirty="0">
                <a:latin typeface="Times New Roman" pitchFamily="18" charset="0"/>
                <a:ea typeface="Tahoma" pitchFamily="34" charset="0"/>
                <a:cs typeface="Times New Roman" pitchFamily="18" charset="0"/>
              </a:rPr>
              <a:t> zsidó ingatlanok átengedésre kötelezése, ekkor még kártérítés fejében (a földek elvételéről 3 törvény és 17 rendelet)</a:t>
            </a:r>
          </a:p>
        </p:txBody>
      </p:sp>
    </p:spTree>
    <p:extLst>
      <p:ext uri="{BB962C8B-B14F-4D97-AF65-F5344CB8AC3E}">
        <p14:creationId xmlns:p14="http://schemas.microsoft.com/office/powerpoint/2010/main" val="4188959435"/>
      </p:ext>
    </p:extLst>
  </p:cSld>
  <p:clrMapOvr>
    <a:masterClrMapping/>
  </p:clrMapOvr>
</p:sld>
</file>

<file path=ppt/slides/slide8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dirty="0" smtClean="0"/>
              <a:t>A zsidótörvények hatása </a:t>
            </a:r>
            <a:endParaRPr lang="hu-HU" dirty="0"/>
          </a:p>
        </p:txBody>
      </p:sp>
      <p:sp>
        <p:nvSpPr>
          <p:cNvPr id="3" name="Tartalom helye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just"/>
            <a:r>
              <a:rPr lang="hu-HU" i="1" dirty="0" smtClean="0"/>
              <a:t>Hoffman József naplója (jómódú zsidó polgárcsalád fia): „1938 óta Magyarországon utcaseprő sem lehet zsidó” </a:t>
            </a:r>
          </a:p>
          <a:p>
            <a:pPr lvl="0" algn="just">
              <a:buNone/>
            </a:pPr>
            <a:endParaRPr lang="hu-HU" dirty="0" smtClean="0"/>
          </a:p>
          <a:p>
            <a:pPr lvl="0" algn="just"/>
            <a:r>
              <a:rPr lang="hu-HU" dirty="0" smtClean="0"/>
              <a:t>„</a:t>
            </a:r>
            <a:r>
              <a:rPr lang="hu-HU" i="1" dirty="0" smtClean="0"/>
              <a:t>Tanári oklevelem megszerzése óta nem kaptam kinevezést, szerény irodalmi keresetből, magántanításból élek szűkösen</a:t>
            </a:r>
            <a:r>
              <a:rPr lang="hu-HU" dirty="0" smtClean="0"/>
              <a:t>.” (Radnóti)</a:t>
            </a:r>
          </a:p>
          <a:p>
            <a:endParaRPr lang="hu-HU" dirty="0"/>
          </a:p>
        </p:txBody>
      </p:sp>
    </p:spTree>
    <p:extLst>
      <p:ext uri="{BB962C8B-B14F-4D97-AF65-F5344CB8AC3E}">
        <p14:creationId xmlns:p14="http://schemas.microsoft.com/office/powerpoint/2010/main" val="2923151258"/>
      </p:ext>
    </p:extLst>
  </p:cSld>
  <p:clrMapOvr>
    <a:masterClrMapping/>
  </p:clrMapOvr>
</p:sld>
</file>

<file path=ppt/slides/slide8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dirty="0" smtClean="0"/>
              <a:t>A zsidótörvények hatása </a:t>
            </a:r>
            <a:endParaRPr lang="hu-HU" dirty="0"/>
          </a:p>
        </p:txBody>
      </p:sp>
      <p:pic>
        <p:nvPicPr>
          <p:cNvPr id="4" name="irc_mi" descr="http://www.hetek.hu/files/2014/07/zsidoellenes.jpg"/>
          <p:cNvPicPr>
            <a:picLocks noGrp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928662" y="3714727"/>
            <a:ext cx="3286148" cy="314327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" name="irc_mi" descr="http://www.tarrkamilitaria.hu/targykepek/55c4f462d18cf8028dd7cab282de4765.jpg"/>
          <p:cNvPicPr/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4643438" y="1785926"/>
            <a:ext cx="4500562" cy="271464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" name="Kép 5" descr="https://encrypted-tbn2.gstatic.com/images?q=tbn:ANd9GcSwSU33eE39Ht5h7vz81Alm1xcKTC4qJieY7YdxHasSfjTdAJCD"/>
          <p:cNvPicPr/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285720" y="1928802"/>
            <a:ext cx="2623185" cy="174561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7" name="irc_mi" descr="https://kuruc.info/galeriaN/hir/zsidotorvlapszeml2a.jpg"/>
          <p:cNvPicPr/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5500694" y="4643446"/>
            <a:ext cx="2761615" cy="200026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987772617"/>
      </p:ext>
    </p:extLst>
  </p:cSld>
  <p:clrMapOvr>
    <a:masterClrMapping/>
  </p:clrMapOvr>
</p:sld>
</file>

<file path=ppt/slides/slide8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hu-HU" sz="2000" b="1" dirty="0" smtClean="0"/>
              <a:t>A jogszabályok három hatalmi ág szerinti vizsgálata: végrehajtás-rendeletek </a:t>
            </a:r>
            <a:endParaRPr lang="hu-HU" sz="2000" dirty="0"/>
          </a:p>
        </p:txBody>
      </p:sp>
      <p:pic>
        <p:nvPicPr>
          <p:cNvPr id="4" name="irc_mi" descr="http://www.tarrkamilitaria.hu/targykepek/31b017255c785f6133027be167f6c34d.jpg"/>
          <p:cNvPicPr>
            <a:picLocks noGrp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857224" y="1285860"/>
            <a:ext cx="2000264" cy="238124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" name="irc_mi" descr="http://axioart.com/images/live_images/200/3149/221.jpg"/>
          <p:cNvPicPr/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57158" y="3786190"/>
            <a:ext cx="1928826" cy="214314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" name="irc_mi" descr="http://www.holokausztmagyarorszagon.hu/images/photo/kep-3_1_3-b.jpg"/>
          <p:cNvPicPr/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6000760" y="1214422"/>
            <a:ext cx="2950210" cy="357187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7" name="Téglalap 6"/>
          <p:cNvSpPr/>
          <p:nvPr/>
        </p:nvSpPr>
        <p:spPr>
          <a:xfrm>
            <a:off x="3143240" y="1500174"/>
            <a:ext cx="2571768" cy="267765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hu-HU" dirty="0" smtClean="0"/>
              <a:t>„… falun elő ember vagyok,… az utolsó napokban tudtam meg, hogy …az arra érdemes egyének a zsidótörvény alóli mentességet kérhetik.” </a:t>
            </a:r>
            <a:r>
              <a:rPr lang="hu-HU" sz="1400" i="1" dirty="0" smtClean="0"/>
              <a:t>Részlet a miniszterelnökhöz benyújtott mentességi kérelmek egyikéből. MOL K28: 42/1940. szám.</a:t>
            </a:r>
            <a:endParaRPr lang="hu-HU" sz="1400" i="1" dirty="0"/>
          </a:p>
        </p:txBody>
      </p:sp>
      <p:sp>
        <p:nvSpPr>
          <p:cNvPr id="11271" name="Rectangle 7"/>
          <p:cNvSpPr>
            <a:spLocks noChangeArrowheads="1"/>
          </p:cNvSpPr>
          <p:nvPr/>
        </p:nvSpPr>
        <p:spPr bwMode="auto">
          <a:xfrm>
            <a:off x="2285984" y="4786322"/>
            <a:ext cx="16266980" cy="193899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449263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hu-HU" sz="1400" b="0" i="1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„A köztisztviselőnek az a kötelessége, hogy a fennálló törvényt végrehajtsa. </a:t>
            </a:r>
          </a:p>
          <a:p>
            <a:pPr marL="0" marR="0" lvl="0" indent="449263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hu-HU" sz="1400" b="0" i="1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Hogy jó-e vagy rossz ez a törvény, az nem reá tartozik, rá csak az tartozik, </a:t>
            </a:r>
          </a:p>
          <a:p>
            <a:pPr marL="0" marR="0" lvl="0" indent="449263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hu-HU" sz="1400" b="0" i="1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hogy milyen törvény van érvényben, és hogy azt hajtsa végre. </a:t>
            </a:r>
          </a:p>
          <a:p>
            <a:pPr marL="0" marR="0" lvl="0" indent="449263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hu-HU" sz="1400" b="0" i="1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Ha mindenki maga oldja meg a harmadik zsidótörvényt, </a:t>
            </a:r>
          </a:p>
          <a:p>
            <a:pPr marL="0" marR="0" lvl="0" indent="449263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hu-HU" sz="1400" b="0" i="1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mégpedig úgy, ahogyan elképzeli,</a:t>
            </a:r>
            <a:r>
              <a:rPr kumimoji="0" lang="hu-HU" sz="1400" b="0" i="1" u="none" strike="noStrike" cap="none" normalizeH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 </a:t>
            </a:r>
            <a:r>
              <a:rPr kumimoji="0" lang="hu-HU" sz="1400" b="0" i="1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az nem bürokrácia, hanem anarchia.”</a:t>
            </a:r>
          </a:p>
          <a:p>
            <a:pPr marL="0" marR="0" lvl="0" indent="449263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hu-HU" sz="1400" b="0" i="1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(</a:t>
            </a:r>
            <a:r>
              <a:rPr kumimoji="0" lang="hu-HU" sz="1400" b="0" i="1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Bölöny</a:t>
            </a:r>
            <a:r>
              <a:rPr kumimoji="0" lang="hu-HU" sz="1400" b="0" i="1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József, 1942.)</a:t>
            </a:r>
            <a:endParaRPr kumimoji="0" lang="hu-HU" sz="1400" b="0" i="1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endParaRPr>
          </a:p>
          <a:p>
            <a:pPr marL="0" marR="0" lvl="0" indent="449263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hu-HU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rPr>
              <a:t/>
            </a:r>
            <a:br>
              <a:rPr kumimoji="0" lang="hu-HU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rPr>
            </a:br>
            <a:endParaRPr kumimoji="0" lang="hu-HU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11272" name="Rectangle 8"/>
          <p:cNvSpPr>
            <a:spLocks noChangeArrowheads="1"/>
          </p:cNvSpPr>
          <p:nvPr/>
        </p:nvSpPr>
        <p:spPr bwMode="auto">
          <a:xfrm>
            <a:off x="0" y="457200"/>
            <a:ext cx="3017838" cy="6350"/>
          </a:xfrm>
          <a:prstGeom prst="rect">
            <a:avLst/>
          </a:prstGeom>
          <a:solidFill>
            <a:srgbClr val="000000"/>
          </a:solidFill>
          <a:ln w="9525">
            <a:solidFill>
              <a:schemeClr val="tx1"/>
            </a:solidFill>
            <a:prstDash val="solid"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66339040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hu-HU" sz="2000" b="1" dirty="0" smtClean="0"/>
              <a:t>A jogszabályok három hatalmi ág szerinti vizsgálata: végrehajtás-rendeletek </a:t>
            </a:r>
            <a:endParaRPr lang="hu-HU" sz="2000" dirty="0"/>
          </a:p>
        </p:txBody>
      </p:sp>
      <p:sp>
        <p:nvSpPr>
          <p:cNvPr id="3" name="Tartalom helye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lvl="1"/>
            <a:r>
              <a:rPr lang="hu-HU" b="1" dirty="0"/>
              <a:t>bonyolult, bürokratikus rendszer: növekedett a végrehajtó szervek munkája </a:t>
            </a:r>
            <a:endParaRPr lang="hu-HU" dirty="0" smtClean="0"/>
          </a:p>
          <a:p>
            <a:pPr lvl="3" algn="just"/>
            <a:r>
              <a:rPr lang="hu-HU" dirty="0">
                <a:solidFill>
                  <a:schemeClr val="tx1"/>
                </a:solidFill>
              </a:rPr>
              <a:t>több mint 300 vonatkozó rendelet </a:t>
            </a:r>
            <a:endParaRPr lang="hu-HU" dirty="0" smtClean="0">
              <a:solidFill>
                <a:schemeClr val="tx1"/>
              </a:solidFill>
            </a:endParaRPr>
          </a:p>
          <a:p>
            <a:pPr lvl="3" algn="just"/>
            <a:r>
              <a:rPr lang="hu-HU" dirty="0">
                <a:solidFill>
                  <a:schemeClr val="tx1"/>
                </a:solidFill>
              </a:rPr>
              <a:t>Népmozgalmi nyilvántartások (állampolgárság) </a:t>
            </a:r>
            <a:endParaRPr lang="hu-HU" dirty="0" smtClean="0">
              <a:solidFill>
                <a:schemeClr val="tx1"/>
              </a:solidFill>
            </a:endParaRPr>
          </a:p>
          <a:p>
            <a:pPr lvl="3" algn="just"/>
            <a:r>
              <a:rPr lang="hu-HU" dirty="0">
                <a:solidFill>
                  <a:schemeClr val="tx1"/>
                </a:solidFill>
              </a:rPr>
              <a:t>Származás igazolásának a kérdése </a:t>
            </a:r>
            <a:endParaRPr lang="hu-HU" dirty="0" smtClean="0">
              <a:solidFill>
                <a:schemeClr val="tx1"/>
              </a:solidFill>
            </a:endParaRPr>
          </a:p>
          <a:p>
            <a:pPr lvl="3" algn="just"/>
            <a:r>
              <a:rPr lang="hu-HU" dirty="0">
                <a:solidFill>
                  <a:schemeClr val="tx1"/>
                </a:solidFill>
              </a:rPr>
              <a:t>A mentesség kérdése a zsidótörvények alól: a törvények alapján és az igazolások, dokumentumok bemutatásával (szinte valamennyi kérelmet elutasították)</a:t>
            </a:r>
            <a:endParaRPr lang="hu-HU" dirty="0" smtClean="0">
              <a:solidFill>
                <a:schemeClr val="tx1"/>
              </a:solidFill>
            </a:endParaRPr>
          </a:p>
          <a:p>
            <a:pPr lvl="3" algn="just"/>
            <a:r>
              <a:rPr lang="hu-HU" dirty="0" smtClean="0">
                <a:solidFill>
                  <a:schemeClr val="tx1"/>
                </a:solidFill>
              </a:rPr>
              <a:t>Fajvédelmi törvény végrehajtására: a származás igazolásának menetét előíró rendeletek</a:t>
            </a:r>
          </a:p>
          <a:p>
            <a:pPr lvl="1"/>
            <a:r>
              <a:rPr lang="hu-HU" b="1" dirty="0"/>
              <a:t>ún. </a:t>
            </a:r>
            <a:r>
              <a:rPr lang="hu-HU" b="1" dirty="0" err="1"/>
              <a:t>Juden-Kommissariat-ot</a:t>
            </a:r>
            <a:r>
              <a:rPr lang="hu-HU" b="1" dirty="0"/>
              <a:t> (zsidó-biztosság)</a:t>
            </a:r>
          </a:p>
        </p:txBody>
      </p:sp>
    </p:spTree>
    <p:extLst>
      <p:ext uri="{BB962C8B-B14F-4D97-AF65-F5344CB8AC3E}">
        <p14:creationId xmlns:p14="http://schemas.microsoft.com/office/powerpoint/2010/main" val="2502378138"/>
      </p:ext>
    </p:extLst>
  </p:cSld>
  <p:clrMapOvr>
    <a:masterClrMapping/>
  </p:clrMapOvr>
</p:sld>
</file>

<file path=ppt/slides/slide8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lvl="0"/>
            <a:r>
              <a:rPr lang="hu-HU" b="1" u="sng" dirty="0"/>
              <a:t>A zsidótörvények végrehajtása: </a:t>
            </a:r>
            <a:r>
              <a:rPr lang="hu-HU" b="1" dirty="0"/>
              <a:t>Rendeletek </a:t>
            </a:r>
            <a:endParaRPr lang="hu-HU" dirty="0"/>
          </a:p>
        </p:txBody>
      </p:sp>
      <p:sp>
        <p:nvSpPr>
          <p:cNvPr id="3" name="Tartalom helye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pPr marL="342900" lvl="1" indent="-342900" algn="just">
              <a:buNone/>
            </a:pPr>
            <a:r>
              <a:rPr lang="hu-HU" dirty="0">
                <a:solidFill>
                  <a:schemeClr val="tx1"/>
                </a:solidFill>
              </a:rPr>
              <a:t>Adatok…</a:t>
            </a:r>
            <a:r>
              <a:rPr lang="hu-HU" i="1" dirty="0">
                <a:solidFill>
                  <a:schemeClr val="tx1"/>
                </a:solidFill>
              </a:rPr>
              <a:t> „1938-ban az országban 80507 zsidó kereskedő működött. Ezek közül 1942. január 1-jéig 29193, 1943. január 1-jéig összesen további 35920 zsidó kereskedőnek kellett üzletét átadnia. A 738777 iparos közül első menetben 30483-nak, majd további 17645-nek kellett beadni iparát. A 8583 magyar gyógyszerész közül majd minden harmadik zsidó volt, közülük 475-nek azonnal el kellett mennie. A 888 magyar állatorvos közül 237-et köteleztek praxisa, ezzel hivatása feladására. A 892 zsidó hírlapíró közül a Sajtókamara javaslata alapján 732-nek mondtak fel, a Magyarországon működő lapok éléről minden harmadik lapszerkesztőt, szám 508-at, faji alapon azonnali hatállyal kitiltottak.” </a:t>
            </a:r>
            <a:endParaRPr lang="hu-HU" dirty="0">
              <a:solidFill>
                <a:schemeClr val="tx1"/>
              </a:solidFill>
            </a:endParaRPr>
          </a:p>
          <a:p>
            <a:endParaRPr lang="hu-HU" dirty="0"/>
          </a:p>
        </p:txBody>
      </p:sp>
    </p:spTree>
    <p:extLst>
      <p:ext uri="{BB962C8B-B14F-4D97-AF65-F5344CB8AC3E}">
        <p14:creationId xmlns:p14="http://schemas.microsoft.com/office/powerpoint/2010/main" val="1026328787"/>
      </p:ext>
    </p:extLst>
  </p:cSld>
  <p:clrMapOvr>
    <a:masterClrMapping/>
  </p:clrMapOvr>
</p:sld>
</file>

<file path=ppt/slides/slide8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dirty="0" smtClean="0"/>
              <a:t>Radnóti sorsa </a:t>
            </a:r>
            <a:endParaRPr lang="hu-HU" dirty="0"/>
          </a:p>
        </p:txBody>
      </p:sp>
      <p:sp>
        <p:nvSpPr>
          <p:cNvPr id="3" name="Tartalom helye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algn="just"/>
            <a:r>
              <a:rPr lang="hu-HU" sz="2000" dirty="0" smtClean="0">
                <a:latin typeface="Times New Roman" pitchFamily="18" charset="0"/>
                <a:cs typeface="Times New Roman" pitchFamily="18" charset="0"/>
              </a:rPr>
              <a:t>1935. </a:t>
            </a:r>
            <a:r>
              <a:rPr lang="hu-HU" sz="2000" dirty="0">
                <a:latin typeface="Times New Roman" pitchFamily="18" charset="0"/>
                <a:cs typeface="Times New Roman" pitchFamily="18" charset="0"/>
              </a:rPr>
              <a:t>augusztus </a:t>
            </a:r>
            <a:r>
              <a:rPr lang="hu-HU" sz="2000" dirty="0" smtClean="0">
                <a:latin typeface="Times New Roman" pitchFamily="18" charset="0"/>
                <a:cs typeface="Times New Roman" pitchFamily="18" charset="0"/>
              </a:rPr>
              <a:t>11. házasságkötés Gyarmati Fannival, s </a:t>
            </a:r>
            <a:r>
              <a:rPr lang="hu-HU" sz="2000" dirty="0">
                <a:latin typeface="Times New Roman" pitchFamily="18" charset="0"/>
                <a:cs typeface="Times New Roman" pitchFamily="18" charset="0"/>
              </a:rPr>
              <a:t>a Pozsonyi út 1. számú házban béreltek </a:t>
            </a:r>
            <a:r>
              <a:rPr lang="hu-HU" sz="2000" dirty="0" smtClean="0">
                <a:latin typeface="Times New Roman" pitchFamily="18" charset="0"/>
                <a:cs typeface="Times New Roman" pitchFamily="18" charset="0"/>
              </a:rPr>
              <a:t>lakást.</a:t>
            </a:r>
          </a:p>
          <a:p>
            <a:pPr algn="just"/>
            <a:r>
              <a:rPr lang="hu-HU" sz="2000" dirty="0" smtClean="0">
                <a:latin typeface="Times New Roman" pitchFamily="18" charset="0"/>
                <a:cs typeface="Times New Roman" pitchFamily="18" charset="0"/>
              </a:rPr>
              <a:t>1943. május 2-án az izraelita vallást elhagyván, Gyarmati Fannival közösen a római katolikus hitre tért át: a budapesti Szent István Bazilikában Sík Sándor papköltő keresztelte meg Radnótit. Ez már nem jelentett mentesülést a törvények alól. </a:t>
            </a:r>
            <a:endParaRPr lang="hu-HU" sz="2000" dirty="0" smtClean="0">
              <a:latin typeface="Times New Roman" pitchFamily="18" charset="0"/>
              <a:cs typeface="Times New Roman" pitchFamily="18" charset="0"/>
              <a:hlinkClick r:id="rId2" tooltip="1944"/>
            </a:endParaRPr>
          </a:p>
          <a:p>
            <a:pPr algn="just"/>
            <a:r>
              <a:rPr lang="hu-HU" sz="2000" dirty="0" smtClean="0">
                <a:latin typeface="Times New Roman" pitchFamily="18" charset="0"/>
                <a:cs typeface="Times New Roman" pitchFamily="18" charset="0"/>
              </a:rPr>
              <a:t>1944. február 15-én Baróti Dezső- </a:t>
            </a:r>
            <a:r>
              <a:rPr lang="hu-HU" sz="2000" dirty="0">
                <a:latin typeface="Times New Roman" pitchFamily="18" charset="0"/>
                <a:cs typeface="Times New Roman" pitchFamily="18" charset="0"/>
              </a:rPr>
              <a:t>színleg - kibérelte </a:t>
            </a:r>
            <a:r>
              <a:rPr lang="hu-HU" sz="2000" dirty="0" err="1">
                <a:latin typeface="Times New Roman" pitchFamily="18" charset="0"/>
                <a:cs typeface="Times New Roman" pitchFamily="18" charset="0"/>
              </a:rPr>
              <a:t>Radnótiék</a:t>
            </a:r>
            <a:r>
              <a:rPr lang="hu-HU" sz="2000" dirty="0">
                <a:latin typeface="Times New Roman" pitchFamily="18" charset="0"/>
                <a:cs typeface="Times New Roman" pitchFamily="18" charset="0"/>
              </a:rPr>
              <a:t> Pozsonyi úti lakását, hogy ezzel az esetleges kisajátítást elkerüljék.</a:t>
            </a:r>
          </a:p>
        </p:txBody>
      </p:sp>
      <p:pic>
        <p:nvPicPr>
          <p:cNvPr id="4" name="irc_mi" descr="http://www.bibl.u-szeged.hu/exhib/evfordulo/sik/sikN.jpg"/>
          <p:cNvPicPr/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6786578" y="4714884"/>
            <a:ext cx="1873889" cy="18573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" name="irc_mi" descr="http://www.irodalmijelen.hu/sites/default/files/field/image/H%C3%A9tv%C3%A1ri_lead_0.jpg"/>
          <p:cNvPicPr/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928662" y="4786322"/>
            <a:ext cx="2382982" cy="192880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609083750"/>
      </p:ext>
    </p:extLst>
  </p:cSld>
  <p:clrMapOvr>
    <a:masterClrMapping/>
  </p:clrMapOvr>
</p:sld>
</file>

<file path=ppt/slides/slide8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dirty="0" smtClean="0"/>
              <a:t>Radnóti sorsa </a:t>
            </a:r>
            <a:endParaRPr lang="hu-HU" dirty="0"/>
          </a:p>
        </p:txBody>
      </p:sp>
      <p:sp>
        <p:nvSpPr>
          <p:cNvPr id="3" name="Tartalom helye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algn="just"/>
            <a:r>
              <a:rPr lang="hu-HU" b="1" dirty="0" smtClean="0"/>
              <a:t>Radnóti </a:t>
            </a:r>
            <a:r>
              <a:rPr lang="hu-HU" dirty="0" smtClean="0"/>
              <a:t>1940. IX. 9-én kezdte meg első munkaszolgálatát, majd 1942-ben a második munkaszolgálatra hívták be, 1944. áprilisában leszerelték, 1944. május 19-én a 3. behívó </a:t>
            </a:r>
            <a:endParaRPr lang="hu-HU" u="sng" dirty="0" smtClean="0">
              <a:hlinkClick r:id="rId2" tooltip="1943"/>
            </a:endParaRPr>
          </a:p>
          <a:p>
            <a:pPr algn="just"/>
            <a:r>
              <a:rPr lang="hu-HU" dirty="0" smtClean="0"/>
              <a:t>1944. november eleje, Abda </a:t>
            </a:r>
            <a:r>
              <a:rPr lang="hu-HU" dirty="0"/>
              <a:t>község határában lőtték le </a:t>
            </a:r>
            <a:r>
              <a:rPr lang="hu-HU" dirty="0" smtClean="0"/>
              <a:t>Radnóti </a:t>
            </a:r>
            <a:r>
              <a:rPr lang="hu-HU" dirty="0"/>
              <a:t>Miklóst, 21 társával </a:t>
            </a:r>
            <a:r>
              <a:rPr lang="hu-HU" dirty="0" smtClean="0"/>
              <a:t>együtt.</a:t>
            </a:r>
          </a:p>
          <a:p>
            <a:pPr algn="just"/>
            <a:r>
              <a:rPr lang="hu-HU" dirty="0" smtClean="0"/>
              <a:t>1946 nyarán exhumálták (</a:t>
            </a:r>
            <a:r>
              <a:rPr lang="hu-HU" i="1" dirty="0" smtClean="0"/>
              <a:t>Bori notesz</a:t>
            </a:r>
            <a:r>
              <a:rPr lang="hu-HU" dirty="0" smtClean="0"/>
              <a:t>)</a:t>
            </a:r>
          </a:p>
          <a:p>
            <a:pPr algn="just"/>
            <a:r>
              <a:rPr lang="hu-HU" dirty="0" smtClean="0"/>
              <a:t>Radnóti Fanni 2014-ben halt meg. </a:t>
            </a:r>
          </a:p>
        </p:txBody>
      </p:sp>
    </p:spTree>
    <p:extLst>
      <p:ext uri="{BB962C8B-B14F-4D97-AF65-F5344CB8AC3E}">
        <p14:creationId xmlns:p14="http://schemas.microsoft.com/office/powerpoint/2010/main" val="1823135736"/>
      </p:ext>
    </p:extLst>
  </p:cSld>
  <p:clrMapOvr>
    <a:masterClrMapping/>
  </p:clrMapOvr>
</p:sld>
</file>

<file path=ppt/slides/slide8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dirty="0" smtClean="0"/>
              <a:t>Zárógondolat </a:t>
            </a:r>
            <a:endParaRPr lang="hu-HU" dirty="0"/>
          </a:p>
        </p:txBody>
      </p:sp>
      <p:sp>
        <p:nvSpPr>
          <p:cNvPr id="3" name="Tartalom helye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just"/>
            <a:r>
              <a:rPr lang="hu-HU" dirty="0"/>
              <a:t>„</a:t>
            </a:r>
            <a:r>
              <a:rPr lang="hu-HU" i="1" dirty="0"/>
              <a:t>A zsidótörvények nem elhárították a véres zsidóüldözés veszélyét, hanem „legális” formák között hozzászoktatták a magyar társadalmat a zsidóknak az emberi méltóság sáncaiból való kirekesztéséhez</a:t>
            </a:r>
            <a:r>
              <a:rPr lang="hu-HU" i="1" dirty="0" smtClean="0"/>
              <a:t>.</a:t>
            </a:r>
            <a:r>
              <a:rPr lang="hu-HU" dirty="0" smtClean="0"/>
              <a:t>”</a:t>
            </a:r>
          </a:p>
          <a:p>
            <a:pPr algn="just">
              <a:buNone/>
            </a:pPr>
            <a:r>
              <a:rPr lang="hu-HU" dirty="0" smtClean="0"/>
              <a:t>(Bibó István)</a:t>
            </a:r>
          </a:p>
          <a:p>
            <a:pPr algn="ctr">
              <a:buNone/>
            </a:pPr>
            <a:r>
              <a:rPr lang="hu-HU" dirty="0" smtClean="0"/>
              <a:t>***</a:t>
            </a:r>
          </a:p>
        </p:txBody>
      </p:sp>
    </p:spTree>
    <p:extLst>
      <p:ext uri="{BB962C8B-B14F-4D97-AF65-F5344CB8AC3E}">
        <p14:creationId xmlns:p14="http://schemas.microsoft.com/office/powerpoint/2010/main" val="2050974518"/>
      </p:ext>
    </p:extLst>
  </p:cSld>
  <p:clrMapOvr>
    <a:masterClrMapping/>
  </p:clrMapOvr>
</p:sld>
</file>

<file path=ppt/slides/slide9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ctrTitle"/>
          </p:nvPr>
        </p:nvSpPr>
        <p:spPr>
          <a:xfrm>
            <a:off x="571472" y="3357562"/>
            <a:ext cx="8077200" cy="1673352"/>
          </a:xfrm>
        </p:spPr>
        <p:txBody>
          <a:bodyPr>
            <a:noAutofit/>
          </a:bodyPr>
          <a:lstStyle/>
          <a:p>
            <a:pPr algn="ctr"/>
            <a:r>
              <a:rPr lang="hu-HU" sz="4000" b="0" i="1" dirty="0"/>
              <a:t>A (</a:t>
            </a:r>
            <a:r>
              <a:rPr lang="hu-HU" sz="4000" b="0" i="1" dirty="0" smtClean="0"/>
              <a:t>zsidó)törvények </a:t>
            </a:r>
            <a:r>
              <a:rPr lang="hu-HU" sz="4000" b="0" i="1" dirty="0"/>
              <a:t>az bírósági </a:t>
            </a:r>
            <a:r>
              <a:rPr lang="hu-HU" sz="4000" b="0" i="1" dirty="0" smtClean="0"/>
              <a:t>gyakorlatban</a:t>
            </a:r>
            <a:br>
              <a:rPr lang="hu-HU" sz="4000" b="0" i="1" dirty="0" smtClean="0"/>
            </a:br>
            <a:r>
              <a:rPr lang="hu-HU" sz="4000" b="0" i="1" dirty="0" smtClean="0"/>
              <a:t> a Horthy-korszakban</a:t>
            </a:r>
            <a:endParaRPr lang="hu-HU" sz="4000" b="0" i="1" dirty="0"/>
          </a:p>
        </p:txBody>
      </p:sp>
      <p:sp>
        <p:nvSpPr>
          <p:cNvPr id="3" name="Alcím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hu-HU" dirty="0" smtClean="0"/>
              <a:t>2014. november 10., 12. </a:t>
            </a:r>
            <a:endParaRPr lang="hu-HU" dirty="0"/>
          </a:p>
        </p:txBody>
      </p:sp>
    </p:spTree>
    <p:extLst>
      <p:ext uri="{BB962C8B-B14F-4D97-AF65-F5344CB8AC3E}">
        <p14:creationId xmlns:p14="http://schemas.microsoft.com/office/powerpoint/2010/main" val="3443450604"/>
      </p:ext>
    </p:extLst>
  </p:cSld>
  <p:clrMapOvr>
    <a:masterClrMapping/>
  </p:clrMapOvr>
</p:sld>
</file>

<file path=ppt/slides/slide9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lvl="0"/>
            <a:r>
              <a:rPr lang="hu-HU" sz="2900" b="1" dirty="0" smtClean="0"/>
              <a:t>I. A </a:t>
            </a:r>
            <a:r>
              <a:rPr lang="hu-HU" sz="2900" b="1" dirty="0"/>
              <a:t>náci Németország „igazságszolgáltatásának” jellemzői </a:t>
            </a:r>
            <a:r>
              <a:rPr lang="hu-HU" dirty="0"/>
              <a:t/>
            </a:r>
            <a:br>
              <a:rPr lang="hu-HU" dirty="0"/>
            </a:br>
            <a:endParaRPr lang="hu-HU" dirty="0"/>
          </a:p>
        </p:txBody>
      </p:sp>
      <p:sp>
        <p:nvSpPr>
          <p:cNvPr id="3" name="Tartalom helye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algn="just"/>
            <a:r>
              <a:rPr lang="hu-HU" dirty="0" smtClean="0"/>
              <a:t>Általános jellemzők</a:t>
            </a:r>
            <a:endParaRPr lang="hu-HU" dirty="0"/>
          </a:p>
          <a:p>
            <a:pPr algn="just"/>
            <a:r>
              <a:rPr lang="hu-HU" dirty="0"/>
              <a:t>A faji jog kérdései – nürnbergi törvények alapján </a:t>
            </a:r>
          </a:p>
          <a:p>
            <a:pPr>
              <a:buNone/>
            </a:pPr>
            <a:endParaRPr lang="hu-HU" dirty="0"/>
          </a:p>
        </p:txBody>
      </p:sp>
      <p:pic>
        <p:nvPicPr>
          <p:cNvPr id="4" name="irc_mi" descr="http://upload.wikimedia.org/wikipedia/commons/thumb/9/9f/DHM_-_St%C3%BCrmerplakat.jpg/200px-DHM_-_St%C3%BCrmerplakat.jpg"/>
          <p:cNvPicPr/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4500562" y="2928934"/>
            <a:ext cx="3043563" cy="36017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4141226276"/>
      </p:ext>
    </p:extLst>
  </p:cSld>
  <p:clrMapOvr>
    <a:masterClrMapping/>
  </p:clrMapOvr>
</p:sld>
</file>

<file path=ppt/slides/slide9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285720" y="214290"/>
            <a:ext cx="8229600" cy="1252728"/>
          </a:xfrm>
        </p:spPr>
        <p:txBody>
          <a:bodyPr>
            <a:normAutofit/>
          </a:bodyPr>
          <a:lstStyle/>
          <a:p>
            <a:pPr algn="just"/>
            <a:r>
              <a:rPr lang="hu-HU" sz="2800" b="1" dirty="0" smtClean="0"/>
              <a:t>II. A </a:t>
            </a:r>
            <a:r>
              <a:rPr lang="hu-HU" sz="2800" b="1" dirty="0"/>
              <a:t>magyar igazságszolgáltatás általános jellemzői 1919-1944 között </a:t>
            </a:r>
            <a:endParaRPr lang="hu-HU" sz="2800" dirty="0"/>
          </a:p>
        </p:txBody>
      </p:sp>
      <p:sp>
        <p:nvSpPr>
          <p:cNvPr id="3" name="Tartalom helye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hu-HU" dirty="0" smtClean="0"/>
              <a:t>Általános jellemzők </a:t>
            </a:r>
          </a:p>
          <a:p>
            <a:r>
              <a:rPr lang="hu-HU" dirty="0" smtClean="0"/>
              <a:t>A rendes bíróságok </a:t>
            </a:r>
          </a:p>
          <a:p>
            <a:pPr lvl="1">
              <a:buFont typeface="Wingdings" pitchFamily="2" charset="2"/>
              <a:buNone/>
            </a:pPr>
            <a:r>
              <a:rPr lang="hu-HU" b="1" dirty="0" smtClean="0">
                <a:effectLst/>
                <a:latin typeface="Garamond" pitchFamily="18" charset="0"/>
              </a:rPr>
              <a:t>a) Járásbíróságok </a:t>
            </a:r>
          </a:p>
          <a:p>
            <a:pPr lvl="1">
              <a:buFont typeface="Wingdings" pitchFamily="2" charset="2"/>
              <a:buNone/>
            </a:pPr>
            <a:r>
              <a:rPr lang="hu-HU" b="1" dirty="0" smtClean="0">
                <a:effectLst/>
                <a:latin typeface="Garamond" pitchFamily="18" charset="0"/>
              </a:rPr>
              <a:t>b) Megyei, városi törvényszékek</a:t>
            </a:r>
          </a:p>
          <a:p>
            <a:pPr lvl="1">
              <a:buFont typeface="Wingdings" pitchFamily="2" charset="2"/>
              <a:buNone/>
            </a:pPr>
            <a:r>
              <a:rPr lang="hu-HU" b="1" dirty="0" smtClean="0">
                <a:effectLst/>
                <a:latin typeface="Garamond" pitchFamily="18" charset="0"/>
              </a:rPr>
              <a:t>c) Ítélőtáblák (regionális szervezetek)</a:t>
            </a:r>
          </a:p>
          <a:p>
            <a:pPr lvl="1">
              <a:buFont typeface="Wingdings" pitchFamily="2" charset="2"/>
              <a:buNone/>
            </a:pPr>
            <a:r>
              <a:rPr lang="hu-HU" b="1" dirty="0" smtClean="0">
                <a:effectLst/>
                <a:latin typeface="Garamond" pitchFamily="18" charset="0"/>
              </a:rPr>
              <a:t>d) M. </a:t>
            </a:r>
            <a:r>
              <a:rPr lang="hu-HU" b="1" dirty="0" err="1" smtClean="0">
                <a:effectLst/>
                <a:latin typeface="Garamond" pitchFamily="18" charset="0"/>
              </a:rPr>
              <a:t>Kir</a:t>
            </a:r>
            <a:r>
              <a:rPr lang="hu-HU" b="1" dirty="0" smtClean="0">
                <a:effectLst/>
                <a:latin typeface="Garamond" pitchFamily="18" charset="0"/>
              </a:rPr>
              <a:t>. Kúria (legfelsőbb bíróság)</a:t>
            </a:r>
          </a:p>
        </p:txBody>
      </p:sp>
    </p:spTree>
    <p:extLst>
      <p:ext uri="{BB962C8B-B14F-4D97-AF65-F5344CB8AC3E}">
        <p14:creationId xmlns:p14="http://schemas.microsoft.com/office/powerpoint/2010/main" val="1749052432"/>
      </p:ext>
    </p:extLst>
  </p:cSld>
  <p:clrMapOvr>
    <a:masterClrMapping/>
  </p:clrMapOvr>
</p:sld>
</file>

<file path=ppt/slides/slide9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just"/>
            <a:r>
              <a:rPr lang="hu-HU" sz="2800" b="1" dirty="0" smtClean="0"/>
              <a:t>II. A magyar igazságszolgáltatás általános jellemzői 1919-1944 között </a:t>
            </a:r>
            <a:endParaRPr lang="hu-HU" sz="2800" dirty="0"/>
          </a:p>
        </p:txBody>
      </p:sp>
      <p:sp>
        <p:nvSpPr>
          <p:cNvPr id="3" name="Tartalom helye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hu-HU" dirty="0" smtClean="0"/>
              <a:t>A különös bíróságok </a:t>
            </a:r>
          </a:p>
          <a:p>
            <a:pPr lvl="1"/>
            <a:r>
              <a:rPr lang="hu-HU" dirty="0" smtClean="0"/>
              <a:t>Közigazgatási Bíróság </a:t>
            </a:r>
          </a:p>
          <a:p>
            <a:pPr lvl="1"/>
            <a:r>
              <a:rPr lang="hu-HU" dirty="0" smtClean="0"/>
              <a:t>Katonai vagy hadbíróságok </a:t>
            </a:r>
          </a:p>
          <a:p>
            <a:pPr lvl="1"/>
            <a:r>
              <a:rPr lang="hu-HU" dirty="0" smtClean="0"/>
              <a:t>Országos </a:t>
            </a:r>
            <a:r>
              <a:rPr lang="hu-HU" dirty="0"/>
              <a:t>Földbirtokrendező </a:t>
            </a:r>
            <a:r>
              <a:rPr lang="hu-HU" dirty="0" smtClean="0"/>
              <a:t>Bíróság</a:t>
            </a:r>
          </a:p>
          <a:p>
            <a:pPr lvl="1"/>
            <a:r>
              <a:rPr lang="hu-HU" dirty="0" smtClean="0"/>
              <a:t>különbíróságok </a:t>
            </a:r>
            <a:r>
              <a:rPr lang="hu-HU" dirty="0"/>
              <a:t>a gyorsított bűnvádi eljárások </a:t>
            </a:r>
            <a:r>
              <a:rPr lang="hu-HU" dirty="0" smtClean="0"/>
              <a:t>lefolytatására</a:t>
            </a:r>
          </a:p>
          <a:p>
            <a:pPr lvl="1"/>
            <a:r>
              <a:rPr lang="hu-HU" dirty="0" smtClean="0"/>
              <a:t>Kartell Bíróság</a:t>
            </a:r>
          </a:p>
          <a:p>
            <a:pPr lvl="1"/>
            <a:r>
              <a:rPr lang="hu-HU" dirty="0" smtClean="0"/>
              <a:t>munkásbiztosítási bíráskodás</a:t>
            </a:r>
          </a:p>
          <a:p>
            <a:pPr lvl="1"/>
            <a:r>
              <a:rPr lang="hu-HU" dirty="0" smtClean="0"/>
              <a:t>Vezérkari </a:t>
            </a:r>
            <a:r>
              <a:rPr lang="hu-HU" dirty="0"/>
              <a:t>Főnök </a:t>
            </a:r>
            <a:r>
              <a:rPr lang="hu-HU" dirty="0" smtClean="0"/>
              <a:t>különbírósága</a:t>
            </a:r>
            <a:endParaRPr lang="hu-HU" dirty="0"/>
          </a:p>
          <a:p>
            <a:pPr lvl="1"/>
            <a:endParaRPr lang="hu-HU" dirty="0"/>
          </a:p>
        </p:txBody>
      </p:sp>
    </p:spTree>
    <p:extLst>
      <p:ext uri="{BB962C8B-B14F-4D97-AF65-F5344CB8AC3E}">
        <p14:creationId xmlns:p14="http://schemas.microsoft.com/office/powerpoint/2010/main" val="614234565"/>
      </p:ext>
    </p:extLst>
  </p:cSld>
  <p:clrMapOvr>
    <a:masterClrMapping/>
  </p:clrMapOvr>
</p:sld>
</file>

<file path=ppt/slides/slide9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0" y="0"/>
            <a:ext cx="8229600" cy="1252728"/>
          </a:xfrm>
        </p:spPr>
        <p:txBody>
          <a:bodyPr>
            <a:normAutofit/>
          </a:bodyPr>
          <a:lstStyle/>
          <a:p>
            <a:pPr algn="just"/>
            <a:r>
              <a:rPr lang="hu-HU" sz="2800" b="1" dirty="0" smtClean="0"/>
              <a:t>II. A magyar igazságszolgáltatás általános jellemzői 1919-1944 között </a:t>
            </a:r>
            <a:endParaRPr lang="hu-HU" sz="2800" dirty="0"/>
          </a:p>
        </p:txBody>
      </p:sp>
      <p:sp>
        <p:nvSpPr>
          <p:cNvPr id="3" name="Tartalom helye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hu-HU" dirty="0"/>
              <a:t>Az ügyészség: az IM felügyelete alatt </a:t>
            </a:r>
          </a:p>
          <a:p>
            <a:pPr lvl="1"/>
            <a:r>
              <a:rPr lang="hu-HU" dirty="0"/>
              <a:t>a járásbíróságok mellett ügyészi megbízottak </a:t>
            </a:r>
          </a:p>
          <a:p>
            <a:pPr lvl="1"/>
            <a:r>
              <a:rPr lang="hu-HU" dirty="0"/>
              <a:t>a törvényszék mellett ügyészek és alügyészek </a:t>
            </a:r>
          </a:p>
          <a:p>
            <a:pPr lvl="1"/>
            <a:r>
              <a:rPr lang="hu-HU" dirty="0"/>
              <a:t>ítélőtáblák mellett főügyészek és helyetteseik </a:t>
            </a:r>
          </a:p>
          <a:p>
            <a:pPr lvl="1"/>
            <a:r>
              <a:rPr lang="hu-HU" dirty="0"/>
              <a:t>a Kúria mellett koronaügyész és a helyettesei</a:t>
            </a:r>
          </a:p>
        </p:txBody>
      </p:sp>
    </p:spTree>
    <p:extLst>
      <p:ext uri="{BB962C8B-B14F-4D97-AF65-F5344CB8AC3E}">
        <p14:creationId xmlns:p14="http://schemas.microsoft.com/office/powerpoint/2010/main" val="1949265886"/>
      </p:ext>
    </p:extLst>
  </p:cSld>
  <p:clrMapOvr>
    <a:masterClrMapping/>
  </p:clrMapOvr>
</p:sld>
</file>

<file path=ppt/slides/slide9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just"/>
            <a:r>
              <a:rPr lang="hu-HU" sz="2800" b="1" dirty="0" smtClean="0"/>
              <a:t>II. A magyar igazságszolgáltatás általános jellemzői 1919-1944 között </a:t>
            </a:r>
            <a:endParaRPr lang="hu-HU" sz="2800" dirty="0"/>
          </a:p>
        </p:txBody>
      </p:sp>
      <p:sp>
        <p:nvSpPr>
          <p:cNvPr id="3" name="Tartalom helye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hu-HU" dirty="0" smtClean="0"/>
              <a:t>A polgári eljárásjog jellemzői</a:t>
            </a:r>
          </a:p>
          <a:p>
            <a:pPr lvl="2"/>
            <a:r>
              <a:rPr lang="hu-HU" dirty="0" smtClean="0"/>
              <a:t>1911</a:t>
            </a:r>
            <a:r>
              <a:rPr lang="hu-HU" dirty="0"/>
              <a:t>. 1. tc. </a:t>
            </a:r>
          </a:p>
          <a:p>
            <a:pPr lvl="2"/>
            <a:r>
              <a:rPr lang="hu-HU" dirty="0"/>
              <a:t>az egyes bíráskodást kiterjesztették a törvényszékekre is </a:t>
            </a:r>
          </a:p>
          <a:p>
            <a:pPr lvl="2"/>
            <a:r>
              <a:rPr lang="hu-HU" dirty="0"/>
              <a:t>1930. 34. tc.: a törvénykezés egyszerűsítéséről szóló törvény </a:t>
            </a:r>
          </a:p>
          <a:p>
            <a:pPr lvl="2"/>
            <a:r>
              <a:rPr lang="hu-HU" dirty="0"/>
              <a:t>csökkentették a bizonyítási eljárás garanciáit és a fellebbezési jogot is </a:t>
            </a:r>
          </a:p>
          <a:p>
            <a:endParaRPr lang="hu-HU" dirty="0"/>
          </a:p>
        </p:txBody>
      </p:sp>
    </p:spTree>
    <p:extLst>
      <p:ext uri="{BB962C8B-B14F-4D97-AF65-F5344CB8AC3E}">
        <p14:creationId xmlns:p14="http://schemas.microsoft.com/office/powerpoint/2010/main" val="4136246623"/>
      </p:ext>
    </p:extLst>
  </p:cSld>
  <p:clrMapOvr>
    <a:masterClrMapping/>
  </p:clrMapOvr>
</p:sld>
</file>

<file path=ppt/slides/slide9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357158" y="142852"/>
            <a:ext cx="8229600" cy="1252728"/>
          </a:xfrm>
        </p:spPr>
        <p:txBody>
          <a:bodyPr>
            <a:normAutofit/>
          </a:bodyPr>
          <a:lstStyle/>
          <a:p>
            <a:pPr algn="just"/>
            <a:r>
              <a:rPr lang="hu-HU" sz="2800" dirty="0" smtClean="0"/>
              <a:t>II. A magyar igazságszolgáltatás általános jellemzői 1919-1944 között </a:t>
            </a:r>
            <a:endParaRPr lang="hu-HU" sz="2800" dirty="0"/>
          </a:p>
        </p:txBody>
      </p:sp>
      <p:sp>
        <p:nvSpPr>
          <p:cNvPr id="3" name="Tartalom helye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1"/>
            <a:r>
              <a:rPr lang="hu-HU" dirty="0"/>
              <a:t>Korlátozások a Bp. rendszerében: </a:t>
            </a:r>
          </a:p>
          <a:p>
            <a:pPr lvl="2"/>
            <a:r>
              <a:rPr lang="hu-HU" dirty="0"/>
              <a:t>1919: gyorsított bűnvádi perrendtartás </a:t>
            </a:r>
          </a:p>
          <a:p>
            <a:pPr lvl="2"/>
            <a:r>
              <a:rPr lang="hu-HU" dirty="0"/>
              <a:t>a vád alá helyezési eljárás korlátozása </a:t>
            </a:r>
          </a:p>
          <a:p>
            <a:pPr lvl="2"/>
            <a:r>
              <a:rPr lang="hu-HU" dirty="0"/>
              <a:t>kiterjesztették a rögtönítélő bíróságok (statárium) alá vonható bűncselekmények </a:t>
            </a:r>
            <a:r>
              <a:rPr lang="hu-HU" dirty="0" smtClean="0"/>
              <a:t>körét</a:t>
            </a:r>
            <a:endParaRPr lang="hu-HU" dirty="0"/>
          </a:p>
          <a:p>
            <a:pPr lvl="2"/>
            <a:r>
              <a:rPr lang="hu-HU" dirty="0"/>
              <a:t>a perorvoslatok korlátozása </a:t>
            </a:r>
          </a:p>
          <a:p>
            <a:endParaRPr lang="hu-HU" dirty="0"/>
          </a:p>
        </p:txBody>
      </p:sp>
    </p:spTree>
    <p:extLst>
      <p:ext uri="{BB962C8B-B14F-4D97-AF65-F5344CB8AC3E}">
        <p14:creationId xmlns:p14="http://schemas.microsoft.com/office/powerpoint/2010/main" val="3948419279"/>
      </p:ext>
    </p:extLst>
  </p:cSld>
  <p:clrMapOvr>
    <a:masterClrMapping/>
  </p:clrMapOvr>
</p:sld>
</file>

<file path=ppt/slides/slide9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hu-HU" sz="2800" b="1" dirty="0" smtClean="0"/>
              <a:t>II. A magyar igazságszolgáltatás általános jellemzői 1919-1944 között </a:t>
            </a:r>
            <a:endParaRPr lang="hu-HU" sz="2800" dirty="0"/>
          </a:p>
        </p:txBody>
      </p:sp>
      <p:sp>
        <p:nvSpPr>
          <p:cNvPr id="3" name="Tartalom helye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1"/>
            <a:r>
              <a:rPr lang="hu-HU" dirty="0"/>
              <a:t>Sajtóperek </a:t>
            </a:r>
          </a:p>
          <a:p>
            <a:pPr lvl="2"/>
            <a:r>
              <a:rPr lang="hu-HU" dirty="0"/>
              <a:t>IM rendelet szabályozta </a:t>
            </a:r>
          </a:p>
          <a:p>
            <a:pPr lvl="2"/>
            <a:r>
              <a:rPr lang="hu-HU" dirty="0"/>
              <a:t>vizsgálóbírók előtt, akiknek illetékessége az egész ország területére kiterjedt </a:t>
            </a:r>
          </a:p>
          <a:p>
            <a:pPr lvl="2"/>
            <a:r>
              <a:rPr lang="hu-HU" dirty="0"/>
              <a:t>a be. mintájára, de nem volt vád alá helyezési eljárás </a:t>
            </a:r>
          </a:p>
          <a:p>
            <a:pPr lvl="2"/>
            <a:r>
              <a:rPr lang="hu-HU" dirty="0"/>
              <a:t>esküdtek --- titkos szavazás --- bűnösséghez legalább 7 szavazat </a:t>
            </a:r>
          </a:p>
          <a:p>
            <a:pPr lvl="2"/>
            <a:r>
              <a:rPr lang="hu-HU" dirty="0"/>
              <a:t>a büntetés kiszabásáról a 3 szakbíróból álló tanács határozott</a:t>
            </a:r>
          </a:p>
          <a:p>
            <a:endParaRPr lang="hu-HU" dirty="0"/>
          </a:p>
        </p:txBody>
      </p:sp>
      <p:pic>
        <p:nvPicPr>
          <p:cNvPr id="4" name="Kép 3" descr="https://encrypted-tbn2.gstatic.com/images?q=tbn:ANd9GcTxMBJ57ha4plT6hjJBBSGedMUwdg1SBCISm7DVkB1j_Drhdi65"/>
          <p:cNvPicPr/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6429388" y="5143512"/>
            <a:ext cx="1286832" cy="127159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671720363"/>
      </p:ext>
    </p:extLst>
  </p:cSld>
  <p:clrMapOvr>
    <a:masterClrMapping/>
  </p:clrMapOvr>
</p:sld>
</file>

<file path=ppt/slides/slide9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hu-HU" b="1" dirty="0" smtClean="0"/>
              <a:t>III. Jogkorlátozással összefüggő „híres” perek</a:t>
            </a:r>
            <a:endParaRPr lang="hu-HU" dirty="0"/>
          </a:p>
        </p:txBody>
      </p:sp>
      <p:sp>
        <p:nvSpPr>
          <p:cNvPr id="3" name="Tartalom helye 2"/>
          <p:cNvSpPr>
            <a:spLocks noGrp="1"/>
          </p:cNvSpPr>
          <p:nvPr>
            <p:ph idx="1"/>
          </p:nvPr>
        </p:nvSpPr>
        <p:spPr/>
        <p:txBody>
          <a:bodyPr>
            <a:normAutofit fontScale="77500" lnSpcReduction="20000"/>
          </a:bodyPr>
          <a:lstStyle/>
          <a:p>
            <a:pPr algn="ctr">
              <a:buNone/>
            </a:pPr>
            <a:r>
              <a:rPr lang="hu-HU" b="1" dirty="0" smtClean="0"/>
              <a:t>József Attila: LÁZADÓ KRISZTUS</a:t>
            </a:r>
          </a:p>
          <a:p>
            <a:pPr algn="ctr">
              <a:buNone/>
            </a:pPr>
            <a:r>
              <a:rPr lang="hu-HU" b="1" dirty="0" smtClean="0"/>
              <a:t>(részlet)</a:t>
            </a:r>
          </a:p>
          <a:p>
            <a:pPr algn="ctr">
              <a:buNone/>
            </a:pPr>
            <a:r>
              <a:rPr lang="hu-HU" dirty="0" smtClean="0"/>
              <a:t>„ - Ó Uramisten, ne légy Te a Jóság!</a:t>
            </a:r>
            <a:br>
              <a:rPr lang="hu-HU" dirty="0" smtClean="0"/>
            </a:br>
            <a:r>
              <a:rPr lang="hu-HU" dirty="0" smtClean="0"/>
              <a:t>Ne légy más, mint az Igazságos Úr.</a:t>
            </a:r>
            <a:br>
              <a:rPr lang="hu-HU" dirty="0" smtClean="0"/>
            </a:br>
            <a:r>
              <a:rPr lang="hu-HU" dirty="0" smtClean="0"/>
              <a:t>Több kalászt adj, de azért el ne vedd a</a:t>
            </a:r>
            <a:br>
              <a:rPr lang="hu-HU" dirty="0" smtClean="0"/>
            </a:br>
            <a:r>
              <a:rPr lang="hu-HU" dirty="0" err="1" smtClean="0"/>
              <a:t>Rózsát.Vagy</a:t>
            </a:r>
            <a:r>
              <a:rPr lang="hu-HU" dirty="0" smtClean="0"/>
              <a:t> ne maradj vén Kozmosz-palotádba,</a:t>
            </a:r>
            <a:br>
              <a:rPr lang="hu-HU" dirty="0" smtClean="0"/>
            </a:br>
            <a:r>
              <a:rPr lang="hu-HU" dirty="0" smtClean="0"/>
              <a:t>Gyere ki, nézd meg - szolgád mit csinál?</a:t>
            </a:r>
            <a:br>
              <a:rPr lang="hu-HU" dirty="0" smtClean="0"/>
            </a:br>
            <a:r>
              <a:rPr lang="hu-HU" dirty="0" smtClean="0"/>
              <a:t>Ronggyá nem mosná élet-subád ember</a:t>
            </a:r>
            <a:br>
              <a:rPr lang="hu-HU" dirty="0" smtClean="0"/>
            </a:br>
            <a:r>
              <a:rPr lang="hu-HU" dirty="0" smtClean="0"/>
              <a:t>Átka.</a:t>
            </a:r>
          </a:p>
          <a:p>
            <a:pPr algn="ctr">
              <a:buNone/>
            </a:pPr>
            <a:r>
              <a:rPr lang="hu-HU" dirty="0" smtClean="0"/>
              <a:t>S Neked könnyű </a:t>
            </a:r>
            <a:r>
              <a:rPr lang="hu-HU" dirty="0" err="1" smtClean="0"/>
              <a:t>vón</a:t>
            </a:r>
            <a:r>
              <a:rPr lang="hu-HU" dirty="0" smtClean="0"/>
              <a:t> a tövist letörni.</a:t>
            </a:r>
            <a:br>
              <a:rPr lang="hu-HU" dirty="0" smtClean="0"/>
            </a:br>
            <a:r>
              <a:rPr lang="hu-HU" dirty="0" smtClean="0"/>
              <a:t>Tanulhatnál még tőlem is, Uram -</a:t>
            </a:r>
            <a:br>
              <a:rPr lang="hu-HU" dirty="0" smtClean="0"/>
            </a:br>
            <a:r>
              <a:rPr lang="hu-HU" dirty="0" smtClean="0"/>
              <a:t>Én töröm s nem lesz vacsorám, csak - föld: egy</a:t>
            </a:r>
            <a:br>
              <a:rPr lang="hu-HU" dirty="0" smtClean="0"/>
            </a:br>
            <a:r>
              <a:rPr lang="hu-HU" dirty="0" smtClean="0"/>
              <a:t>Ölnyi.</a:t>
            </a:r>
          </a:p>
          <a:p>
            <a:pPr algn="ctr">
              <a:buNone/>
            </a:pPr>
            <a:r>
              <a:rPr lang="hu-HU" dirty="0" smtClean="0"/>
              <a:t>A telked azért mégis </a:t>
            </a:r>
            <a:r>
              <a:rPr lang="hu-HU" dirty="0" err="1" smtClean="0"/>
              <a:t>tisztitom</a:t>
            </a:r>
            <a:r>
              <a:rPr lang="hu-HU" dirty="0" smtClean="0"/>
              <a:t> csak.</a:t>
            </a:r>
            <a:br>
              <a:rPr lang="hu-HU" dirty="0" smtClean="0"/>
            </a:br>
            <a:r>
              <a:rPr lang="hu-HU" dirty="0" smtClean="0"/>
              <a:t>És már egy nagy sajgó gerinc vagyok -</a:t>
            </a:r>
            <a:br>
              <a:rPr lang="hu-HU" dirty="0" smtClean="0"/>
            </a:br>
            <a:r>
              <a:rPr lang="hu-HU" dirty="0" smtClean="0"/>
              <a:t>Sokat görnyedtem, ne </a:t>
            </a:r>
            <a:r>
              <a:rPr lang="hu-HU" dirty="0" err="1" smtClean="0"/>
              <a:t>kivánd</a:t>
            </a:r>
            <a:r>
              <a:rPr lang="hu-HU" dirty="0" smtClean="0"/>
              <a:t>, hogy eztán</a:t>
            </a:r>
            <a:br>
              <a:rPr lang="hu-HU" dirty="0" smtClean="0"/>
            </a:br>
            <a:r>
              <a:rPr lang="hu-HU" dirty="0" smtClean="0"/>
              <a:t>Rontsak.</a:t>
            </a:r>
          </a:p>
          <a:p>
            <a:pPr>
              <a:buNone/>
            </a:pPr>
            <a:endParaRPr lang="hu-HU" dirty="0"/>
          </a:p>
        </p:txBody>
      </p:sp>
    </p:spTree>
    <p:extLst>
      <p:ext uri="{BB962C8B-B14F-4D97-AF65-F5344CB8AC3E}">
        <p14:creationId xmlns:p14="http://schemas.microsoft.com/office/powerpoint/2010/main" val="3043501378"/>
      </p:ext>
    </p:extLst>
  </p:cSld>
  <p:clrMapOvr>
    <a:masterClrMapping/>
  </p:clrMapOvr>
</p:sld>
</file>

<file path=ppt/slides/slide9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357158" y="285728"/>
            <a:ext cx="8229600" cy="1143000"/>
          </a:xfrm>
        </p:spPr>
        <p:txBody>
          <a:bodyPr>
            <a:normAutofit fontScale="90000"/>
          </a:bodyPr>
          <a:lstStyle/>
          <a:p>
            <a:pPr lvl="0"/>
            <a:r>
              <a:rPr lang="hu-HU" sz="3300" b="1" dirty="0" smtClean="0"/>
              <a:t>III. Jogkorlátozással </a:t>
            </a:r>
            <a:r>
              <a:rPr lang="hu-HU" sz="3300" b="1" dirty="0"/>
              <a:t>összefüggő „híres” perek </a:t>
            </a:r>
            <a:r>
              <a:rPr lang="hu-HU" dirty="0"/>
              <a:t/>
            </a:r>
            <a:br>
              <a:rPr lang="hu-HU" dirty="0"/>
            </a:br>
            <a:endParaRPr lang="hu-HU" dirty="0"/>
          </a:p>
        </p:txBody>
      </p:sp>
      <p:sp>
        <p:nvSpPr>
          <p:cNvPr id="3" name="Tartalom helye 2"/>
          <p:cNvSpPr>
            <a:spLocks noGrp="1"/>
          </p:cNvSpPr>
          <p:nvPr>
            <p:ph idx="1"/>
          </p:nvPr>
        </p:nvSpPr>
        <p:spPr/>
        <p:txBody>
          <a:bodyPr>
            <a:normAutofit fontScale="32500" lnSpcReduction="20000"/>
          </a:bodyPr>
          <a:lstStyle/>
          <a:p>
            <a:pPr algn="just"/>
            <a:r>
              <a:rPr lang="hu-HU" sz="3600" b="1" dirty="0"/>
              <a:t>József Attila </a:t>
            </a:r>
            <a:r>
              <a:rPr lang="hu-HU" sz="3600" b="1" dirty="0" smtClean="0">
                <a:hlinkClick r:id="rId2"/>
              </a:rPr>
              <a:t> </a:t>
            </a:r>
            <a:r>
              <a:rPr lang="hu-HU" sz="3600" b="1" dirty="0">
                <a:hlinkClick r:id="rId2"/>
              </a:rPr>
              <a:t>A „Lázadó </a:t>
            </a:r>
            <a:r>
              <a:rPr lang="hu-HU" sz="3600" b="1" dirty="0" smtClean="0">
                <a:hlinkClick r:id="rId2"/>
              </a:rPr>
              <a:t>Krisztus-per</a:t>
            </a:r>
            <a:r>
              <a:rPr lang="hu-HU" sz="3600" dirty="0" smtClean="0"/>
              <a:t>”</a:t>
            </a:r>
          </a:p>
          <a:p>
            <a:pPr lvl="1" algn="just"/>
            <a:r>
              <a:rPr lang="hu-HU" sz="5500" i="1" dirty="0" smtClean="0"/>
              <a:t>A </a:t>
            </a:r>
            <a:r>
              <a:rPr lang="hu-HU" sz="5500" i="1" dirty="0"/>
              <a:t>destrukció újra vidáman burjánzik. Nemrégiben éltették Károlyit a »becsületes« politikusok - most meg egy ifjú </a:t>
            </a:r>
            <a:r>
              <a:rPr lang="hu-HU" sz="5500" i="1" dirty="0" err="1"/>
              <a:t>tintakuli</a:t>
            </a:r>
            <a:r>
              <a:rPr lang="hu-HU" sz="5500" i="1" dirty="0"/>
              <a:t> a »Kékmadár« című folyóirat hasábjain éles támadást intéz Krisztus ellen... Az a hang, amin ír, felkavarja az ember gyomrát. Stílusa alkalmas a hánytatásra. Általában a vad gyűlölet izzó hangján vázolja meg Krisztus fenséges, magasztos alakját. Mindenesetre így írni csak a legprofánabb lelkek mernek. De a szerző, József Attila úr, bizonyára „fentebb lélek”</a:t>
            </a:r>
            <a:r>
              <a:rPr lang="hu-HU" sz="5500" i="1" dirty="0" err="1"/>
              <a:t>-nek</a:t>
            </a:r>
            <a:r>
              <a:rPr lang="hu-HU" sz="5500" i="1" dirty="0"/>
              <a:t> tartja és hirdeti magát. Ebből a fennköltségből kiviláglik a lap iránya és ha szabad ezt a szót használnunk: nívója… Aki ilyen fertőből él- vagy mondjuk: kloakából, annak a nevét nem lenne szabad ki se nyomtatni. De ítélje meg maga az olvasó, a »Lázadó Krisztus« című verset és azt a tendenciát, amellyel a poéta író Egy mondatát és az utolsó versszakot ideiktatjuk. »Fáradt baromként reszket lelke, teste.« A versszak így szól: »Nagy, roskadt lelke igéket emel még - s kilógatja fakult, sápadt szívét, - mint akasztott ember szederjes, szürke - nyelvét.« Tehát a fiatalember így vélekedik - a Kékmadáron keresztül - Krisztusról.  Lehetetlen klasszifikálni ezt az »írói« merészséget. Az ilyen írókat, de főleg lapkiadókat el kellene tiltani a kiadástól - mert csak társadalmi bacilusokat terjesztenek az amúgy is fertőzött légkörben.” </a:t>
            </a:r>
            <a:endParaRPr lang="hu-HU" sz="5500" dirty="0"/>
          </a:p>
          <a:p>
            <a:pPr lvl="1">
              <a:buNone/>
            </a:pPr>
            <a:endParaRPr lang="hu-HU" dirty="0"/>
          </a:p>
        </p:txBody>
      </p:sp>
    </p:spTree>
    <p:extLst>
      <p:ext uri="{BB962C8B-B14F-4D97-AF65-F5344CB8AC3E}">
        <p14:creationId xmlns:p14="http://schemas.microsoft.com/office/powerpoint/2010/main" val="2099356452"/>
      </p:ext>
    </p:extLst>
  </p:cSld>
  <p:clrMapOvr>
    <a:masterClrMapping/>
  </p:clrMapOvr>
</p:sld>
</file>

<file path=ppt/slides/slide10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hu-HU" b="1" dirty="0" smtClean="0"/>
              <a:t>III. Jogkorlátozással összefüggő „híres” perek</a:t>
            </a:r>
            <a:endParaRPr lang="hu-HU" dirty="0"/>
          </a:p>
        </p:txBody>
      </p:sp>
      <p:sp>
        <p:nvSpPr>
          <p:cNvPr id="3" name="Tartalom helye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algn="just"/>
            <a:r>
              <a:rPr lang="hu-HU" dirty="0" smtClean="0"/>
              <a:t>Dr</a:t>
            </a:r>
            <a:r>
              <a:rPr lang="hu-HU" dirty="0"/>
              <a:t>. </a:t>
            </a:r>
            <a:r>
              <a:rPr lang="hu-HU" dirty="0" err="1"/>
              <a:t>Strache</a:t>
            </a:r>
            <a:r>
              <a:rPr lang="hu-HU" dirty="0"/>
              <a:t> Gusztáv </a:t>
            </a:r>
            <a:r>
              <a:rPr lang="hu-HU" dirty="0" err="1"/>
              <a:t>kir</a:t>
            </a:r>
            <a:r>
              <a:rPr lang="hu-HU" dirty="0"/>
              <a:t>. főügyész a vádiratában, melyben </a:t>
            </a:r>
            <a:r>
              <a:rPr lang="hu-HU" b="1" dirty="0"/>
              <a:t>istengyalázás címén</a:t>
            </a:r>
            <a:r>
              <a:rPr lang="hu-HU" dirty="0"/>
              <a:t> emelt vádat a költő ellen, a következőképpen érvelt: </a:t>
            </a:r>
            <a:r>
              <a:rPr lang="hu-HU" i="1" dirty="0"/>
              <a:t>„A versben foglalt egész gondolatmenet, annak egyes kifejezései</a:t>
            </a:r>
            <a:r>
              <a:rPr lang="hu-HU" i="1" u="sng" baseline="30000" dirty="0">
                <a:hlinkClick r:id="rId2"/>
              </a:rPr>
              <a:t>7</a:t>
            </a:r>
            <a:r>
              <a:rPr lang="hu-HU" i="1" dirty="0"/>
              <a:t>, de különösen a fent idézett része Isten ellen intézett gyalázó kifejezéseket foglalnak magukban, amelyeknek sajtó útján való közlése, a közbotrány kiváltására alkalmas”</a:t>
            </a:r>
            <a:r>
              <a:rPr lang="hu-HU" dirty="0"/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729346850"/>
      </p:ext>
    </p:extLst>
  </p:cSld>
  <p:clrMapOvr>
    <a:masterClrMapping/>
  </p:clrMapOvr>
</p:sld>
</file>

<file path=ppt/slides/slide10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hu-HU" b="1" dirty="0" smtClean="0"/>
              <a:t>III. Jogkorlátozással összefüggő „híres” perek</a:t>
            </a:r>
            <a:endParaRPr lang="hu-HU" dirty="0"/>
          </a:p>
        </p:txBody>
      </p:sp>
      <p:sp>
        <p:nvSpPr>
          <p:cNvPr id="3" name="Tartalom helye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algn="just"/>
            <a:r>
              <a:rPr lang="hu-HU" dirty="0"/>
              <a:t>Az ügyet </a:t>
            </a:r>
            <a:r>
              <a:rPr lang="hu-HU" dirty="0" err="1"/>
              <a:t>Schadl</a:t>
            </a:r>
            <a:r>
              <a:rPr lang="hu-HU" dirty="0"/>
              <a:t> Ernő </a:t>
            </a:r>
            <a:r>
              <a:rPr lang="hu-HU" dirty="0" err="1"/>
              <a:t>kir</a:t>
            </a:r>
            <a:r>
              <a:rPr lang="hu-HU" dirty="0"/>
              <a:t>. törvényszéki bíró </a:t>
            </a:r>
            <a:r>
              <a:rPr lang="hu-HU" dirty="0" smtClean="0"/>
              <a:t>tárgyalta.</a:t>
            </a:r>
            <a:r>
              <a:rPr lang="hu-HU" dirty="0"/>
              <a:t>   </a:t>
            </a:r>
            <a:endParaRPr lang="hu-HU" dirty="0" smtClean="0"/>
          </a:p>
          <a:p>
            <a:pPr algn="just"/>
            <a:r>
              <a:rPr lang="hu-HU" dirty="0" smtClean="0"/>
              <a:t> József </a:t>
            </a:r>
            <a:r>
              <a:rPr lang="hu-HU" dirty="0"/>
              <a:t>Attila vállalta verséért a sajtójogi felelősséget, de tiltakozva a vád ellen kifejtette, hogy a költemény megírásával az volt a célja, hogy az embertelen háború és forradalmak után visszaadja a nyomorgó embereknek az </a:t>
            </a:r>
            <a:r>
              <a:rPr lang="hu-HU" dirty="0" smtClean="0"/>
              <a:t>önmegbecsülésüket</a:t>
            </a:r>
          </a:p>
          <a:p>
            <a:pPr algn="just"/>
            <a:r>
              <a:rPr lang="hu-HU" dirty="0"/>
              <a:t>A szigorú </a:t>
            </a:r>
            <a:r>
              <a:rPr lang="hu-HU" dirty="0" err="1"/>
              <a:t>Schadl-tanács</a:t>
            </a:r>
            <a:r>
              <a:rPr lang="hu-HU" dirty="0"/>
              <a:t> végül is </a:t>
            </a:r>
            <a:r>
              <a:rPr lang="hu-HU" b="1" dirty="0"/>
              <a:t>1924. július 10</a:t>
            </a:r>
            <a:r>
              <a:rPr lang="hu-HU" dirty="0"/>
              <a:t>-én hozott ítéletében 8 hónapi fogházra és 200 000 </a:t>
            </a:r>
            <a:r>
              <a:rPr lang="hu-HU" dirty="0" smtClean="0"/>
              <a:t>Korona </a:t>
            </a:r>
            <a:r>
              <a:rPr lang="hu-HU" dirty="0"/>
              <a:t>pénzbüntetésre ítélte a </a:t>
            </a:r>
            <a:r>
              <a:rPr lang="hu-HU" dirty="0" smtClean="0"/>
              <a:t>fiatalembert</a:t>
            </a:r>
            <a:endParaRPr lang="hu-HU" dirty="0"/>
          </a:p>
        </p:txBody>
      </p:sp>
    </p:spTree>
    <p:extLst>
      <p:ext uri="{BB962C8B-B14F-4D97-AF65-F5344CB8AC3E}">
        <p14:creationId xmlns:p14="http://schemas.microsoft.com/office/powerpoint/2010/main" val="1809927798"/>
      </p:ext>
    </p:extLst>
  </p:cSld>
  <p:clrMapOvr>
    <a:masterClrMapping/>
  </p:clrMapOvr>
</p:sld>
</file>

<file path=ppt/slides/slide10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hu-HU" b="1" dirty="0" smtClean="0"/>
              <a:t>III. Jogkorlátozással összefüggő „híres” perek</a:t>
            </a:r>
            <a:endParaRPr lang="hu-HU" dirty="0"/>
          </a:p>
        </p:txBody>
      </p:sp>
      <p:sp>
        <p:nvSpPr>
          <p:cNvPr id="3" name="Tartalom helye 2"/>
          <p:cNvSpPr>
            <a:spLocks noGrp="1"/>
          </p:cNvSpPr>
          <p:nvPr>
            <p:ph idx="1"/>
          </p:nvPr>
        </p:nvSpPr>
        <p:spPr/>
        <p:txBody>
          <a:bodyPr>
            <a:noAutofit/>
          </a:bodyPr>
          <a:lstStyle/>
          <a:p>
            <a:pPr algn="just">
              <a:buNone/>
            </a:pPr>
            <a:r>
              <a:rPr lang="hu-HU" sz="2000" i="1" dirty="0"/>
              <a:t>„Vádlott védekezése… el nem fogadható, mert a vádbeli cselekményhez külön Istengyalázó szándék nem szükséges. Elégséges a gyalázó szavak használata. Vádlott pedig ebben a tudatban tette közzé a költeményt. Ugyanis a költemény címe, annak egész gondolatmenete, egyes kifejezései, de különösen annak a rendelkező részben idézett része, Isten ellen intézett gyalázó kifejezéseket foglal magában, melyek a költemény keresztény olvasójának vallásos érzületét sértik, sőt megbotránkoztatják. Ekként vádlottnak - a költemény szerzőjének is tudnia kellett, hogy az inkriminált költemény Istengyalázó, közbotrány előidézésre alkalmas kitételeket tartalmaz. Vádlottnak ezen cselekménye a vádbeli cselekmény tényálladékát kimerítvén, őt - aki a költeményt írta s közzétette, mint a St. 33. §</a:t>
            </a:r>
            <a:r>
              <a:rPr lang="hu-HU" sz="2000" i="1" dirty="0" err="1"/>
              <a:t>-</a:t>
            </a:r>
            <a:r>
              <a:rPr lang="hu-HU" sz="2000" i="1" dirty="0" err="1" smtClean="0"/>
              <a:t>a</a:t>
            </a:r>
            <a:r>
              <a:rPr lang="hu-HU" sz="2000" i="1" dirty="0" smtClean="0"/>
              <a:t> </a:t>
            </a:r>
            <a:r>
              <a:rPr lang="hu-HU" sz="2000" i="1" dirty="0"/>
              <a:t>szerinti szerzőt - abban bűnösnek kimondani s emiatt megbüntetni kellett. A büntetés kiszabásánál súlyosbító körülményül figyelembe vette a </a:t>
            </a:r>
            <a:r>
              <a:rPr lang="hu-HU" sz="2000" i="1" dirty="0" err="1"/>
              <a:t>kir</a:t>
            </a:r>
            <a:r>
              <a:rPr lang="hu-HU" sz="2000" i="1" dirty="0"/>
              <a:t>. törvényszék a gyalázó kifejezések halmazát, enyhítő körülményül pedig vádlott fiatalabb korát, s ezeknek mérlegelésével a reá kiszabott büntetést bűnösségévei arányban állónak </a:t>
            </a:r>
            <a:r>
              <a:rPr lang="hu-HU" sz="2000" i="1" dirty="0" smtClean="0"/>
              <a:t>találta.”</a:t>
            </a:r>
            <a:endParaRPr lang="hu-HU" sz="2000" dirty="0"/>
          </a:p>
        </p:txBody>
      </p:sp>
    </p:spTree>
    <p:extLst>
      <p:ext uri="{BB962C8B-B14F-4D97-AF65-F5344CB8AC3E}">
        <p14:creationId xmlns:p14="http://schemas.microsoft.com/office/powerpoint/2010/main" val="151033165"/>
      </p:ext>
    </p:extLst>
  </p:cSld>
  <p:clrMapOvr>
    <a:masterClrMapping/>
  </p:clrMapOvr>
</p:sld>
</file>

<file path=ppt/slides/slide10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hu-HU" b="1" dirty="0" smtClean="0"/>
              <a:t>III. Jogkorlátozással összefüggő „híres” perek</a:t>
            </a:r>
            <a:endParaRPr lang="hu-HU" dirty="0"/>
          </a:p>
        </p:txBody>
      </p:sp>
      <p:sp>
        <p:nvSpPr>
          <p:cNvPr id="3" name="Tartalom helye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pPr algn="just"/>
            <a:r>
              <a:rPr lang="hu-HU" dirty="0"/>
              <a:t>József Attila teljes joggal csalódik: </a:t>
            </a:r>
            <a:r>
              <a:rPr lang="hu-HU" i="1" dirty="0"/>
              <a:t>„Immár utána vagyok a tárgyalásnak is: 8 hónap fogház és 200.000  – K[</a:t>
            </a:r>
            <a:r>
              <a:rPr lang="hu-HU" i="1" dirty="0" err="1"/>
              <a:t>orona</a:t>
            </a:r>
            <a:r>
              <a:rPr lang="hu-HU" i="1" dirty="0"/>
              <a:t>] pénzbüntetés. 1924; Istenkáromlás. Versben. 19 évvel. Hiszen még ezt a tizenkilencet is ellopták tőlem! Vétettem én evvel nekik? </a:t>
            </a:r>
            <a:r>
              <a:rPr lang="hu-HU" i="1" dirty="0" err="1"/>
              <a:t>Külömben</a:t>
            </a:r>
            <a:r>
              <a:rPr lang="hu-HU" i="1" dirty="0"/>
              <a:t> [sic !] a törvény: </a:t>
            </a:r>
            <a:r>
              <a:rPr lang="hu-HU" i="1" dirty="0" err="1"/>
              <a:t>törvény</a:t>
            </a:r>
            <a:r>
              <a:rPr lang="hu-HU" i="1" dirty="0"/>
              <a:t> és az ostobák: </a:t>
            </a:r>
            <a:r>
              <a:rPr lang="hu-HU" i="1" dirty="0" err="1"/>
              <a:t>ostobák</a:t>
            </a:r>
            <a:r>
              <a:rPr lang="hu-HU" i="1" dirty="0"/>
              <a:t>. Csak azt nem tudom megérteni, hogy miután az ügyész is elismerte a vers tendenciájának nemességét és a jóhiszeműségét pedig feltétlenül, de a vádat - érthetően - tovább is fenntartja, akkor akad bíróság, amely „marasztaló ítéletet” hoz és abban 8 hónapra elítél egy 19 éves fiatalembert »enyhítő« körülménynek véve »fiatal korát« és súlyosbítónak »a gyalázó kifejezések egész halmazát« . .. Természetesen esküdtszék nélkül!</a:t>
            </a:r>
            <a:endParaRPr lang="hu-HU" dirty="0"/>
          </a:p>
        </p:txBody>
      </p:sp>
    </p:spTree>
    <p:extLst>
      <p:ext uri="{BB962C8B-B14F-4D97-AF65-F5344CB8AC3E}">
        <p14:creationId xmlns:p14="http://schemas.microsoft.com/office/powerpoint/2010/main" val="3955860952"/>
      </p:ext>
    </p:extLst>
  </p:cSld>
  <p:clrMapOvr>
    <a:masterClrMapping/>
  </p:clrMapOvr>
</p:sld>
</file>

<file path=ppt/slides/slide10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hu-HU" b="1" dirty="0" smtClean="0"/>
              <a:t>III. Jogkorlátozással összefüggő „híres” perek</a:t>
            </a:r>
            <a:endParaRPr lang="hu-HU" dirty="0"/>
          </a:p>
        </p:txBody>
      </p:sp>
      <p:sp>
        <p:nvSpPr>
          <p:cNvPr id="3" name="Tartalom helye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algn="just"/>
            <a:r>
              <a:rPr lang="hu-HU" dirty="0"/>
              <a:t>Az Ítélőtábla </a:t>
            </a:r>
            <a:r>
              <a:rPr lang="hu-HU" dirty="0" smtClean="0"/>
              <a:t>felterjesztette </a:t>
            </a:r>
            <a:r>
              <a:rPr lang="hu-HU" dirty="0"/>
              <a:t>a Magyar Királyi Kúriához ügyet, amely elutasítva az általa hozott ítéletet, </a:t>
            </a:r>
            <a:r>
              <a:rPr lang="hu-HU" b="1" dirty="0"/>
              <a:t>1925. március 24</a:t>
            </a:r>
            <a:r>
              <a:rPr lang="hu-HU" dirty="0"/>
              <a:t>-én </a:t>
            </a:r>
            <a:r>
              <a:rPr lang="hu-HU" dirty="0" smtClean="0"/>
              <a:t>felmentette </a:t>
            </a:r>
            <a:r>
              <a:rPr lang="hu-HU" dirty="0"/>
              <a:t>a </a:t>
            </a:r>
            <a:r>
              <a:rPr lang="hu-HU" dirty="0" smtClean="0"/>
              <a:t>költőt.</a:t>
            </a:r>
          </a:p>
          <a:p>
            <a:pPr marL="342900" lvl="2" indent="-342900" algn="just"/>
            <a:r>
              <a:rPr lang="hu-HU" i="1" dirty="0"/>
              <a:t>„A VII. és a VIII. osztályból összevont vizsgát tettem s így egy évvel előbb végeztem, mint volt osztálytársaim. Tanulásra azonban mindössze három hónap állt rendelkezésemre s így történt, hogy a hetedikből tiszta jó, a nyolcadikból pedig tiszta elégséges osztályzatot kaptam. Érettségi bizonyítványom már jobb a nyolcadikosnál: csak magyarból és történelemből kaptam elégségest. Ekkor már egy versemért Istenkáromlás miatt pörbe fogtak. A Kúria fölmentett</a:t>
            </a:r>
            <a:r>
              <a:rPr lang="hu-HU" i="1" dirty="0" smtClean="0"/>
              <a:t>.” (József Attila) </a:t>
            </a:r>
            <a:endParaRPr lang="hu-HU" dirty="0"/>
          </a:p>
          <a:p>
            <a:pPr algn="just"/>
            <a:endParaRPr lang="hu-HU" dirty="0"/>
          </a:p>
        </p:txBody>
      </p:sp>
    </p:spTree>
    <p:extLst>
      <p:ext uri="{BB962C8B-B14F-4D97-AF65-F5344CB8AC3E}">
        <p14:creationId xmlns:p14="http://schemas.microsoft.com/office/powerpoint/2010/main" val="4143993306"/>
      </p:ext>
    </p:extLst>
  </p:cSld>
  <p:clrMapOvr>
    <a:masterClrMapping/>
  </p:clrMapOvr>
</p:sld>
</file>

<file path=ppt/slides/slide10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hu-HU" b="1" dirty="0" smtClean="0"/>
              <a:t>Jogkorlátozással összefüggő „híres” perek</a:t>
            </a:r>
            <a:endParaRPr lang="hu-HU" dirty="0"/>
          </a:p>
        </p:txBody>
      </p:sp>
      <p:sp>
        <p:nvSpPr>
          <p:cNvPr id="3" name="Tartalom helye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ctr">
              <a:buNone/>
            </a:pPr>
            <a:r>
              <a:rPr lang="hu-HU" b="1" dirty="0" smtClean="0"/>
              <a:t>Radnóti Miklós: Arckép</a:t>
            </a:r>
          </a:p>
          <a:p>
            <a:pPr algn="ctr">
              <a:buNone/>
            </a:pPr>
            <a:r>
              <a:rPr lang="hu-HU" i="1" dirty="0" smtClean="0"/>
              <a:t>Huszonkét éves vagyok. Így</a:t>
            </a:r>
            <a:br>
              <a:rPr lang="hu-HU" i="1" dirty="0" smtClean="0"/>
            </a:br>
            <a:r>
              <a:rPr lang="hu-HU" i="1" dirty="0" smtClean="0"/>
              <a:t>nézhetett ki ősszel Krisztus is</a:t>
            </a:r>
            <a:br>
              <a:rPr lang="hu-HU" i="1" dirty="0" smtClean="0"/>
            </a:br>
            <a:r>
              <a:rPr lang="hu-HU" i="1" dirty="0" smtClean="0"/>
              <a:t>ennyi idősen; még nem volt</a:t>
            </a:r>
            <a:br>
              <a:rPr lang="hu-HU" i="1" dirty="0" smtClean="0"/>
            </a:br>
            <a:r>
              <a:rPr lang="hu-HU" i="1" dirty="0" smtClean="0"/>
              <a:t>szakálla, szőke volt és lányok</a:t>
            </a:r>
            <a:br>
              <a:rPr lang="hu-HU" i="1" dirty="0" smtClean="0"/>
            </a:br>
            <a:r>
              <a:rPr lang="hu-HU" i="1" dirty="0" smtClean="0"/>
              <a:t>álmodtak véle éjjelenként!</a:t>
            </a:r>
          </a:p>
          <a:p>
            <a:pPr algn="ctr">
              <a:buNone/>
            </a:pPr>
            <a:r>
              <a:rPr lang="hu-HU" dirty="0" smtClean="0"/>
              <a:t>1930. október 11.</a:t>
            </a:r>
          </a:p>
          <a:p>
            <a:endParaRPr lang="hu-HU" dirty="0"/>
          </a:p>
        </p:txBody>
      </p:sp>
    </p:spTree>
    <p:extLst>
      <p:ext uri="{BB962C8B-B14F-4D97-AF65-F5344CB8AC3E}">
        <p14:creationId xmlns:p14="http://schemas.microsoft.com/office/powerpoint/2010/main" val="2022149171"/>
      </p:ext>
    </p:extLst>
  </p:cSld>
  <p:clrMapOvr>
    <a:masterClrMapping/>
  </p:clrMapOvr>
</p:sld>
</file>

<file path=ppt/slides/slide10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hu-HU" b="1" dirty="0" smtClean="0"/>
              <a:t>III. Jogkorlátozással összefüggő „híres” perek</a:t>
            </a:r>
            <a:endParaRPr lang="hu-HU" dirty="0"/>
          </a:p>
        </p:txBody>
      </p:sp>
      <p:sp>
        <p:nvSpPr>
          <p:cNvPr id="3" name="Tartalom helye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pPr algn="just"/>
            <a:r>
              <a:rPr lang="hu-HU" dirty="0" smtClean="0"/>
              <a:t>Radnóti pere: 1931</a:t>
            </a:r>
            <a:r>
              <a:rPr lang="hu-HU" dirty="0"/>
              <a:t>. áprilisában rendelte el az ügyészség az Újmódi pásztorok éneke 440 példányának elkobzását és házkutatást Radnóti Miklósnál: </a:t>
            </a:r>
            <a:r>
              <a:rPr lang="hu-HU" b="1" i="1" dirty="0"/>
              <a:t>szemérem elleni vétséggel és sajtó útján elkövetett vallás elleni kihágással vádolták (Táj szeretőkkel, Arckép, Pirul a naptól már az őszi bogyó)</a:t>
            </a:r>
            <a:r>
              <a:rPr lang="hu-HU" dirty="0"/>
              <a:t>. </a:t>
            </a:r>
            <a:endParaRPr lang="hu-HU" dirty="0" smtClean="0"/>
          </a:p>
          <a:p>
            <a:pPr algn="just"/>
            <a:r>
              <a:rPr lang="hu-HU" dirty="0" smtClean="0"/>
              <a:t>1931 </a:t>
            </a:r>
            <a:r>
              <a:rPr lang="hu-HU" dirty="0"/>
              <a:t>decemberében, zárt tárgyalás: a bíróság vallásgyalázó és erotikus tartalom miatt 8 nap fogházra ítélte a 22 éves költőt: „ Arckép című versében magát Krisztussal hasonlítja össze…”</a:t>
            </a:r>
          </a:p>
          <a:p>
            <a:pPr algn="just"/>
            <a:r>
              <a:rPr lang="hu-HU" dirty="0"/>
              <a:t> Radnóti </a:t>
            </a:r>
            <a:r>
              <a:rPr lang="hu-HU" dirty="0" smtClean="0"/>
              <a:t>fellebbezett --- az </a:t>
            </a:r>
            <a:r>
              <a:rPr lang="hu-HU" dirty="0"/>
              <a:t>elzárást felfüggesztették. </a:t>
            </a:r>
          </a:p>
        </p:txBody>
      </p:sp>
    </p:spTree>
    <p:extLst>
      <p:ext uri="{BB962C8B-B14F-4D97-AF65-F5344CB8AC3E}">
        <p14:creationId xmlns:p14="http://schemas.microsoft.com/office/powerpoint/2010/main" val="1932605014"/>
      </p:ext>
    </p:extLst>
  </p:cSld>
  <p:clrMapOvr>
    <a:masterClrMapping/>
  </p:clrMapOvr>
</p:sld>
</file>

<file path=ppt/slides/slide10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lvl="0"/>
            <a:r>
              <a:rPr lang="hu-HU" sz="3900" b="1" dirty="0"/>
              <a:t>Polgári perek a zsidótörvényekkel összefüggésben</a:t>
            </a:r>
            <a:r>
              <a:rPr lang="hu-HU" dirty="0"/>
              <a:t/>
            </a:r>
            <a:br>
              <a:rPr lang="hu-HU" dirty="0"/>
            </a:br>
            <a:endParaRPr lang="hu-HU" dirty="0"/>
          </a:p>
        </p:txBody>
      </p:sp>
      <p:sp>
        <p:nvSpPr>
          <p:cNvPr id="3" name="Tartalom helye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lvl="1"/>
            <a:r>
              <a:rPr lang="hu-HU" dirty="0"/>
              <a:t>Általános jellemzők</a:t>
            </a:r>
          </a:p>
          <a:p>
            <a:pPr lvl="2"/>
            <a:r>
              <a:rPr lang="hu-HU" dirty="0"/>
              <a:t>a döntvények bírtak meghatározó szereppel</a:t>
            </a:r>
          </a:p>
          <a:p>
            <a:pPr lvl="2"/>
            <a:r>
              <a:rPr lang="hu-HU" dirty="0"/>
              <a:t>A Kúria jogegységi és teljes ülési határozatai minden bíróra nézve kötelező jellegűek voltak</a:t>
            </a:r>
          </a:p>
          <a:p>
            <a:pPr lvl="2"/>
            <a:r>
              <a:rPr lang="hu-HU" dirty="0" err="1" smtClean="0"/>
              <a:t>aPolgárjogi</a:t>
            </a:r>
            <a:r>
              <a:rPr lang="hu-HU" dirty="0" smtClean="0"/>
              <a:t> </a:t>
            </a:r>
            <a:r>
              <a:rPr lang="hu-HU" dirty="0"/>
              <a:t>Határozatok </a:t>
            </a:r>
            <a:r>
              <a:rPr lang="hu-HU" dirty="0" smtClean="0"/>
              <a:t>Tára</a:t>
            </a:r>
            <a:endParaRPr lang="hu-HU" dirty="0"/>
          </a:p>
          <a:p>
            <a:pPr lvl="2" algn="just"/>
            <a:r>
              <a:rPr lang="hu-HU" dirty="0"/>
              <a:t>Az 1930-ban megalkotott jogszabály a döntvényalkotás lehetőségét szélesítette, így a bíróságok a Kúria a bíróságok jogkorlátozó törvényekkel kapcsolatban felmerülő vitás kérdéseiben számos esetben foglal(hatot)t </a:t>
            </a:r>
            <a:r>
              <a:rPr lang="hu-HU" dirty="0" smtClean="0"/>
              <a:t>állást</a:t>
            </a:r>
            <a:endParaRPr lang="hu-HU" dirty="0"/>
          </a:p>
        </p:txBody>
      </p:sp>
    </p:spTree>
    <p:extLst>
      <p:ext uri="{BB962C8B-B14F-4D97-AF65-F5344CB8AC3E}">
        <p14:creationId xmlns:p14="http://schemas.microsoft.com/office/powerpoint/2010/main" val="4286271197"/>
      </p:ext>
    </p:extLst>
  </p:cSld>
  <p:clrMapOvr>
    <a:masterClrMapping/>
  </p:clrMapOvr>
</p:sld>
</file>

<file path=ppt/slides/slide10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hu-HU" b="1" dirty="0" smtClean="0"/>
              <a:t>Polgári perek a zsidótörvényekkel összefüggésben</a:t>
            </a:r>
            <a:endParaRPr lang="hu-HU" dirty="0"/>
          </a:p>
        </p:txBody>
      </p:sp>
      <p:sp>
        <p:nvSpPr>
          <p:cNvPr id="3" name="Tartalom helye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342900" lvl="1" indent="-342900">
              <a:buFont typeface="Arial" pitchFamily="34" charset="0"/>
              <a:buChar char="•"/>
            </a:pPr>
            <a:r>
              <a:rPr lang="hu-HU" dirty="0" smtClean="0"/>
              <a:t>A </a:t>
            </a:r>
            <a:r>
              <a:rPr lang="hu-HU" dirty="0"/>
              <a:t>munkajoggal összefüggő kérdések </a:t>
            </a:r>
            <a:endParaRPr lang="hu-HU" dirty="0" smtClean="0"/>
          </a:p>
          <a:p>
            <a:pPr marL="742950" lvl="2" indent="-342900"/>
            <a:r>
              <a:rPr lang="hu-HU" dirty="0" smtClean="0"/>
              <a:t>Értelmiségi kormánybiztos utasításainak kiigazítása </a:t>
            </a:r>
          </a:p>
          <a:p>
            <a:pPr marL="742950" lvl="2" indent="-342900"/>
            <a:r>
              <a:rPr lang="hu-HU" dirty="0" smtClean="0"/>
              <a:t>Kire vonatkozott a „jog nem tudása nem mentesít elve”? </a:t>
            </a:r>
          </a:p>
          <a:p>
            <a:pPr marL="742950" lvl="2" indent="-342900"/>
            <a:r>
              <a:rPr lang="hu-HU" dirty="0" smtClean="0"/>
              <a:t>A felmondás kérdése </a:t>
            </a:r>
          </a:p>
          <a:p>
            <a:pPr marL="742950" lvl="2" indent="-342900"/>
            <a:r>
              <a:rPr lang="hu-HU" dirty="0" smtClean="0"/>
              <a:t>Nyugdíjjal kapcsolatos állásfoglalások</a:t>
            </a:r>
            <a:endParaRPr lang="hu-HU" dirty="0"/>
          </a:p>
          <a:p>
            <a:r>
              <a:rPr lang="hu-HU" dirty="0" smtClean="0"/>
              <a:t>A kereskedelmi jog körébe tartozó perek</a:t>
            </a:r>
          </a:p>
          <a:p>
            <a:pPr lvl="1"/>
            <a:r>
              <a:rPr lang="hu-HU" dirty="0" smtClean="0"/>
              <a:t>Csendes társaság </a:t>
            </a:r>
            <a:endParaRPr lang="hu-HU" dirty="0"/>
          </a:p>
        </p:txBody>
      </p:sp>
    </p:spTree>
    <p:extLst>
      <p:ext uri="{BB962C8B-B14F-4D97-AF65-F5344CB8AC3E}">
        <p14:creationId xmlns:p14="http://schemas.microsoft.com/office/powerpoint/2010/main" val="3682451922"/>
      </p:ext>
    </p:extLst>
  </p:cSld>
  <p:clrMapOvr>
    <a:masterClrMapping/>
  </p:clrMapOvr>
</p:sld>
</file>

<file path=ppt/slides/slide10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hu-HU" b="1" dirty="0" smtClean="0"/>
              <a:t>Polgári perek a zsidótörvényekkel összefüggésben</a:t>
            </a:r>
            <a:endParaRPr lang="hu-HU" dirty="0"/>
          </a:p>
        </p:txBody>
      </p:sp>
      <p:sp>
        <p:nvSpPr>
          <p:cNvPr id="3" name="Tartalom helye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hu-HU" dirty="0" smtClean="0"/>
              <a:t>Kötelmi jogi perek </a:t>
            </a:r>
          </a:p>
          <a:p>
            <a:pPr lvl="1"/>
            <a:r>
              <a:rPr lang="hu-HU" dirty="0" smtClean="0"/>
              <a:t>Munkaszolgálat kérdése </a:t>
            </a:r>
          </a:p>
          <a:p>
            <a:pPr lvl="1"/>
            <a:r>
              <a:rPr lang="hu-HU" dirty="0" smtClean="0"/>
              <a:t>A zsidótörvény mint gazdasági helyzet</a:t>
            </a:r>
          </a:p>
          <a:p>
            <a:r>
              <a:rPr lang="hu-HU" dirty="0" smtClean="0"/>
              <a:t> Fajvédelem a polgári bíróságokon </a:t>
            </a:r>
          </a:p>
          <a:p>
            <a:pPr lvl="1"/>
            <a:r>
              <a:rPr lang="hu-HU" dirty="0" smtClean="0"/>
              <a:t>Házasság érvénytelenítése </a:t>
            </a:r>
          </a:p>
          <a:p>
            <a:pPr lvl="1"/>
            <a:r>
              <a:rPr lang="hu-HU" dirty="0" smtClean="0"/>
              <a:t>Zsidó származás mint lényeges tulajdonság </a:t>
            </a:r>
          </a:p>
          <a:p>
            <a:pPr lvl="1"/>
            <a:r>
              <a:rPr lang="hu-HU" dirty="0" smtClean="0"/>
              <a:t>Zsidó származás megkérdőjelezése </a:t>
            </a:r>
          </a:p>
          <a:p>
            <a:pPr lvl="1"/>
            <a:r>
              <a:rPr lang="hu-HU" dirty="0" smtClean="0"/>
              <a:t>Vallásváltoztatás </a:t>
            </a:r>
          </a:p>
          <a:p>
            <a:pPr lvl="1"/>
            <a:endParaRPr lang="hu-HU" dirty="0" smtClean="0"/>
          </a:p>
        </p:txBody>
      </p:sp>
    </p:spTree>
    <p:extLst>
      <p:ext uri="{BB962C8B-B14F-4D97-AF65-F5344CB8AC3E}">
        <p14:creationId xmlns:p14="http://schemas.microsoft.com/office/powerpoint/2010/main" val="1633628716"/>
      </p:ext>
    </p:extLst>
  </p:cSld>
  <p:clrMapOvr>
    <a:masterClrMapping/>
  </p:clrMapOvr>
</p:sld>
</file>

<file path=ppt/slides/slide1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lvl="0"/>
            <a:r>
              <a:rPr lang="hu-HU" b="1" dirty="0" smtClean="0"/>
              <a:t>V. A </a:t>
            </a:r>
            <a:r>
              <a:rPr lang="hu-HU" b="1" dirty="0"/>
              <a:t>közjogi és a büntetőjogi jogviták</a:t>
            </a:r>
            <a:r>
              <a:rPr lang="hu-HU" dirty="0"/>
              <a:t/>
            </a:r>
            <a:br>
              <a:rPr lang="hu-HU" dirty="0"/>
            </a:br>
            <a:endParaRPr lang="hu-HU" dirty="0"/>
          </a:p>
        </p:txBody>
      </p:sp>
      <p:sp>
        <p:nvSpPr>
          <p:cNvPr id="3" name="Tartalom helye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342900" lvl="1" indent="-342900" algn="just">
              <a:buFont typeface="Arial" pitchFamily="34" charset="0"/>
              <a:buChar char="•"/>
            </a:pPr>
            <a:r>
              <a:rPr lang="hu-HU" b="1" dirty="0"/>
              <a:t>A strómanság, avagy a zsidótörvény kijátszásának módja</a:t>
            </a:r>
            <a:endParaRPr lang="hu-HU" dirty="0"/>
          </a:p>
          <a:p>
            <a:pPr algn="just">
              <a:buNone/>
            </a:pPr>
            <a:r>
              <a:rPr lang="hu-HU" dirty="0" smtClean="0"/>
              <a:t>„…ahol </a:t>
            </a:r>
            <a:r>
              <a:rPr lang="hu-HU" dirty="0"/>
              <a:t>csak lehet, kijátsszák, a kijátszás fölött pedig szemet hunynak, a törvény állítólagos célját (!) – a zsidók kitiltását a nemzet életének legfontosabb szféráiból – még megközelítőleg sem érik </a:t>
            </a:r>
            <a:r>
              <a:rPr lang="hu-HU" dirty="0" smtClean="0"/>
              <a:t>el.” (1942.) </a:t>
            </a:r>
            <a:endParaRPr lang="hu-HU" dirty="0"/>
          </a:p>
        </p:txBody>
      </p:sp>
    </p:spTree>
    <p:extLst>
      <p:ext uri="{BB962C8B-B14F-4D97-AF65-F5344CB8AC3E}">
        <p14:creationId xmlns:p14="http://schemas.microsoft.com/office/powerpoint/2010/main" val="2697215295"/>
      </p:ext>
    </p:extLst>
  </p:cSld>
  <p:clrMapOvr>
    <a:masterClrMapping/>
  </p:clrMapOvr>
</p:sld>
</file>

<file path=ppt/slides/slide1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hu-HU" b="1" dirty="0" smtClean="0"/>
              <a:t>V. A közjogi és a büntetőjogi jogviták</a:t>
            </a:r>
            <a:r>
              <a:rPr lang="hu-HU" dirty="0" smtClean="0"/>
              <a:t/>
            </a:r>
            <a:br>
              <a:rPr lang="hu-HU" dirty="0" smtClean="0"/>
            </a:br>
            <a:endParaRPr lang="hu-HU" dirty="0"/>
          </a:p>
        </p:txBody>
      </p:sp>
      <p:sp>
        <p:nvSpPr>
          <p:cNvPr id="3" name="Tartalom helye 2"/>
          <p:cNvSpPr>
            <a:spLocks noGrp="1"/>
          </p:cNvSpPr>
          <p:nvPr>
            <p:ph idx="1"/>
          </p:nvPr>
        </p:nvSpPr>
        <p:spPr/>
        <p:txBody>
          <a:bodyPr>
            <a:noAutofit/>
          </a:bodyPr>
          <a:lstStyle/>
          <a:p>
            <a:pPr algn="just">
              <a:buNone/>
            </a:pPr>
            <a:r>
              <a:rPr lang="en-US" sz="1700" i="1" dirty="0" smtClean="0"/>
              <a:t>„A </a:t>
            </a:r>
            <a:r>
              <a:rPr lang="en-US" sz="1700" i="1" dirty="0" err="1" smtClean="0"/>
              <a:t>királyi</a:t>
            </a:r>
            <a:r>
              <a:rPr lang="en-US" sz="1700" i="1" dirty="0" smtClean="0"/>
              <a:t> </a:t>
            </a:r>
            <a:r>
              <a:rPr lang="en-US" sz="1700" i="1" dirty="0" err="1" smtClean="0"/>
              <a:t>ügyész</a:t>
            </a:r>
            <a:r>
              <a:rPr lang="en-US" sz="1700" i="1" dirty="0" smtClean="0"/>
              <a:t> </a:t>
            </a:r>
            <a:r>
              <a:rPr lang="en-US" sz="1700" i="1" dirty="0" err="1" smtClean="0"/>
              <a:t>vádlottat</a:t>
            </a:r>
            <a:r>
              <a:rPr lang="en-US" sz="1700" i="1" dirty="0" smtClean="0"/>
              <a:t> az 1939. </a:t>
            </a:r>
            <a:r>
              <a:rPr lang="en-US" sz="1700" i="1" dirty="0" err="1" smtClean="0"/>
              <a:t>évi</a:t>
            </a:r>
            <a:r>
              <a:rPr lang="en-US" sz="1700" i="1" dirty="0" smtClean="0"/>
              <a:t> IV. </a:t>
            </a:r>
            <a:r>
              <a:rPr lang="en-US" sz="1700" i="1" dirty="0" err="1" smtClean="0"/>
              <a:t>tc</a:t>
            </a:r>
            <a:r>
              <a:rPr lang="en-US" sz="1700" i="1" dirty="0" smtClean="0"/>
              <a:t>. 26. </a:t>
            </a:r>
            <a:r>
              <a:rPr lang="en-US" sz="1700" i="1" dirty="0" err="1" smtClean="0"/>
              <a:t>szakaszának</a:t>
            </a:r>
            <a:r>
              <a:rPr lang="en-US" sz="1700" i="1" dirty="0" smtClean="0"/>
              <a:t> 3., 5., és 6. </a:t>
            </a:r>
            <a:r>
              <a:rPr lang="en-US" sz="1700" i="1" dirty="0" err="1" smtClean="0"/>
              <a:t>pontjaiba</a:t>
            </a:r>
            <a:r>
              <a:rPr lang="en-US" sz="1700" i="1" dirty="0" smtClean="0"/>
              <a:t> </a:t>
            </a:r>
            <a:r>
              <a:rPr lang="en-US" sz="1700" i="1" dirty="0" err="1" smtClean="0"/>
              <a:t>ütköző</a:t>
            </a:r>
            <a:r>
              <a:rPr lang="en-US" sz="1700" i="1" dirty="0" smtClean="0"/>
              <a:t> </a:t>
            </a:r>
            <a:r>
              <a:rPr lang="en-US" sz="1700" i="1" dirty="0" err="1" smtClean="0"/>
              <a:t>vétség</a:t>
            </a:r>
            <a:r>
              <a:rPr lang="en-US" sz="1700" i="1" dirty="0" smtClean="0"/>
              <a:t> </a:t>
            </a:r>
            <a:r>
              <a:rPr lang="en-US" sz="1700" i="1" dirty="0" err="1" smtClean="0"/>
              <a:t>címén</a:t>
            </a:r>
            <a:r>
              <a:rPr lang="en-US" sz="1700" i="1" dirty="0" smtClean="0"/>
              <a:t> </a:t>
            </a:r>
            <a:r>
              <a:rPr lang="en-US" sz="1700" i="1" dirty="0" err="1" smtClean="0"/>
              <a:t>azzal</a:t>
            </a:r>
            <a:r>
              <a:rPr lang="en-US" sz="1700" i="1" dirty="0" smtClean="0"/>
              <a:t> </a:t>
            </a:r>
            <a:r>
              <a:rPr lang="en-US" sz="1700" i="1" dirty="0" err="1" smtClean="0"/>
              <a:t>vádolta</a:t>
            </a:r>
            <a:r>
              <a:rPr lang="en-US" sz="1700" i="1" dirty="0" smtClean="0"/>
              <a:t>, </a:t>
            </a:r>
            <a:r>
              <a:rPr lang="en-US" sz="1700" i="1" dirty="0" err="1" smtClean="0"/>
              <a:t>hogy</a:t>
            </a:r>
            <a:r>
              <a:rPr lang="en-US" sz="1700" i="1" dirty="0" smtClean="0"/>
              <a:t> </a:t>
            </a:r>
            <a:r>
              <a:rPr lang="en-US" sz="1700" i="1" dirty="0" err="1" smtClean="0"/>
              <a:t>Budapesten</a:t>
            </a:r>
            <a:r>
              <a:rPr lang="en-US" sz="1700" i="1" dirty="0" smtClean="0"/>
              <a:t> 1940-41-ben, mint </a:t>
            </a:r>
            <a:r>
              <a:rPr lang="en-US" sz="1700" i="1" dirty="0" err="1" smtClean="0"/>
              <a:t>zsidónak</a:t>
            </a:r>
            <a:r>
              <a:rPr lang="en-US" sz="1700" i="1" dirty="0" smtClean="0"/>
              <a:t> </a:t>
            </a:r>
            <a:r>
              <a:rPr lang="en-US" sz="1700" i="1" dirty="0" err="1" smtClean="0"/>
              <a:t>tekintendő</a:t>
            </a:r>
            <a:r>
              <a:rPr lang="en-US" sz="1700" i="1" dirty="0" smtClean="0"/>
              <a:t> </a:t>
            </a:r>
            <a:r>
              <a:rPr lang="en-US" sz="1700" i="1" dirty="0" err="1" smtClean="0"/>
              <a:t>személy</a:t>
            </a:r>
            <a:r>
              <a:rPr lang="en-US" sz="1700" i="1" dirty="0" smtClean="0"/>
              <a:t>, az X. </a:t>
            </a:r>
            <a:r>
              <a:rPr lang="en-US" sz="1700" i="1" dirty="0" err="1" smtClean="0"/>
              <a:t>kft</a:t>
            </a:r>
            <a:r>
              <a:rPr lang="en-US" sz="1700" i="1" dirty="0" smtClean="0"/>
              <a:t>. Által </a:t>
            </a:r>
            <a:r>
              <a:rPr lang="en-US" sz="1700" i="1" dirty="0" err="1" smtClean="0"/>
              <a:t>fenntartott</a:t>
            </a:r>
            <a:r>
              <a:rPr lang="en-US" sz="1700" i="1" dirty="0" smtClean="0"/>
              <a:t> </a:t>
            </a:r>
            <a:r>
              <a:rPr lang="en-US" sz="1700" i="1" dirty="0" err="1" smtClean="0"/>
              <a:t>cég</a:t>
            </a:r>
            <a:r>
              <a:rPr lang="en-US" sz="1700" i="1" dirty="0" smtClean="0"/>
              <a:t> </a:t>
            </a:r>
            <a:r>
              <a:rPr lang="en-US" sz="1700" i="1" dirty="0" err="1" smtClean="0"/>
              <a:t>ügyvezetője</a:t>
            </a:r>
            <a:r>
              <a:rPr lang="en-US" sz="1700" i="1" dirty="0" smtClean="0"/>
              <a:t>, a </a:t>
            </a:r>
            <a:r>
              <a:rPr lang="en-US" sz="1700" i="1" dirty="0" err="1" smtClean="0"/>
              <a:t>büntetőjogi</a:t>
            </a:r>
            <a:r>
              <a:rPr lang="en-US" sz="1700" i="1" dirty="0" smtClean="0"/>
              <a:t> </a:t>
            </a:r>
            <a:r>
              <a:rPr lang="en-US" sz="1700" i="1" dirty="0" err="1" smtClean="0"/>
              <a:t>beszámíthatóság</a:t>
            </a:r>
            <a:r>
              <a:rPr lang="en-US" sz="1700" i="1" dirty="0" smtClean="0"/>
              <a:t> </a:t>
            </a:r>
            <a:r>
              <a:rPr lang="en-US" sz="1700" i="1" dirty="0" err="1" smtClean="0"/>
              <a:t>hiányában</a:t>
            </a:r>
            <a:r>
              <a:rPr lang="en-US" sz="1700" i="1" dirty="0" smtClean="0"/>
              <a:t> </a:t>
            </a:r>
            <a:r>
              <a:rPr lang="en-US" sz="1700" i="1" dirty="0" err="1" smtClean="0"/>
              <a:t>felelősségre</a:t>
            </a:r>
            <a:r>
              <a:rPr lang="en-US" sz="1700" i="1" dirty="0" smtClean="0"/>
              <a:t> nem </a:t>
            </a:r>
            <a:r>
              <a:rPr lang="en-US" sz="1700" i="1" dirty="0" err="1" smtClean="0"/>
              <a:t>vonható</a:t>
            </a:r>
            <a:r>
              <a:rPr lang="en-US" sz="1700" i="1" dirty="0" smtClean="0"/>
              <a:t> A. B. nem </a:t>
            </a:r>
            <a:r>
              <a:rPr lang="en-US" sz="1700" i="1" dirty="0" err="1" smtClean="0"/>
              <a:t>zsidó</a:t>
            </a:r>
            <a:r>
              <a:rPr lang="en-US" sz="1700" i="1" dirty="0" smtClean="0"/>
              <a:t> </a:t>
            </a:r>
            <a:r>
              <a:rPr lang="en-US" sz="1700" i="1" dirty="0" err="1" smtClean="0"/>
              <a:t>személytől</a:t>
            </a:r>
            <a:r>
              <a:rPr lang="en-US" sz="1700" i="1" dirty="0" smtClean="0"/>
              <a:t> a </a:t>
            </a:r>
            <a:r>
              <a:rPr lang="en-US" sz="1700" i="1" dirty="0" err="1" smtClean="0"/>
              <a:t>cég</a:t>
            </a:r>
            <a:r>
              <a:rPr lang="en-US" sz="1700" i="1" dirty="0" smtClean="0"/>
              <a:t> </a:t>
            </a:r>
            <a:r>
              <a:rPr lang="en-US" sz="1700" i="1" dirty="0" err="1" smtClean="0"/>
              <a:t>ügyvitelében</a:t>
            </a:r>
            <a:r>
              <a:rPr lang="en-US" sz="1700" i="1" dirty="0" smtClean="0"/>
              <a:t> </a:t>
            </a:r>
            <a:r>
              <a:rPr lang="en-US" sz="1700" i="1" dirty="0" err="1" smtClean="0"/>
              <a:t>irányító</a:t>
            </a:r>
            <a:r>
              <a:rPr lang="en-US" sz="1700" i="1" dirty="0" smtClean="0"/>
              <a:t> </a:t>
            </a:r>
            <a:r>
              <a:rPr lang="en-US" sz="1700" i="1" dirty="0" err="1" smtClean="0"/>
              <a:t>befolyást</a:t>
            </a:r>
            <a:r>
              <a:rPr lang="en-US" sz="1700" i="1" dirty="0" smtClean="0"/>
              <a:t> gyakorló </a:t>
            </a:r>
            <a:r>
              <a:rPr lang="en-US" sz="1700" i="1" dirty="0" err="1" smtClean="0"/>
              <a:t>alkalmazást</a:t>
            </a:r>
            <a:r>
              <a:rPr lang="en-US" sz="1700" i="1" dirty="0" smtClean="0"/>
              <a:t> </a:t>
            </a:r>
            <a:r>
              <a:rPr lang="en-US" sz="1700" i="1" dirty="0" err="1" smtClean="0"/>
              <a:t>fogadott</a:t>
            </a:r>
            <a:r>
              <a:rPr lang="en-US" sz="1700" i="1" dirty="0" smtClean="0"/>
              <a:t> el és </a:t>
            </a:r>
            <a:r>
              <a:rPr lang="en-US" sz="1700" i="1" dirty="0" err="1" smtClean="0"/>
              <a:t>ezáltal</a:t>
            </a:r>
            <a:r>
              <a:rPr lang="en-US" sz="1700" i="1" dirty="0" smtClean="0"/>
              <a:t> C. D. nem </a:t>
            </a:r>
            <a:r>
              <a:rPr lang="en-US" sz="1700" i="1" dirty="0" err="1" smtClean="0"/>
              <a:t>zsidó</a:t>
            </a:r>
            <a:r>
              <a:rPr lang="en-US" sz="1700" i="1" dirty="0" smtClean="0"/>
              <a:t> </a:t>
            </a:r>
            <a:r>
              <a:rPr lang="en-US" sz="1700" i="1" dirty="0" err="1" smtClean="0"/>
              <a:t>személy</a:t>
            </a:r>
            <a:r>
              <a:rPr lang="en-US" sz="1700" i="1" dirty="0" smtClean="0"/>
              <a:t> </a:t>
            </a:r>
            <a:r>
              <a:rPr lang="en-US" sz="1700" i="1" dirty="0" err="1" smtClean="0"/>
              <a:t>részére</a:t>
            </a:r>
            <a:r>
              <a:rPr lang="en-US" sz="1700" i="1" dirty="0" smtClean="0"/>
              <a:t> és a </a:t>
            </a:r>
            <a:r>
              <a:rPr lang="en-US" sz="1700" i="1" dirty="0" err="1" smtClean="0"/>
              <a:t>neve</a:t>
            </a:r>
            <a:r>
              <a:rPr lang="en-US" sz="1700" i="1" dirty="0" smtClean="0"/>
              <a:t> </a:t>
            </a:r>
            <a:r>
              <a:rPr lang="en-US" sz="1700" i="1" dirty="0" err="1" smtClean="0"/>
              <a:t>alatt</a:t>
            </a:r>
            <a:r>
              <a:rPr lang="en-US" sz="1700" i="1" dirty="0" smtClean="0"/>
              <a:t> </a:t>
            </a:r>
            <a:r>
              <a:rPr lang="en-US" sz="1700" i="1" dirty="0" err="1" smtClean="0"/>
              <a:t>elnyert</a:t>
            </a:r>
            <a:r>
              <a:rPr lang="en-US" sz="1700" i="1" dirty="0" smtClean="0"/>
              <a:t> </a:t>
            </a:r>
            <a:r>
              <a:rPr lang="en-US" sz="1700" i="1" dirty="0" err="1" smtClean="0"/>
              <a:t>engedélyt</a:t>
            </a:r>
            <a:r>
              <a:rPr lang="en-US" sz="1700" i="1" dirty="0" smtClean="0"/>
              <a:t>, mint </a:t>
            </a:r>
            <a:r>
              <a:rPr lang="en-US" sz="1700" i="1" dirty="0" err="1" smtClean="0"/>
              <a:t>hatósági</a:t>
            </a:r>
            <a:r>
              <a:rPr lang="en-US" sz="1700" i="1" dirty="0" smtClean="0"/>
              <a:t> </a:t>
            </a:r>
            <a:r>
              <a:rPr lang="en-US" sz="1700" i="1" dirty="0" err="1" smtClean="0"/>
              <a:t>engedélytől</a:t>
            </a:r>
            <a:r>
              <a:rPr lang="en-US" sz="1700" i="1" dirty="0" smtClean="0"/>
              <a:t> </a:t>
            </a:r>
            <a:r>
              <a:rPr lang="en-US" sz="1700" i="1" dirty="0" err="1" smtClean="0"/>
              <a:t>függő</a:t>
            </a:r>
            <a:r>
              <a:rPr lang="en-US" sz="1700" i="1" dirty="0" smtClean="0"/>
              <a:t> </a:t>
            </a:r>
            <a:r>
              <a:rPr lang="en-US" sz="1700" i="1" dirty="0" err="1" smtClean="0"/>
              <a:t>jogosítványt</a:t>
            </a:r>
            <a:r>
              <a:rPr lang="en-US" sz="1700" i="1" dirty="0" smtClean="0"/>
              <a:t>, a </a:t>
            </a:r>
            <a:r>
              <a:rPr lang="en-US" sz="1700" i="1" dirty="0" err="1" smtClean="0"/>
              <a:t>maga</a:t>
            </a:r>
            <a:r>
              <a:rPr lang="en-US" sz="1700" i="1" dirty="0" smtClean="0"/>
              <a:t> </a:t>
            </a:r>
            <a:r>
              <a:rPr lang="en-US" sz="1700" i="1" dirty="0" err="1" smtClean="0"/>
              <a:t>részére</a:t>
            </a:r>
            <a:r>
              <a:rPr lang="en-US" sz="1700" i="1" dirty="0" smtClean="0"/>
              <a:t> </a:t>
            </a:r>
            <a:r>
              <a:rPr lang="en-US" sz="1700" i="1" dirty="0" err="1" smtClean="0"/>
              <a:t>megszerezte</a:t>
            </a:r>
            <a:r>
              <a:rPr lang="en-US" sz="1700" i="1" dirty="0" smtClean="0"/>
              <a:t>, a </a:t>
            </a:r>
            <a:r>
              <a:rPr lang="en-US" sz="1700" i="1" dirty="0" err="1" smtClean="0"/>
              <a:t>törvényrendelkezéseinek</a:t>
            </a:r>
            <a:r>
              <a:rPr lang="en-US" sz="1700" i="1" dirty="0" smtClean="0"/>
              <a:t> </a:t>
            </a:r>
            <a:r>
              <a:rPr lang="en-US" sz="1700" i="1" dirty="0" err="1" smtClean="0"/>
              <a:t>olyanként</a:t>
            </a:r>
            <a:r>
              <a:rPr lang="en-US" sz="1700" i="1" dirty="0" smtClean="0"/>
              <a:t> </a:t>
            </a:r>
            <a:r>
              <a:rPr lang="en-US" sz="1700" i="1" dirty="0" err="1" smtClean="0"/>
              <a:t>való</a:t>
            </a:r>
            <a:r>
              <a:rPr lang="en-US" sz="1700" i="1" dirty="0" smtClean="0"/>
              <a:t> </a:t>
            </a:r>
            <a:r>
              <a:rPr lang="en-US" sz="1700" i="1" dirty="0" err="1" smtClean="0"/>
              <a:t>kijátszásával</a:t>
            </a:r>
            <a:r>
              <a:rPr lang="en-US" sz="1700" i="1" dirty="0" smtClean="0"/>
              <a:t>, </a:t>
            </a:r>
            <a:r>
              <a:rPr lang="en-US" sz="1700" i="1" dirty="0" err="1" smtClean="0"/>
              <a:t>hogy</a:t>
            </a:r>
            <a:r>
              <a:rPr lang="en-US" sz="1700" i="1" dirty="0" smtClean="0"/>
              <a:t> </a:t>
            </a:r>
            <a:r>
              <a:rPr lang="en-US" sz="1700" i="1" dirty="0" err="1" smtClean="0"/>
              <a:t>bár</a:t>
            </a:r>
            <a:r>
              <a:rPr lang="en-US" sz="1700" i="1" dirty="0" smtClean="0"/>
              <a:t> </a:t>
            </a:r>
            <a:r>
              <a:rPr lang="en-US" sz="1700" i="1" dirty="0" err="1" smtClean="0"/>
              <a:t>magát</a:t>
            </a:r>
            <a:r>
              <a:rPr lang="en-US" sz="1700" i="1" dirty="0" smtClean="0"/>
              <a:t> </a:t>
            </a:r>
            <a:r>
              <a:rPr lang="en-US" sz="1700" i="1" dirty="0" err="1" smtClean="0"/>
              <a:t>csak</a:t>
            </a:r>
            <a:r>
              <a:rPr lang="en-US" sz="1700" i="1" dirty="0" smtClean="0"/>
              <a:t> mint </a:t>
            </a:r>
            <a:r>
              <a:rPr lang="en-US" sz="1700" i="1" dirty="0" err="1" smtClean="0"/>
              <a:t>alkalmazottat</a:t>
            </a:r>
            <a:r>
              <a:rPr lang="en-US" sz="1700" i="1" dirty="0" smtClean="0"/>
              <a:t> </a:t>
            </a:r>
            <a:r>
              <a:rPr lang="en-US" sz="1700" i="1" dirty="0" err="1" smtClean="0"/>
              <a:t>jelentette</a:t>
            </a:r>
            <a:r>
              <a:rPr lang="en-US" sz="1700" i="1" dirty="0" smtClean="0"/>
              <a:t> be, </a:t>
            </a:r>
            <a:r>
              <a:rPr lang="en-US" sz="1700" i="1" dirty="0" err="1" smtClean="0"/>
              <a:t>valójában</a:t>
            </a:r>
            <a:r>
              <a:rPr lang="en-US" sz="1700" i="1" dirty="0" smtClean="0"/>
              <a:t> </a:t>
            </a:r>
            <a:r>
              <a:rPr lang="en-US" sz="1700" i="1" dirty="0" err="1" smtClean="0"/>
              <a:t>azonban</a:t>
            </a:r>
            <a:r>
              <a:rPr lang="en-US" sz="1700" i="1" dirty="0" smtClean="0"/>
              <a:t> az </a:t>
            </a:r>
            <a:r>
              <a:rPr lang="en-US" sz="1700" i="1" dirty="0" err="1" smtClean="0"/>
              <a:t>irányításban</a:t>
            </a:r>
            <a:r>
              <a:rPr lang="en-US" sz="1700" i="1" dirty="0" smtClean="0"/>
              <a:t> </a:t>
            </a:r>
            <a:r>
              <a:rPr lang="en-US" sz="1700" i="1" dirty="0" err="1" smtClean="0"/>
              <a:t>korlátlan</a:t>
            </a:r>
            <a:r>
              <a:rPr lang="en-US" sz="1700" i="1" dirty="0" smtClean="0"/>
              <a:t> </a:t>
            </a:r>
            <a:r>
              <a:rPr lang="en-US" sz="1700" i="1" dirty="0" err="1" smtClean="0"/>
              <a:t>hatáskörrel</a:t>
            </a:r>
            <a:r>
              <a:rPr lang="en-US" sz="1700" i="1" dirty="0" smtClean="0"/>
              <a:t> </a:t>
            </a:r>
            <a:r>
              <a:rPr lang="en-US" sz="1700" i="1" dirty="0" err="1" smtClean="0"/>
              <a:t>rendelkezett</a:t>
            </a:r>
            <a:r>
              <a:rPr lang="en-US" sz="1700" i="1" dirty="0" smtClean="0"/>
              <a:t> és </a:t>
            </a:r>
            <a:r>
              <a:rPr lang="en-US" sz="1700" i="1" dirty="0" err="1" smtClean="0"/>
              <a:t>ezáltal</a:t>
            </a:r>
            <a:r>
              <a:rPr lang="en-US" sz="1700" i="1" dirty="0" smtClean="0"/>
              <a:t> a </a:t>
            </a:r>
            <a:r>
              <a:rPr lang="en-US" sz="1700" i="1" dirty="0" err="1" smtClean="0"/>
              <a:t>törvény</a:t>
            </a:r>
            <a:r>
              <a:rPr lang="en-US" sz="1700" i="1" dirty="0" smtClean="0"/>
              <a:t> </a:t>
            </a:r>
            <a:r>
              <a:rPr lang="en-US" sz="1700" i="1" dirty="0" err="1" smtClean="0"/>
              <a:t>végrehajtása</a:t>
            </a:r>
            <a:r>
              <a:rPr lang="en-US" sz="1700" i="1" dirty="0" smtClean="0"/>
              <a:t> </a:t>
            </a:r>
            <a:r>
              <a:rPr lang="en-US" sz="1700" i="1" dirty="0" err="1" smtClean="0"/>
              <a:t>körében</a:t>
            </a:r>
            <a:r>
              <a:rPr lang="en-US" sz="1700" i="1" dirty="0" smtClean="0"/>
              <a:t> a </a:t>
            </a:r>
            <a:r>
              <a:rPr lang="en-US" sz="1700" i="1" dirty="0" err="1" smtClean="0"/>
              <a:t>hatóságot</a:t>
            </a:r>
            <a:r>
              <a:rPr lang="en-US" sz="1700" i="1" dirty="0" smtClean="0"/>
              <a:t> </a:t>
            </a:r>
            <a:r>
              <a:rPr lang="en-US" sz="1700" i="1" dirty="0" err="1" smtClean="0"/>
              <a:t>fondorlattal</a:t>
            </a:r>
            <a:r>
              <a:rPr lang="en-US" sz="1700" i="1" dirty="0" smtClean="0"/>
              <a:t> </a:t>
            </a:r>
            <a:r>
              <a:rPr lang="en-US" sz="1700" i="1" dirty="0" err="1" smtClean="0"/>
              <a:t>megtévesztette</a:t>
            </a:r>
            <a:r>
              <a:rPr lang="en-US" sz="1700" i="1" dirty="0" smtClean="0"/>
              <a:t>. A </a:t>
            </a:r>
            <a:r>
              <a:rPr lang="en-US" sz="1700" i="1" dirty="0" err="1" smtClean="0"/>
              <a:t>budapesti</a:t>
            </a:r>
            <a:r>
              <a:rPr lang="en-US" sz="1700" i="1" dirty="0" smtClean="0"/>
              <a:t> </a:t>
            </a:r>
            <a:r>
              <a:rPr lang="en-US" sz="1700" i="1" dirty="0" err="1" smtClean="0"/>
              <a:t>királyi</a:t>
            </a:r>
            <a:r>
              <a:rPr lang="en-US" sz="1700" i="1" dirty="0" smtClean="0"/>
              <a:t> </a:t>
            </a:r>
            <a:r>
              <a:rPr lang="en-US" sz="1700" i="1" dirty="0" err="1" smtClean="0"/>
              <a:t>törvényszék</a:t>
            </a:r>
            <a:r>
              <a:rPr lang="en-US" sz="1700" i="1" dirty="0" smtClean="0"/>
              <a:t> </a:t>
            </a:r>
            <a:r>
              <a:rPr lang="en-US" sz="1700" i="1" dirty="0" err="1" smtClean="0"/>
              <a:t>felmentő</a:t>
            </a:r>
            <a:r>
              <a:rPr lang="en-US" sz="1700" i="1" dirty="0" smtClean="0"/>
              <a:t> </a:t>
            </a:r>
            <a:r>
              <a:rPr lang="en-US" sz="1700" i="1" dirty="0" err="1" smtClean="0"/>
              <a:t>ítéletet</a:t>
            </a:r>
            <a:r>
              <a:rPr lang="en-US" sz="1700" i="1" dirty="0" smtClean="0"/>
              <a:t> </a:t>
            </a:r>
            <a:r>
              <a:rPr lang="en-US" sz="1700" i="1" dirty="0" err="1" smtClean="0"/>
              <a:t>hozott</a:t>
            </a:r>
            <a:r>
              <a:rPr lang="en-US" sz="1700" i="1" dirty="0" smtClean="0"/>
              <a:t>. </a:t>
            </a:r>
            <a:r>
              <a:rPr lang="en-US" sz="1700" i="1" dirty="0" err="1" smtClean="0"/>
              <a:t>Alkalmazás</a:t>
            </a:r>
            <a:r>
              <a:rPr lang="en-US" sz="1700" i="1" dirty="0" smtClean="0"/>
              <a:t> </a:t>
            </a:r>
            <a:r>
              <a:rPr lang="en-US" sz="1700" i="1" dirty="0" err="1" smtClean="0"/>
              <a:t>esetén</a:t>
            </a:r>
            <a:r>
              <a:rPr lang="en-US" sz="1700" i="1" dirty="0" smtClean="0"/>
              <a:t> (a </a:t>
            </a:r>
            <a:r>
              <a:rPr lang="en-US" sz="1700" i="1" dirty="0" err="1" smtClean="0"/>
              <a:t>kulcsállások</a:t>
            </a:r>
            <a:r>
              <a:rPr lang="en-US" sz="1700" i="1" dirty="0" smtClean="0"/>
              <a:t> </a:t>
            </a:r>
            <a:r>
              <a:rPr lang="en-US" sz="1700" i="1" dirty="0" err="1" smtClean="0"/>
              <a:t>kivételével</a:t>
            </a:r>
            <a:r>
              <a:rPr lang="en-US" sz="1700" i="1" dirty="0" smtClean="0"/>
              <a:t>) a </a:t>
            </a:r>
            <a:r>
              <a:rPr lang="en-US" sz="1700" i="1" dirty="0" err="1" smtClean="0"/>
              <a:t>zsidótörvény</a:t>
            </a:r>
            <a:r>
              <a:rPr lang="en-US" sz="1700" i="1" dirty="0" smtClean="0"/>
              <a:t> </a:t>
            </a:r>
            <a:r>
              <a:rPr lang="en-US" sz="1700" i="1" dirty="0" err="1" smtClean="0"/>
              <a:t>végrehajtása</a:t>
            </a:r>
            <a:r>
              <a:rPr lang="en-US" sz="1700" i="1" dirty="0" smtClean="0"/>
              <a:t> </a:t>
            </a:r>
            <a:r>
              <a:rPr lang="en-US" sz="1700" i="1" dirty="0" err="1" smtClean="0"/>
              <a:t>szempontjából</a:t>
            </a:r>
            <a:r>
              <a:rPr lang="en-US" sz="1700" i="1" dirty="0" smtClean="0"/>
              <a:t> </a:t>
            </a:r>
            <a:r>
              <a:rPr lang="en-US" sz="1700" i="1" dirty="0" err="1" smtClean="0"/>
              <a:t>csak</a:t>
            </a:r>
            <a:r>
              <a:rPr lang="en-US" sz="1700" i="1" dirty="0" smtClean="0"/>
              <a:t> az a </a:t>
            </a:r>
            <a:r>
              <a:rPr lang="en-US" sz="1700" i="1" dirty="0" err="1" smtClean="0"/>
              <a:t>lényeges</a:t>
            </a:r>
            <a:r>
              <a:rPr lang="en-US" sz="1700" i="1" dirty="0" smtClean="0"/>
              <a:t>, </a:t>
            </a:r>
            <a:r>
              <a:rPr lang="en-US" sz="1700" i="1" dirty="0" err="1" smtClean="0"/>
              <a:t>hogy</a:t>
            </a:r>
            <a:r>
              <a:rPr lang="en-US" sz="1700" i="1" dirty="0" smtClean="0"/>
              <a:t> </a:t>
            </a:r>
            <a:r>
              <a:rPr lang="en-US" sz="1700" i="1" dirty="0" err="1" smtClean="0"/>
              <a:t>értelmiségi</a:t>
            </a:r>
            <a:r>
              <a:rPr lang="en-US" sz="1700" i="1" dirty="0" smtClean="0"/>
              <a:t> </a:t>
            </a:r>
            <a:r>
              <a:rPr lang="en-US" sz="1700" i="1" dirty="0" err="1" smtClean="0"/>
              <a:t>munkakörben</a:t>
            </a:r>
            <a:r>
              <a:rPr lang="en-US" sz="1700" i="1" dirty="0" smtClean="0"/>
              <a:t> a </a:t>
            </a:r>
            <a:r>
              <a:rPr lang="en-US" sz="1700" i="1" dirty="0" err="1" smtClean="0"/>
              <a:t>megengedett</a:t>
            </a:r>
            <a:r>
              <a:rPr lang="en-US" sz="1700" i="1" dirty="0" smtClean="0"/>
              <a:t> </a:t>
            </a:r>
            <a:r>
              <a:rPr lang="en-US" sz="1700" i="1" dirty="0" err="1" smtClean="0"/>
              <a:t>arányszámot</a:t>
            </a:r>
            <a:r>
              <a:rPr lang="en-US" sz="1700" i="1" dirty="0" smtClean="0"/>
              <a:t> </a:t>
            </a:r>
            <a:r>
              <a:rPr lang="en-US" sz="1700" i="1" dirty="0" err="1" smtClean="0"/>
              <a:t>sem</a:t>
            </a:r>
            <a:r>
              <a:rPr lang="en-US" sz="1700" i="1" dirty="0" smtClean="0"/>
              <a:t> </a:t>
            </a:r>
            <a:r>
              <a:rPr lang="en-US" sz="1700" i="1" dirty="0" err="1" smtClean="0"/>
              <a:t>számszerűleg</a:t>
            </a:r>
            <a:r>
              <a:rPr lang="en-US" sz="1700" i="1" dirty="0" smtClean="0"/>
              <a:t>, </a:t>
            </a:r>
            <a:r>
              <a:rPr lang="en-US" sz="1700" i="1" dirty="0" err="1" smtClean="0"/>
              <a:t>sem</a:t>
            </a:r>
            <a:r>
              <a:rPr lang="en-US" sz="1700" i="1" dirty="0" smtClean="0"/>
              <a:t> </a:t>
            </a:r>
            <a:r>
              <a:rPr lang="en-US" sz="1700" i="1" dirty="0" err="1" smtClean="0"/>
              <a:t>javadalmazást</a:t>
            </a:r>
            <a:r>
              <a:rPr lang="en-US" sz="1700" i="1" dirty="0" smtClean="0"/>
              <a:t> </a:t>
            </a:r>
            <a:r>
              <a:rPr lang="en-US" sz="1700" i="1" dirty="0" err="1" smtClean="0"/>
              <a:t>illetően</a:t>
            </a:r>
            <a:r>
              <a:rPr lang="en-US" sz="1700" i="1" dirty="0" smtClean="0"/>
              <a:t> a </a:t>
            </a:r>
            <a:r>
              <a:rPr lang="en-US" sz="1700" i="1" dirty="0" err="1" smtClean="0"/>
              <a:t>zsidó</a:t>
            </a:r>
            <a:r>
              <a:rPr lang="en-US" sz="1700" i="1" dirty="0" smtClean="0"/>
              <a:t> </a:t>
            </a:r>
            <a:r>
              <a:rPr lang="en-US" sz="1700" i="1" dirty="0" err="1" smtClean="0"/>
              <a:t>alkalmazottak</a:t>
            </a:r>
            <a:r>
              <a:rPr lang="en-US" sz="1700" i="1" dirty="0" smtClean="0"/>
              <a:t> </a:t>
            </a:r>
            <a:r>
              <a:rPr lang="en-US" sz="1700" i="1" dirty="0" err="1" smtClean="0"/>
              <a:t>javára</a:t>
            </a:r>
            <a:r>
              <a:rPr lang="en-US" sz="1700" i="1" dirty="0" smtClean="0"/>
              <a:t> </a:t>
            </a:r>
            <a:r>
              <a:rPr lang="en-US" sz="1700" i="1" dirty="0" err="1" smtClean="0"/>
              <a:t>túl</a:t>
            </a:r>
            <a:r>
              <a:rPr lang="en-US" sz="1700" i="1" dirty="0" smtClean="0"/>
              <a:t> ne </a:t>
            </a:r>
            <a:r>
              <a:rPr lang="en-US" sz="1700" i="1" dirty="0" err="1" smtClean="0"/>
              <a:t>lépjék</a:t>
            </a:r>
            <a:r>
              <a:rPr lang="en-US" sz="1700" i="1" dirty="0" smtClean="0"/>
              <a:t>. </a:t>
            </a:r>
            <a:r>
              <a:rPr lang="en-US" sz="1700" i="1" dirty="0" err="1" smtClean="0"/>
              <a:t>Jelen</a:t>
            </a:r>
            <a:r>
              <a:rPr lang="en-US" sz="1700" i="1" dirty="0" smtClean="0"/>
              <a:t> </a:t>
            </a:r>
            <a:r>
              <a:rPr lang="en-US" sz="1700" i="1" dirty="0" err="1" smtClean="0"/>
              <a:t>esetben</a:t>
            </a:r>
            <a:r>
              <a:rPr lang="en-US" sz="1700" i="1" dirty="0" smtClean="0"/>
              <a:t> </a:t>
            </a:r>
            <a:r>
              <a:rPr lang="en-US" sz="1700" i="1" dirty="0" err="1" smtClean="0"/>
              <a:t>pedig</a:t>
            </a:r>
            <a:r>
              <a:rPr lang="en-US" sz="1700" i="1" dirty="0" smtClean="0"/>
              <a:t> nem </a:t>
            </a:r>
            <a:r>
              <a:rPr lang="en-US" sz="1700" i="1" dirty="0" err="1" smtClean="0"/>
              <a:t>forgott</a:t>
            </a:r>
            <a:r>
              <a:rPr lang="en-US" sz="1700" i="1" dirty="0" smtClean="0"/>
              <a:t> </a:t>
            </a:r>
            <a:r>
              <a:rPr lang="en-US" sz="1700" i="1" dirty="0" err="1" smtClean="0"/>
              <a:t>fenn</a:t>
            </a:r>
            <a:r>
              <a:rPr lang="en-US" sz="1700" i="1" dirty="0" smtClean="0"/>
              <a:t> a </a:t>
            </a:r>
            <a:r>
              <a:rPr lang="en-US" sz="1700" i="1" dirty="0" err="1" smtClean="0"/>
              <a:t>megtévesztés</a:t>
            </a:r>
            <a:r>
              <a:rPr lang="en-US" sz="1700" i="1" dirty="0" smtClean="0"/>
              <a:t>, </a:t>
            </a:r>
            <a:r>
              <a:rPr lang="en-US" sz="1700" i="1" dirty="0" err="1" smtClean="0"/>
              <a:t>mert</a:t>
            </a:r>
            <a:r>
              <a:rPr lang="en-US" sz="1700" i="1" dirty="0" smtClean="0"/>
              <a:t> a </a:t>
            </a:r>
            <a:r>
              <a:rPr lang="en-US" sz="1700" i="1" dirty="0" err="1" smtClean="0"/>
              <a:t>vádlott</a:t>
            </a:r>
            <a:r>
              <a:rPr lang="en-US" sz="1700" i="1" dirty="0" smtClean="0"/>
              <a:t> </a:t>
            </a:r>
            <a:r>
              <a:rPr lang="en-US" sz="1700" i="1" dirty="0" err="1" smtClean="0"/>
              <a:t>értelmiségi</a:t>
            </a:r>
            <a:r>
              <a:rPr lang="en-US" sz="1700" i="1" dirty="0" smtClean="0"/>
              <a:t> </a:t>
            </a:r>
            <a:r>
              <a:rPr lang="en-US" sz="1700" i="1" dirty="0" err="1" smtClean="0"/>
              <a:t>munkakörben</a:t>
            </a:r>
            <a:r>
              <a:rPr lang="en-US" sz="1700" i="1" dirty="0" smtClean="0"/>
              <a:t> </a:t>
            </a:r>
            <a:r>
              <a:rPr lang="en-US" sz="1700" i="1" dirty="0" err="1" smtClean="0"/>
              <a:t>alkalmazott</a:t>
            </a:r>
            <a:r>
              <a:rPr lang="en-US" sz="1700" i="1" dirty="0" smtClean="0"/>
              <a:t> </a:t>
            </a:r>
            <a:r>
              <a:rPr lang="en-US" sz="1700" i="1" dirty="0" err="1" smtClean="0"/>
              <a:t>zsidóként</a:t>
            </a:r>
            <a:r>
              <a:rPr lang="en-US" sz="1700" i="1" dirty="0" smtClean="0"/>
              <a:t> volt </a:t>
            </a:r>
            <a:r>
              <a:rPr lang="en-US" sz="1700" i="1" dirty="0" err="1" smtClean="0"/>
              <a:t>bejelentve</a:t>
            </a:r>
            <a:r>
              <a:rPr lang="en-US" sz="1700" i="1" dirty="0" smtClean="0"/>
              <a:t>. Ezért a </a:t>
            </a:r>
            <a:r>
              <a:rPr lang="en-US" sz="1700" i="1" dirty="0" err="1" smtClean="0"/>
              <a:t>vádlottat</a:t>
            </a:r>
            <a:r>
              <a:rPr lang="en-US" sz="1700" i="1" dirty="0" smtClean="0"/>
              <a:t> a Bp. 326. </a:t>
            </a:r>
            <a:r>
              <a:rPr lang="en-US" sz="1700" i="1" dirty="0" err="1" smtClean="0"/>
              <a:t>szakasz</a:t>
            </a:r>
            <a:r>
              <a:rPr lang="en-US" sz="1700" i="1" dirty="0" smtClean="0"/>
              <a:t> </a:t>
            </a:r>
            <a:r>
              <a:rPr lang="en-US" sz="1700" i="1" dirty="0" err="1" smtClean="0"/>
              <a:t>első</a:t>
            </a:r>
            <a:r>
              <a:rPr lang="en-US" sz="1700" i="1" dirty="0" smtClean="0"/>
              <a:t> </a:t>
            </a:r>
            <a:r>
              <a:rPr lang="en-US" sz="1700" i="1" dirty="0" err="1" smtClean="0"/>
              <a:t>pontja</a:t>
            </a:r>
            <a:r>
              <a:rPr lang="en-US" sz="1700" i="1" dirty="0" smtClean="0"/>
              <a:t> </a:t>
            </a:r>
            <a:r>
              <a:rPr lang="en-US" sz="1700" i="1" dirty="0" err="1" smtClean="0"/>
              <a:t>alapján</a:t>
            </a:r>
            <a:r>
              <a:rPr lang="en-US" sz="1700" i="1" dirty="0" smtClean="0"/>
              <a:t> </a:t>
            </a:r>
            <a:r>
              <a:rPr lang="en-US" sz="1700" i="1" dirty="0" err="1" smtClean="0"/>
              <a:t>ezalól</a:t>
            </a:r>
            <a:r>
              <a:rPr lang="en-US" sz="1700" i="1" dirty="0" smtClean="0"/>
              <a:t> a </a:t>
            </a:r>
            <a:r>
              <a:rPr lang="en-US" sz="1700" i="1" dirty="0" err="1" smtClean="0"/>
              <a:t>vádpont</a:t>
            </a:r>
            <a:r>
              <a:rPr lang="en-US" sz="1700" i="1" dirty="0" smtClean="0"/>
              <a:t> </a:t>
            </a:r>
            <a:r>
              <a:rPr lang="en-US" sz="1700" i="1" dirty="0" err="1" smtClean="0"/>
              <a:t>alól</a:t>
            </a:r>
            <a:r>
              <a:rPr lang="en-US" sz="1700" i="1" dirty="0" smtClean="0"/>
              <a:t> </a:t>
            </a:r>
            <a:r>
              <a:rPr lang="en-US" sz="1700" i="1" dirty="0" err="1" smtClean="0"/>
              <a:t>fel</a:t>
            </a:r>
            <a:r>
              <a:rPr lang="en-US" sz="1700" i="1" dirty="0" smtClean="0"/>
              <a:t> </a:t>
            </a:r>
            <a:r>
              <a:rPr lang="en-US" sz="1700" i="1" dirty="0" err="1" smtClean="0"/>
              <a:t>kellett</a:t>
            </a:r>
            <a:r>
              <a:rPr lang="en-US" sz="1700" i="1" dirty="0" smtClean="0"/>
              <a:t> </a:t>
            </a:r>
            <a:r>
              <a:rPr lang="en-US" sz="1700" i="1" dirty="0" err="1" smtClean="0"/>
              <a:t>menteni</a:t>
            </a:r>
            <a:r>
              <a:rPr lang="en-US" sz="1700" i="1" dirty="0" smtClean="0"/>
              <a:t> </a:t>
            </a:r>
            <a:r>
              <a:rPr lang="en-US" sz="1700" i="1" dirty="0" err="1" smtClean="0"/>
              <a:t>annál</a:t>
            </a:r>
            <a:r>
              <a:rPr lang="en-US" sz="1700" i="1" dirty="0" smtClean="0"/>
              <a:t> is </a:t>
            </a:r>
            <a:r>
              <a:rPr lang="en-US" sz="1700" i="1" dirty="0" err="1" smtClean="0"/>
              <a:t>inkább</a:t>
            </a:r>
            <a:r>
              <a:rPr lang="en-US" sz="1700" i="1" dirty="0" smtClean="0"/>
              <a:t>, </a:t>
            </a:r>
            <a:r>
              <a:rPr lang="en-US" sz="1700" i="1" dirty="0" err="1" smtClean="0"/>
              <a:t>mert</a:t>
            </a:r>
            <a:r>
              <a:rPr lang="en-US" sz="1700" i="1" dirty="0" smtClean="0"/>
              <a:t> </a:t>
            </a:r>
            <a:r>
              <a:rPr lang="en-US" sz="1700" i="1" dirty="0" err="1" smtClean="0"/>
              <a:t>alkalmazásának</a:t>
            </a:r>
            <a:r>
              <a:rPr lang="en-US" sz="1700" i="1" dirty="0" smtClean="0"/>
              <a:t> </a:t>
            </a:r>
            <a:r>
              <a:rPr lang="en-US" sz="1700" i="1" dirty="0" err="1" smtClean="0"/>
              <a:t>minőségét</a:t>
            </a:r>
            <a:r>
              <a:rPr lang="en-US" sz="1700" i="1" dirty="0" smtClean="0"/>
              <a:t> a </a:t>
            </a:r>
            <a:r>
              <a:rPr lang="en-US" sz="1700" i="1" dirty="0" err="1" smtClean="0"/>
              <a:t>főtárgyalás</a:t>
            </a:r>
            <a:r>
              <a:rPr lang="en-US" sz="1700" i="1" dirty="0" smtClean="0"/>
              <a:t> </a:t>
            </a:r>
            <a:r>
              <a:rPr lang="en-US" sz="1700" i="1" dirty="0" err="1" smtClean="0"/>
              <a:t>adatai</a:t>
            </a:r>
            <a:r>
              <a:rPr lang="en-US" sz="1700" i="1" dirty="0" smtClean="0"/>
              <a:t> </a:t>
            </a:r>
            <a:r>
              <a:rPr lang="en-US" sz="1700" i="1" dirty="0" err="1" smtClean="0"/>
              <a:t>szerint</a:t>
            </a:r>
            <a:r>
              <a:rPr lang="en-US" sz="1700" i="1" dirty="0" smtClean="0"/>
              <a:t> A. B. </a:t>
            </a:r>
            <a:r>
              <a:rPr lang="en-US" sz="1700" i="1" dirty="0" err="1" smtClean="0"/>
              <a:t>jelentette</a:t>
            </a:r>
            <a:r>
              <a:rPr lang="en-US" sz="1700" i="1" dirty="0" smtClean="0"/>
              <a:t> be.“</a:t>
            </a:r>
            <a:endParaRPr lang="hu-HU" sz="1700" dirty="0" smtClean="0"/>
          </a:p>
          <a:p>
            <a:pPr algn="just">
              <a:buNone/>
            </a:pPr>
            <a:r>
              <a:rPr lang="hu-HU" sz="1700" dirty="0" smtClean="0"/>
              <a:t>(ifj. Nagy Béla: A zsidótörvény rendelkezéseinek bírói gyakorlata. Budapest,1942.)</a:t>
            </a:r>
            <a:endParaRPr lang="hu-HU" sz="1700" dirty="0"/>
          </a:p>
        </p:txBody>
      </p:sp>
    </p:spTree>
    <p:extLst>
      <p:ext uri="{BB962C8B-B14F-4D97-AF65-F5344CB8AC3E}">
        <p14:creationId xmlns:p14="http://schemas.microsoft.com/office/powerpoint/2010/main" val="2638443505"/>
      </p:ext>
    </p:extLst>
  </p:cSld>
  <p:clrMapOvr>
    <a:masterClrMapping/>
  </p:clrMapOvr>
</p:sld>
</file>

<file path=ppt/slides/slide1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hu-HU" b="1" dirty="0" smtClean="0"/>
              <a:t>V. A közjogi és a büntetőjogi jogviták</a:t>
            </a:r>
            <a:endParaRPr lang="hu-HU" dirty="0"/>
          </a:p>
        </p:txBody>
      </p:sp>
      <p:sp>
        <p:nvSpPr>
          <p:cNvPr id="3" name="Tartalom helye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algn="just"/>
            <a:r>
              <a:rPr lang="hu-HU" dirty="0"/>
              <a:t>A strómanság vétségének elkövetéséhez legalább két személy közreműködésére szükség </a:t>
            </a:r>
            <a:r>
              <a:rPr lang="hu-HU" dirty="0" smtClean="0"/>
              <a:t>volt.</a:t>
            </a:r>
          </a:p>
          <a:p>
            <a:pPr algn="just"/>
            <a:r>
              <a:rPr lang="hu-HU" dirty="0"/>
              <a:t>A bűncselekményt megvalósító magatartások körébe tartozott a ’</a:t>
            </a:r>
            <a:r>
              <a:rPr lang="hu-HU" dirty="0" err="1"/>
              <a:t>zsidónak</a:t>
            </a:r>
            <a:r>
              <a:rPr lang="hu-HU" dirty="0"/>
              <a:t>’ minősülő személy által hatósági engedélytől függő jogosítvány megszerzése a törvény rendelkezéseinek </a:t>
            </a:r>
            <a:r>
              <a:rPr lang="hu-HU" dirty="0" smtClean="0"/>
              <a:t>kijátszásával.</a:t>
            </a:r>
          </a:p>
          <a:p>
            <a:pPr algn="just"/>
            <a:r>
              <a:rPr lang="hu-HU" dirty="0" smtClean="0"/>
              <a:t>Marasztaló és felmentő ítéletek. </a:t>
            </a:r>
            <a:endParaRPr lang="hu-HU" dirty="0"/>
          </a:p>
        </p:txBody>
      </p:sp>
    </p:spTree>
    <p:extLst>
      <p:ext uri="{BB962C8B-B14F-4D97-AF65-F5344CB8AC3E}">
        <p14:creationId xmlns:p14="http://schemas.microsoft.com/office/powerpoint/2010/main" val="1979169640"/>
      </p:ext>
    </p:extLst>
  </p:cSld>
  <p:clrMapOvr>
    <a:masterClrMapping/>
  </p:clrMapOvr>
</p:sld>
</file>

<file path=ppt/slides/slide1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hu-HU" b="1" dirty="0" smtClean="0"/>
              <a:t>V. A közjogi és a büntetőjogi jogviták</a:t>
            </a:r>
            <a:endParaRPr lang="hu-HU" dirty="0"/>
          </a:p>
        </p:txBody>
      </p:sp>
      <p:sp>
        <p:nvSpPr>
          <p:cNvPr id="3" name="Tartalom helye 2"/>
          <p:cNvSpPr>
            <a:spLocks noGrp="1"/>
          </p:cNvSpPr>
          <p:nvPr>
            <p:ph idx="1"/>
          </p:nvPr>
        </p:nvSpPr>
        <p:spPr>
          <a:xfrm>
            <a:off x="457200" y="1600201"/>
            <a:ext cx="8229600" cy="4472006"/>
          </a:xfrm>
        </p:spPr>
        <p:txBody>
          <a:bodyPr/>
          <a:lstStyle/>
          <a:p>
            <a:pPr algn="just"/>
            <a:r>
              <a:rPr lang="hu-HU" b="1" dirty="0"/>
              <a:t>A fajvédelmi törvény értelmezése a büntetőbíróságok előtt: a fajgyalázási perekről</a:t>
            </a:r>
            <a:endParaRPr lang="hu-HU" dirty="0"/>
          </a:p>
          <a:p>
            <a:pPr lvl="1"/>
            <a:r>
              <a:rPr lang="hu-HU" dirty="0"/>
              <a:t>A zsidótörvényekkel kapcsolatos perek meghatározó, talán legnagyobb körét jelentették az 1941. évi XV. törvénycikk 15. §</a:t>
            </a:r>
            <a:r>
              <a:rPr lang="hu-HU" dirty="0" err="1"/>
              <a:t>-a</a:t>
            </a:r>
            <a:r>
              <a:rPr lang="hu-HU" dirty="0"/>
              <a:t> alapján indított fajgyalázási perek Magyarországon</a:t>
            </a:r>
            <a:r>
              <a:rPr lang="hu-HU" dirty="0" smtClean="0"/>
              <a:t>.</a:t>
            </a:r>
          </a:p>
          <a:p>
            <a:pPr lvl="1"/>
            <a:r>
              <a:rPr lang="hu-HU" dirty="0" smtClean="0"/>
              <a:t>A náci No. </a:t>
            </a:r>
            <a:endParaRPr lang="hu-HU" dirty="0"/>
          </a:p>
          <a:p>
            <a:endParaRPr lang="hu-HU" dirty="0"/>
          </a:p>
        </p:txBody>
      </p:sp>
    </p:spTree>
    <p:extLst>
      <p:ext uri="{BB962C8B-B14F-4D97-AF65-F5344CB8AC3E}">
        <p14:creationId xmlns:p14="http://schemas.microsoft.com/office/powerpoint/2010/main" val="3008487994"/>
      </p:ext>
    </p:extLst>
  </p:cSld>
  <p:clrMapOvr>
    <a:masterClrMapping/>
  </p:clrMapOvr>
</p:sld>
</file>

<file path=ppt/slides/slide1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hu-HU" sz="2800" b="1" i="1" dirty="0" smtClean="0"/>
              <a:t>„Törvényszéki ítélet egy fonyódi férfi ellen keresztény nővel folytatott viszonya miatt”</a:t>
            </a:r>
            <a:r>
              <a:rPr lang="hu-HU" sz="2800" dirty="0" smtClean="0"/>
              <a:t/>
            </a:r>
            <a:br>
              <a:rPr lang="hu-HU" sz="2800" dirty="0" smtClean="0"/>
            </a:br>
            <a:r>
              <a:rPr lang="hu-HU" sz="2800" b="1" i="1" dirty="0" smtClean="0"/>
              <a:t>Kaposvár, 1943. január 18.</a:t>
            </a:r>
            <a:endParaRPr lang="hu-HU" sz="2800" dirty="0"/>
          </a:p>
        </p:txBody>
      </p:sp>
      <p:sp>
        <p:nvSpPr>
          <p:cNvPr id="3" name="Tartalom helye 2"/>
          <p:cNvSpPr>
            <a:spLocks noGrp="1"/>
          </p:cNvSpPr>
          <p:nvPr>
            <p:ph idx="1"/>
          </p:nvPr>
        </p:nvSpPr>
        <p:spPr/>
        <p:txBody>
          <a:bodyPr>
            <a:normAutofit fontScale="40000" lnSpcReduction="20000"/>
          </a:bodyPr>
          <a:lstStyle/>
          <a:p>
            <a:pPr algn="just">
              <a:buNone/>
            </a:pPr>
            <a:r>
              <a:rPr lang="hu-HU" sz="4200" i="1" dirty="0" smtClean="0"/>
              <a:t>„A Magyar Szent Korona nevében!</a:t>
            </a:r>
            <a:endParaRPr lang="hu-HU" sz="4200" dirty="0" smtClean="0"/>
          </a:p>
          <a:p>
            <a:pPr algn="just">
              <a:buNone/>
            </a:pPr>
            <a:r>
              <a:rPr lang="hu-HU" sz="4200" i="1" dirty="0" smtClean="0"/>
              <a:t> </a:t>
            </a:r>
            <a:endParaRPr lang="hu-HU" sz="4200" dirty="0" smtClean="0"/>
          </a:p>
          <a:p>
            <a:pPr algn="just">
              <a:buNone/>
            </a:pPr>
            <a:r>
              <a:rPr lang="hu-HU" sz="4200" i="1" dirty="0" smtClean="0"/>
              <a:t>A kaposvári törvényszék, int büntetőbíróság az 1941. évi XV: tc. 15. §. 2. bekezdésébe </a:t>
            </a:r>
            <a:r>
              <a:rPr lang="hu-HU" sz="4200" i="1" dirty="0" err="1" smtClean="0"/>
              <a:t>ütközö</a:t>
            </a:r>
            <a:r>
              <a:rPr lang="hu-HU" sz="4200" i="1" dirty="0" smtClean="0"/>
              <a:t> folytatólagosan elkövetett vétség miatt B. P. ellen indított bűnügyben nem nyilvános főtárgyalás alapján meghozta a következő ítélete: </a:t>
            </a:r>
            <a:endParaRPr lang="hu-HU" sz="4200" dirty="0" smtClean="0"/>
          </a:p>
          <a:p>
            <a:pPr algn="just">
              <a:buNone/>
            </a:pPr>
            <a:r>
              <a:rPr lang="hu-HU" sz="4200" i="1" dirty="0" smtClean="0"/>
              <a:t>B.P. vádlott izraelita vallású, magyar állampolgár, özvegy, ír-olvas, vagyontalan, bűnös az 1941. évi XV: tc. 15.§</a:t>
            </a:r>
            <a:r>
              <a:rPr lang="hu-HU" sz="4200" i="1" dirty="0" err="1" smtClean="0"/>
              <a:t>-a</a:t>
            </a:r>
            <a:r>
              <a:rPr lang="hu-HU" sz="4200" i="1" dirty="0" smtClean="0"/>
              <a:t> alapján a Btk. 92. §</a:t>
            </a:r>
            <a:r>
              <a:rPr lang="hu-HU" sz="4200" i="1" dirty="0" err="1" smtClean="0"/>
              <a:t>-a</a:t>
            </a:r>
            <a:r>
              <a:rPr lang="hu-HU" sz="4200" i="1" dirty="0" smtClean="0"/>
              <a:t> alkalmazásával 100 (egyszáz) pengő pénzbüntetésre mint főbüntetésre és továbbá 1 (egy) évi hivatalvesztésre és politikai jogai gyakorlatának ugyanilyen tartamú felfüggesztésére mint mellékbüntetésre ítéli…</a:t>
            </a:r>
            <a:endParaRPr lang="hu-HU" sz="4200" dirty="0" smtClean="0"/>
          </a:p>
          <a:p>
            <a:pPr algn="just">
              <a:buNone/>
            </a:pPr>
            <a:r>
              <a:rPr lang="hu-HU" sz="4200" i="1" dirty="0" smtClean="0"/>
              <a:t>Indokolás: B.P. vádlott zsidó létére Fonyódon 1941. október 10. napja óta folytatólagosan, több ízben B. H. </a:t>
            </a:r>
            <a:r>
              <a:rPr lang="hu-HU" sz="4200" i="1" dirty="0" err="1" smtClean="0"/>
              <a:t>-né</a:t>
            </a:r>
            <a:r>
              <a:rPr lang="hu-HU" sz="4200" i="1" dirty="0" smtClean="0"/>
              <a:t> tisztességes nem zsidó nővel házasságon kívül nemileg közösült. Vádlott e tényállás szerint bűncselekményben való bűnösségét beismerte és beismerését a főtárgyalás egyéb adatai is megerősítették…</a:t>
            </a:r>
            <a:endParaRPr lang="hu-HU" sz="4200" dirty="0" smtClean="0"/>
          </a:p>
          <a:p>
            <a:pPr algn="just">
              <a:buNone/>
            </a:pPr>
            <a:r>
              <a:rPr lang="hu-HU" sz="4200" i="1" dirty="0" smtClean="0"/>
              <a:t>Ez az ítélet jogerős és végrehajtható!”</a:t>
            </a:r>
            <a:endParaRPr lang="hu-HU" sz="4200" dirty="0" smtClean="0"/>
          </a:p>
          <a:p>
            <a:endParaRPr lang="hu-HU" dirty="0"/>
          </a:p>
        </p:txBody>
      </p:sp>
    </p:spTree>
    <p:extLst>
      <p:ext uri="{BB962C8B-B14F-4D97-AF65-F5344CB8AC3E}">
        <p14:creationId xmlns:p14="http://schemas.microsoft.com/office/powerpoint/2010/main" val="2878190223"/>
      </p:ext>
    </p:extLst>
  </p:cSld>
  <p:clrMapOvr>
    <a:masterClrMapping/>
  </p:clrMapOvr>
</p:sld>
</file>

<file path=ppt/slides/slide1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hu-HU" b="1" dirty="0" smtClean="0"/>
              <a:t>V. A közjogi és a büntetőjogi jogviták</a:t>
            </a:r>
            <a:endParaRPr lang="hu-HU" dirty="0"/>
          </a:p>
        </p:txBody>
      </p:sp>
      <p:sp>
        <p:nvSpPr>
          <p:cNvPr id="3" name="Tartalom helye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algn="just"/>
            <a:r>
              <a:rPr lang="hu-HU" i="1" dirty="0"/>
              <a:t>A fajgyalázás sértettje (?): </a:t>
            </a:r>
            <a:r>
              <a:rPr lang="hu-HU" dirty="0"/>
              <a:t>Négy „tulajdonsággal” kellett rendelkezni ahhoz egy személynek, hogy a fajgyalázás sértettjévé váljon. Ezek a feltételek a következők voltak: magyar állampolgárság, ’</a:t>
            </a:r>
            <a:r>
              <a:rPr lang="hu-HU" dirty="0" err="1"/>
              <a:t>nemzsidó</a:t>
            </a:r>
            <a:r>
              <a:rPr lang="hu-HU" dirty="0"/>
              <a:t>’, tisztességes, </a:t>
            </a:r>
            <a:r>
              <a:rPr lang="hu-HU" dirty="0" smtClean="0"/>
              <a:t>nő</a:t>
            </a:r>
          </a:p>
          <a:p>
            <a:pPr algn="just"/>
            <a:r>
              <a:rPr lang="hu-HU" i="1" dirty="0"/>
              <a:t>Az elkövetők köre: </a:t>
            </a:r>
            <a:r>
              <a:rPr lang="hu-HU" dirty="0"/>
              <a:t>tettesek és részesek: </a:t>
            </a:r>
            <a:r>
              <a:rPr lang="hu-HU" dirty="0" smtClean="0"/>
              <a:t>’</a:t>
            </a:r>
            <a:r>
              <a:rPr lang="hu-HU" dirty="0" err="1" smtClean="0"/>
              <a:t>zsidónak</a:t>
            </a:r>
            <a:r>
              <a:rPr lang="hu-HU" dirty="0"/>
              <a:t>’ minősülő </a:t>
            </a:r>
            <a:r>
              <a:rPr lang="hu-HU" dirty="0" smtClean="0"/>
              <a:t>férfi</a:t>
            </a:r>
            <a:endParaRPr lang="hu-HU" dirty="0"/>
          </a:p>
        </p:txBody>
      </p:sp>
    </p:spTree>
    <p:extLst>
      <p:ext uri="{BB962C8B-B14F-4D97-AF65-F5344CB8AC3E}">
        <p14:creationId xmlns:p14="http://schemas.microsoft.com/office/powerpoint/2010/main" val="1881675368"/>
      </p:ext>
    </p:extLst>
  </p:cSld>
  <p:clrMapOvr>
    <a:masterClrMapping/>
  </p:clrMapOvr>
</p:sld>
</file>

<file path=ppt/slides/slide1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hu-HU" b="1" dirty="0" smtClean="0"/>
              <a:t>V. A közjogi és a büntetőjogi jogviták</a:t>
            </a:r>
            <a:endParaRPr lang="hu-HU" dirty="0"/>
          </a:p>
        </p:txBody>
      </p:sp>
      <p:sp>
        <p:nvSpPr>
          <p:cNvPr id="3" name="Tartalom helye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just"/>
            <a:r>
              <a:rPr lang="hu-HU" dirty="0"/>
              <a:t>Az elkövetési módokkal összefüggő kúriai gyakorlat: A fajgyalázás vétségét kétféle módon lehetett elkövetni. </a:t>
            </a:r>
            <a:endParaRPr lang="hu-HU" dirty="0" smtClean="0"/>
          </a:p>
          <a:p>
            <a:pPr lvl="1" algn="just"/>
            <a:r>
              <a:rPr lang="hu-HU" dirty="0" smtClean="0"/>
              <a:t>Egyrészt </a:t>
            </a:r>
            <a:r>
              <a:rPr lang="hu-HU" dirty="0"/>
              <a:t>házasságon kívüli nemi </a:t>
            </a:r>
            <a:r>
              <a:rPr lang="hu-HU" dirty="0" smtClean="0"/>
              <a:t>közösüléssel,</a:t>
            </a:r>
          </a:p>
          <a:p>
            <a:pPr lvl="1" algn="just"/>
            <a:r>
              <a:rPr lang="hu-HU" dirty="0" smtClean="0"/>
              <a:t>másrészt </a:t>
            </a:r>
            <a:r>
              <a:rPr lang="hu-HU" dirty="0"/>
              <a:t>pedig az előbb említett célból saját vagy más ’</a:t>
            </a:r>
            <a:r>
              <a:rPr lang="hu-HU" dirty="0" err="1"/>
              <a:t>zsidó</a:t>
            </a:r>
            <a:r>
              <a:rPr lang="hu-HU" dirty="0"/>
              <a:t>’ részére való megszerzéssel vagy a megszerzésre való törekvéssel</a:t>
            </a:r>
            <a:r>
              <a:rPr lang="hu-HU" dirty="0" smtClean="0"/>
              <a:t>.</a:t>
            </a:r>
          </a:p>
          <a:p>
            <a:pPr lvl="1" algn="just"/>
            <a:r>
              <a:rPr lang="hu-HU" dirty="0" smtClean="0"/>
              <a:t>Enyhítő és súlyosító körülmények</a:t>
            </a:r>
            <a:endParaRPr lang="hu-HU" dirty="0"/>
          </a:p>
        </p:txBody>
      </p:sp>
    </p:spTree>
    <p:extLst>
      <p:ext uri="{BB962C8B-B14F-4D97-AF65-F5344CB8AC3E}">
        <p14:creationId xmlns:p14="http://schemas.microsoft.com/office/powerpoint/2010/main" val="1879448253"/>
      </p:ext>
    </p:extLst>
  </p:cSld>
  <p:clrMapOvr>
    <a:masterClrMapping/>
  </p:clrMapOvr>
</p:sld>
</file>

<file path=ppt/slides/slide1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hu-HU" b="1" dirty="0" smtClean="0"/>
              <a:t>V. A közjogi és a büntetőjogi jogviták</a:t>
            </a:r>
            <a:endParaRPr lang="hu-HU" dirty="0"/>
          </a:p>
        </p:txBody>
      </p:sp>
      <p:sp>
        <p:nvSpPr>
          <p:cNvPr id="3" name="Tartalom helye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lvl="1"/>
            <a:r>
              <a:rPr lang="hu-HU" b="1" dirty="0"/>
              <a:t>Egyéb perek </a:t>
            </a:r>
            <a:endParaRPr lang="hu-HU" dirty="0"/>
          </a:p>
          <a:p>
            <a:pPr lvl="2"/>
            <a:r>
              <a:rPr lang="hu-HU" b="1" dirty="0"/>
              <a:t>zsidóság elleni </a:t>
            </a:r>
            <a:r>
              <a:rPr lang="hu-HU" b="1" dirty="0" smtClean="0"/>
              <a:t>izgatás</a:t>
            </a:r>
            <a:endParaRPr lang="hu-HU" dirty="0"/>
          </a:p>
          <a:p>
            <a:pPr lvl="2"/>
            <a:r>
              <a:rPr lang="hu-HU" b="1" dirty="0"/>
              <a:t>nemzetgyalázás, </a:t>
            </a:r>
            <a:r>
              <a:rPr lang="hu-HU" b="1" dirty="0" smtClean="0"/>
              <a:t>nemzetrágalmazás</a:t>
            </a:r>
          </a:p>
          <a:p>
            <a:pPr lvl="2">
              <a:buNone/>
            </a:pPr>
            <a:endParaRPr lang="hu-HU" b="1" dirty="0" smtClean="0"/>
          </a:p>
          <a:p>
            <a:pPr lvl="2">
              <a:buNone/>
            </a:pPr>
            <a:r>
              <a:rPr lang="hu-HU" b="1" i="1" dirty="0" smtClean="0"/>
              <a:t> Köszönöm a figyelmet! </a:t>
            </a:r>
          </a:p>
        </p:txBody>
      </p:sp>
    </p:spTree>
    <p:extLst>
      <p:ext uri="{BB962C8B-B14F-4D97-AF65-F5344CB8AC3E}">
        <p14:creationId xmlns:p14="http://schemas.microsoft.com/office/powerpoint/2010/main" val="3553228957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Papír">
  <a:themeElements>
    <a:clrScheme name="Papír">
      <a:dk1>
        <a:sysClr val="windowText" lastClr="000000"/>
      </a:dk1>
      <a:lt1>
        <a:sysClr val="window" lastClr="FFFFFF"/>
      </a:lt1>
      <a:dk2>
        <a:srgbClr val="444D26"/>
      </a:dk2>
      <a:lt2>
        <a:srgbClr val="FEFAC9"/>
      </a:lt2>
      <a:accent1>
        <a:srgbClr val="A5B592"/>
      </a:accent1>
      <a:accent2>
        <a:srgbClr val="F3A447"/>
      </a:accent2>
      <a:accent3>
        <a:srgbClr val="E7BC29"/>
      </a:accent3>
      <a:accent4>
        <a:srgbClr val="D092A7"/>
      </a:accent4>
      <a:accent5>
        <a:srgbClr val="9C85C0"/>
      </a:accent5>
      <a:accent6>
        <a:srgbClr val="809EC2"/>
      </a:accent6>
      <a:hlink>
        <a:srgbClr val="8E58B6"/>
      </a:hlink>
      <a:folHlink>
        <a:srgbClr val="7F6F6F"/>
      </a:folHlink>
    </a:clrScheme>
    <a:fontScheme name="Papír">
      <a:majorFont>
        <a:latin typeface="Constantia"/>
        <a:ea typeface=""/>
        <a:cs typeface=""/>
        <a:font script="Jpan" typeface="HG明朝E"/>
        <a:font script="Hang" typeface="궁서"/>
        <a:font script="Hans" typeface="华文新魏"/>
        <a:font script="Hant" typeface="標楷體"/>
        <a:font script="Arab" typeface="Times New Roman"/>
        <a:font script="Hebr" typeface="Times New Roman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onstantia"/>
        <a:ea typeface=""/>
        <a:cs typeface=""/>
        <a:font script="Jpan" typeface="HG明朝E"/>
        <a:font script="Hang" typeface="궁서"/>
        <a:font script="Hans" typeface="华文新魏"/>
        <a:font script="Hant" typeface="標楷體"/>
        <a:font script="Arab" typeface="Times New Roman"/>
        <a:font script="Hebr" typeface="Times New Roman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Papír">
      <a:fillStyleLst>
        <a:solidFill>
          <a:schemeClr val="phClr"/>
        </a:solidFill>
        <a:blipFill>
          <a:blip xmlns:r="http://schemas.openxmlformats.org/officeDocument/2006/relationships" r:embed="rId1">
            <a:duotone>
              <a:schemeClr val="phClr">
                <a:shade val="63000"/>
                <a:tint val="82000"/>
              </a:schemeClr>
              <a:schemeClr val="phClr">
                <a:tint val="10000"/>
                <a:satMod val="400000"/>
              </a:schemeClr>
            </a:duotone>
          </a:blip>
          <a:tile tx="0" ty="0" sx="40000" sy="40000" flip="none" algn="tl"/>
        </a:blipFill>
        <a:blipFill>
          <a:blip xmlns:r="http://schemas.openxmlformats.org/officeDocument/2006/relationships" r:embed="rId1">
            <a:duotone>
              <a:schemeClr val="phClr">
                <a:shade val="40000"/>
              </a:schemeClr>
              <a:schemeClr val="phClr">
                <a:tint val="42000"/>
              </a:schemeClr>
            </a:duotone>
          </a:blip>
          <a:tile tx="0" ty="0" sx="40000" sy="40000" flip="none" algn="tl"/>
        </a:blipFill>
      </a:fillStyleLst>
      <a:lnStyleLst>
        <a:ln w="127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  <a:ln w="635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95000" rotWithShape="0">
              <a:srgbClr val="000000">
                <a:alpha val="50000"/>
              </a:srgbClr>
            </a:outerShdw>
            <a:softEdge rad="12700"/>
          </a:effectLst>
        </a:effectStyle>
        <a:effectStyle>
          <a:effectLst>
            <a:outerShdw blurRad="95000" rotWithShape="0">
              <a:srgbClr val="000000">
                <a:alpha val="50000"/>
              </a:srgbClr>
            </a:outerShdw>
            <a:softEdge rad="12700"/>
          </a:effectLst>
        </a:effectStyle>
        <a:effectStyle>
          <a:effectLst>
            <a:outerShdw blurRad="95000" algn="tl" rotWithShape="0">
              <a:srgbClr val="000000">
                <a:alpha val="50000"/>
              </a:srgbClr>
            </a:outerShdw>
          </a:effectLst>
          <a:scene3d>
            <a:camera prst="orthographicFront"/>
            <a:lightRig rig="soft" dir="t">
              <a:rot lat="0" lon="0" rev="18000000"/>
            </a:lightRig>
          </a:scene3d>
          <a:sp3d prstMaterial="dkEdge">
            <a:bevelT w="73660" h="44450" prst="riblet"/>
          </a:sp3d>
        </a:effectStyle>
      </a:effectStyleLst>
      <a:bgFillStyleLst>
        <a:solidFill>
          <a:schemeClr val="phClr"/>
        </a:solidFill>
        <a:blipFill>
          <a:blip xmlns:r="http://schemas.openxmlformats.org/officeDocument/2006/relationships" r:embed="rId1">
            <a:duotone>
              <a:schemeClr val="phClr">
                <a:shade val="55000"/>
                <a:alpha val="20000"/>
              </a:schemeClr>
              <a:schemeClr val="phClr">
                <a:tint val="40000"/>
                <a:shade val="90000"/>
                <a:satMod val="60000"/>
                <a:alpha val="20000"/>
              </a:schemeClr>
            </a:duotone>
          </a:blip>
          <a:tile tx="0" ty="0" sx="58000" sy="38000" flip="none" algn="tl"/>
        </a:blipFill>
        <a:blipFill>
          <a:blip xmlns:r="http://schemas.openxmlformats.org/officeDocument/2006/relationships" r:embed="rId2">
            <a:duotone>
              <a:schemeClr val="phClr">
                <a:shade val="12000"/>
                <a:satMod val="240000"/>
              </a:schemeClr>
              <a:schemeClr val="phClr">
                <a:tint val="65000"/>
              </a:schemeClr>
            </a:duotone>
          </a:blip>
          <a:stretch>
            <a:fillRect/>
          </a:stretch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-téma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Paper</Template>
  <TotalTime>121</TotalTime>
  <Words>5886</Words>
  <Application>Microsoft Office PowerPoint</Application>
  <PresentationFormat>Diavetítés a képernyőre (4:3 oldalarány)</PresentationFormat>
  <Paragraphs>667</Paragraphs>
  <Slides>117</Slides>
  <Notes>0</Notes>
  <HiddenSlides>0</HiddenSlides>
  <MMClips>0</MMClips>
  <ScaleCrop>false</ScaleCrop>
  <HeadingPairs>
    <vt:vector size="6" baseType="variant">
      <vt:variant>
        <vt:lpstr>Használt betűtípusok</vt:lpstr>
      </vt:variant>
      <vt:variant>
        <vt:i4>9</vt:i4>
      </vt:variant>
      <vt:variant>
        <vt:lpstr>Téma</vt:lpstr>
      </vt:variant>
      <vt:variant>
        <vt:i4>1</vt:i4>
      </vt:variant>
      <vt:variant>
        <vt:lpstr>Diacímek</vt:lpstr>
      </vt:variant>
      <vt:variant>
        <vt:i4>117</vt:i4>
      </vt:variant>
    </vt:vector>
  </HeadingPairs>
  <TitlesOfParts>
    <vt:vector size="127" baseType="lpstr">
      <vt:lpstr>Arial</vt:lpstr>
      <vt:lpstr>Calibri</vt:lpstr>
      <vt:lpstr>Constantia</vt:lpstr>
      <vt:lpstr>Garamond</vt:lpstr>
      <vt:lpstr>Tahoma</vt:lpstr>
      <vt:lpstr>Times New Roman</vt:lpstr>
      <vt:lpstr>Wingdings</vt:lpstr>
      <vt:lpstr>Wingdings 2</vt:lpstr>
      <vt:lpstr>Wingdings 3</vt:lpstr>
      <vt:lpstr>Papír</vt:lpstr>
      <vt:lpstr>Jogkorlátozó-jogfosztó rendelkezések Németországban 1933 és 1944 között  </vt:lpstr>
      <vt:lpstr>I. A Hitler-mítosz (Ian Kershaw)</vt:lpstr>
      <vt:lpstr>Gondolatháló</vt:lpstr>
      <vt:lpstr>I./2. A Hitler-mítosz </vt:lpstr>
      <vt:lpstr>II. Hitler hatalomra kerülése és a hatalom megszilárdítása a jogszabályok tükrében</vt:lpstr>
      <vt:lpstr>II. Hitler hatalomra kerülése és a hatalom megszilárdítása a jogszabályok tükrében  </vt:lpstr>
      <vt:lpstr>III. „Jog és igazságszolgáltatás” a Harmadik Birodalomban  </vt:lpstr>
      <vt:lpstr>IV. Jogkorlátozó-jogfosztó rendelkezések a kultúra és a művészet területén  </vt:lpstr>
      <vt:lpstr> IV. Jogkorlátozó-jogfosztó rendelkezések a kultúra és a művészet területén </vt:lpstr>
      <vt:lpstr>IV. Jogkorlátozó-jogfosztó rendelkezések a kultúra és a művészet területén</vt:lpstr>
      <vt:lpstr>IV. Jogkorlátozó-jogfosztó rendelkezések a kultúra és a művészet területén</vt:lpstr>
      <vt:lpstr>V. A betegek elleni intézkedések a náci Németországban  </vt:lpstr>
      <vt:lpstr>V. A betegek elleni intézkedések a náci Németországban</vt:lpstr>
      <vt:lpstr>VI. A homoszexuálisok üldözése  </vt:lpstr>
      <vt:lpstr>VII. „Fajpolitika” és népirtás </vt:lpstr>
      <vt:lpstr>VII. „Fajpolitika” és népirtás </vt:lpstr>
      <vt:lpstr>A zsidóság elleni jogkorlátozó-jogfosztó rendelkezések  </vt:lpstr>
      <vt:lpstr>1938. November 9-10.: Kristályéjszaka</vt:lpstr>
      <vt:lpstr>A zsidóság elleni jogkorlátozó-jogfosztó rendelkezések  </vt:lpstr>
      <vt:lpstr>A zsidóság elleni jogkorlátozó-jogfosztó rendelkezések</vt:lpstr>
      <vt:lpstr>A zsidóság elleni jogkorlátozó-jogfosztó rendelkezések</vt:lpstr>
      <vt:lpstr> „Jogszabályok” és emberek:  az elkövető  </vt:lpstr>
      <vt:lpstr>„Jogszabályok” és emberek:  az áldozat</vt:lpstr>
      <vt:lpstr>„Jogszabályok” és emberek:  a szemlélő (?)</vt:lpstr>
      <vt:lpstr>Micha Ullman szobra, Berlin </vt:lpstr>
      <vt:lpstr>(Szubjektív) ajánló a témához: </vt:lpstr>
      <vt:lpstr>A jogkiterjesztés:  az asszimiláció és az emancipáció jogtörténeti vonatkozásai Magyarországon.  A befogadás „kérdőjelei”.   </vt:lpstr>
      <vt:lpstr>Mit jelent a fogalom?</vt:lpstr>
      <vt:lpstr>A sztereotípia </vt:lpstr>
      <vt:lpstr>Mit jelent a fogalom: előítélet?</vt:lpstr>
      <vt:lpstr>Az előítélet</vt:lpstr>
      <vt:lpstr>Társadalmi távolság </vt:lpstr>
      <vt:lpstr>Társadalmi távolság mérése</vt:lpstr>
      <vt:lpstr>Mit tudsz a zsidóságról?</vt:lpstr>
      <vt:lpstr>  Az asszimiláció fogalma és fajtái  </vt:lpstr>
      <vt:lpstr>Az asszimiláció a 19. századi Magyarországon </vt:lpstr>
      <vt:lpstr>Az emancipáció fogalma </vt:lpstr>
      <vt:lpstr>Emancipáció Magyarországon </vt:lpstr>
      <vt:lpstr>Az emancipáció ellen szóló érvek</vt:lpstr>
      <vt:lpstr>Az emancipáció melletti érvek</vt:lpstr>
      <vt:lpstr>Emancipáció és jogalkotás </vt:lpstr>
      <vt:lpstr>  Szemere Bertalan a zsidó emancipációról szóló törvényjavaslat melletti érvelése 1849. július 28-án </vt:lpstr>
      <vt:lpstr>  Politikai emancipáció: 1867. évi XVII. törvénycikk az izraeliták egyenjogúságáról polgári és politikai jogok tekintetében </vt:lpstr>
      <vt:lpstr>Vallási emancipáció </vt:lpstr>
      <vt:lpstr>Társadalmi távolságok csökkenése zsidók és nem-zsidók között a 19. században</vt:lpstr>
      <vt:lpstr>Társadalmi távolságok csökkenése zsidók és nem-zsidók között a 19. században: névmagyarosítások </vt:lpstr>
      <vt:lpstr>A befogadás kérdőjelei: Tiszaeszlár, 1882/83 </vt:lpstr>
      <vt:lpstr>A tiszaeszlári per hatása </vt:lpstr>
      <vt:lpstr>  </vt:lpstr>
      <vt:lpstr>A Horthy-korszak jellegéről </vt:lpstr>
      <vt:lpstr>Mit tudsz a Horthy-korszakról? </vt:lpstr>
      <vt:lpstr>Kultúra, művelődés, szórakozás </vt:lpstr>
      <vt:lpstr> </vt:lpstr>
      <vt:lpstr>A Horthy-korszak társadalmának jellemzői </vt:lpstr>
      <vt:lpstr>A Horthy-rendszer jellegéről:</vt:lpstr>
      <vt:lpstr>A Horthy-rendszer jellegéről:</vt:lpstr>
      <vt:lpstr>Államforma </vt:lpstr>
      <vt:lpstr>Hatalmi ágak megosztása, viszonya</vt:lpstr>
      <vt:lpstr>Hatalmi ágak megosztása, viszonya</vt:lpstr>
      <vt:lpstr>Népképviselet </vt:lpstr>
      <vt:lpstr>A jogrendszer jellegzetességei </vt:lpstr>
      <vt:lpstr>Az állampolgári jogok vallási ill. faji alapon történő korlátozása</vt:lpstr>
      <vt:lpstr> Ideológia/politikai eszköz?: irredentizmus és revizionizmus  </vt:lpstr>
      <vt:lpstr>Következtetések</vt:lpstr>
      <vt:lpstr>A Horthy-korszak historiográfiája</vt:lpstr>
      <vt:lpstr>A numerus clausus  Jogszűkítés a gazdaság és a kereskedelem terén. A strómanság jogtörténeti háttere. Az 1939-es honvédelmi törvény és módosításai: A munkaszolgálat jogtörténeti háttere.</vt:lpstr>
      <vt:lpstr>Előző óra: A Horthy-korszak jellegéről: beszélhetünk-e egységes rendszerről 1920-1944 között?</vt:lpstr>
      <vt:lpstr>Mi jellemző a Horthy-korszakra? </vt:lpstr>
      <vt:lpstr>Alapgondolatok </vt:lpstr>
      <vt:lpstr>1920-1944 </vt:lpstr>
      <vt:lpstr>A numerus clausus  </vt:lpstr>
      <vt:lpstr>A magyar numerus clausus (1920)</vt:lpstr>
      <vt:lpstr>A TÖRVÉNY VÉGREHAJTÁSI RENDELETE</vt:lpstr>
      <vt:lpstr> A numerus clausus </vt:lpstr>
      <vt:lpstr>A jogszabályok három hatalmi ág szerinti vizsgálata: törvényhozás </vt:lpstr>
      <vt:lpstr>Zsidótörvények </vt:lpstr>
      <vt:lpstr>1938. XV. tc.: az első zsidótörvény</vt:lpstr>
      <vt:lpstr>1939. II. tc. a honvédelmi törvény</vt:lpstr>
      <vt:lpstr>1939. IV. tc. a második zsidótörvény</vt:lpstr>
      <vt:lpstr>A második zsidótörvény </vt:lpstr>
      <vt:lpstr>Zsidótörvények </vt:lpstr>
      <vt:lpstr>A zsidótörvények hatása </vt:lpstr>
      <vt:lpstr>A zsidótörvények hatása </vt:lpstr>
      <vt:lpstr>A jogszabályok három hatalmi ág szerinti vizsgálata: végrehajtás-rendeletek </vt:lpstr>
      <vt:lpstr>A jogszabályok három hatalmi ág szerinti vizsgálata: végrehajtás-rendeletek </vt:lpstr>
      <vt:lpstr>A zsidótörvények végrehajtása: Rendeletek </vt:lpstr>
      <vt:lpstr>Radnóti sorsa </vt:lpstr>
      <vt:lpstr>Radnóti sorsa </vt:lpstr>
      <vt:lpstr>Zárógondolat </vt:lpstr>
      <vt:lpstr>A (zsidó)törvények az bírósági gyakorlatban  a Horthy-korszakban</vt:lpstr>
      <vt:lpstr>I. A náci Németország „igazságszolgáltatásának” jellemzői  </vt:lpstr>
      <vt:lpstr>II. A magyar igazságszolgáltatás általános jellemzői 1919-1944 között </vt:lpstr>
      <vt:lpstr>II. A magyar igazságszolgáltatás általános jellemzői 1919-1944 között </vt:lpstr>
      <vt:lpstr>II. A magyar igazságszolgáltatás általános jellemzői 1919-1944 között </vt:lpstr>
      <vt:lpstr>II. A magyar igazságszolgáltatás általános jellemzői 1919-1944 között </vt:lpstr>
      <vt:lpstr>II. A magyar igazságszolgáltatás általános jellemzői 1919-1944 között </vt:lpstr>
      <vt:lpstr>II. A magyar igazságszolgáltatás általános jellemzői 1919-1944 között </vt:lpstr>
      <vt:lpstr>III. Jogkorlátozással összefüggő „híres” perek</vt:lpstr>
      <vt:lpstr>III. Jogkorlátozással összefüggő „híres” perek  </vt:lpstr>
      <vt:lpstr>III. Jogkorlátozással összefüggő „híres” perek</vt:lpstr>
      <vt:lpstr>III. Jogkorlátozással összefüggő „híres” perek</vt:lpstr>
      <vt:lpstr>III. Jogkorlátozással összefüggő „híres” perek</vt:lpstr>
      <vt:lpstr>III. Jogkorlátozással összefüggő „híres” perek</vt:lpstr>
      <vt:lpstr>III. Jogkorlátozással összefüggő „híres” perek</vt:lpstr>
      <vt:lpstr>Jogkorlátozással összefüggő „híres” perek</vt:lpstr>
      <vt:lpstr>III. Jogkorlátozással összefüggő „híres” perek</vt:lpstr>
      <vt:lpstr>Polgári perek a zsidótörvényekkel összefüggésben </vt:lpstr>
      <vt:lpstr>Polgári perek a zsidótörvényekkel összefüggésben</vt:lpstr>
      <vt:lpstr>Polgári perek a zsidótörvényekkel összefüggésben</vt:lpstr>
      <vt:lpstr>V. A közjogi és a büntetőjogi jogviták </vt:lpstr>
      <vt:lpstr>V. A közjogi és a büntetőjogi jogviták </vt:lpstr>
      <vt:lpstr>V. A közjogi és a büntetőjogi jogviták</vt:lpstr>
      <vt:lpstr>V. A közjogi és a büntetőjogi jogviták</vt:lpstr>
      <vt:lpstr>„Törvényszéki ítélet egy fonyódi férfi ellen keresztény nővel folytatott viszonya miatt” Kaposvár, 1943. január 18.</vt:lpstr>
      <vt:lpstr>V. A közjogi és a büntetőjogi jogviták</vt:lpstr>
      <vt:lpstr>V. A közjogi és a büntetőjogi jogviták</vt:lpstr>
      <vt:lpstr>V. A közjogi és a büntetőjogi jogviták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Jogkorlátozó-jogfosztó rendelkezések Németországban 1933 és 1944 között.  A nürnbergi törvények jogtörténeti aspektusai.</dc:title>
  <dc:creator>LV</dc:creator>
  <cp:lastModifiedBy>Hegyi Szabolcs</cp:lastModifiedBy>
  <cp:revision>16</cp:revision>
  <dcterms:created xsi:type="dcterms:W3CDTF">2014-09-30T17:45:41Z</dcterms:created>
  <dcterms:modified xsi:type="dcterms:W3CDTF">2014-11-25T15:41:29Z</dcterms:modified>
</cp:coreProperties>
</file>