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689F4F-929D-4002-A1D2-4D0FAD17F6B0}" type="datetimeFigureOut">
              <a:rPr lang="hu-HU" smtClean="0"/>
              <a:pPr/>
              <a:t>2015.03.27.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A6CF59-5938-445D-B43B-2C911A145A46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 smtClean="0"/>
              <a:t>Polgári jog IV. </a:t>
            </a:r>
            <a:br>
              <a:rPr lang="hu-HU" dirty="0" smtClean="0"/>
            </a:br>
            <a:r>
              <a:rPr lang="hu-HU" dirty="0" smtClean="0"/>
              <a:t>				3. előadás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00034" y="3571876"/>
            <a:ext cx="7854696" cy="1752600"/>
          </a:xfrm>
        </p:spPr>
        <p:txBody>
          <a:bodyPr/>
          <a:lstStyle/>
          <a:p>
            <a:r>
              <a:rPr lang="hu-HU" dirty="0" smtClean="0"/>
              <a:t>A kár megtérítésének módja, mértéke. </a:t>
            </a:r>
          </a:p>
          <a:p>
            <a:r>
              <a:rPr lang="hu-HU" dirty="0" smtClean="0"/>
              <a:t>Veszélyes üzemi felelősség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040694"/>
          </a:xfrm>
        </p:spPr>
        <p:txBody>
          <a:bodyPr/>
          <a:lstStyle/>
          <a:p>
            <a:r>
              <a:rPr lang="hu-HU" sz="5400" dirty="0" smtClean="0"/>
              <a:t>Veszélyes üzemi felelősség</a:t>
            </a:r>
            <a:endParaRPr lang="hu-HU" sz="54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hu-HU" dirty="0" smtClean="0"/>
              <a:t>Felelősség a fokozott veszéllyel járó tevékenységért</a:t>
            </a:r>
          </a:p>
          <a:p>
            <a:pPr algn="ctr"/>
            <a:r>
              <a:rPr lang="hu-HU" dirty="0" smtClean="0"/>
              <a:t>6:535.-539.§§</a:t>
            </a:r>
          </a:p>
          <a:p>
            <a:pPr algn="ctr"/>
            <a:endParaRPr lang="hu-H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hu-HU" dirty="0" smtClean="0"/>
              <a:t>Speciális felelősségi alakzat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Aki fokozott veszéllyel járó tevékenységet folytat, köteles az ebből eredő kárt megtéríteni. </a:t>
            </a:r>
          </a:p>
          <a:p>
            <a:r>
              <a:rPr lang="hu-HU" dirty="0" smtClean="0"/>
              <a:t>Általános alakzat tényálláselemei</a:t>
            </a:r>
          </a:p>
          <a:p>
            <a:pPr lvl="1"/>
            <a:r>
              <a:rPr lang="hu-HU" dirty="0" smtClean="0"/>
              <a:t>Jogellenesség (?)</a:t>
            </a:r>
          </a:p>
          <a:p>
            <a:pPr lvl="1"/>
            <a:r>
              <a:rPr lang="hu-HU" dirty="0" smtClean="0"/>
              <a:t>Kár</a:t>
            </a:r>
          </a:p>
          <a:p>
            <a:pPr lvl="1"/>
            <a:r>
              <a:rPr lang="hu-HU" dirty="0" smtClean="0"/>
              <a:t>Okozati összefüggés</a:t>
            </a:r>
          </a:p>
          <a:p>
            <a:pPr lvl="2"/>
            <a:r>
              <a:rPr lang="hu-HU" dirty="0" smtClean="0"/>
              <a:t>Felpattanó kő esete</a:t>
            </a:r>
          </a:p>
          <a:p>
            <a:pPr lvl="1"/>
            <a:r>
              <a:rPr lang="hu-HU" dirty="0" smtClean="0"/>
              <a:t>(felróhatóság helyett) szigorúbban megszabott mentesülés: Mentesül a felelősség alól, ha bizonyítja, hogy a kárt olyan elháríthatatlan ok idézte elő, amely a fokozott veszéllyel járó tevékenység körén kívül esik.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r>
              <a:rPr lang="hu-HU" dirty="0" smtClean="0"/>
              <a:t>A veszélyes üzem fogalma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38674"/>
          </a:xfrm>
        </p:spPr>
        <p:txBody>
          <a:bodyPr/>
          <a:lstStyle/>
          <a:p>
            <a:r>
              <a:rPr lang="hu-HU" dirty="0" smtClean="0"/>
              <a:t>Veszély fogalma</a:t>
            </a:r>
          </a:p>
          <a:p>
            <a:r>
              <a:rPr lang="hu-HU" dirty="0" smtClean="0"/>
              <a:t>Ptk.</a:t>
            </a:r>
          </a:p>
          <a:p>
            <a:r>
              <a:rPr lang="hu-HU" dirty="0" smtClean="0"/>
              <a:t>Bírói gyakorlat</a:t>
            </a:r>
          </a:p>
          <a:p>
            <a:r>
              <a:rPr lang="hu-HU" dirty="0" smtClean="0"/>
              <a:t>Állandósult veszélyes üzemek (vasút, villamos művek, gépjármű)</a:t>
            </a:r>
          </a:p>
          <a:p>
            <a:r>
              <a:rPr lang="hu-HU" dirty="0" smtClean="0"/>
              <a:t>Új irányok, tevékenységek</a:t>
            </a:r>
            <a:endParaRPr lang="hu-H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üzembentartó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r>
              <a:rPr lang="hu-HU" dirty="0" smtClean="0"/>
              <a:t>Ptk.: A tevékenység folytatója - akinek érdekében működik</a:t>
            </a:r>
          </a:p>
          <a:p>
            <a:r>
              <a:rPr lang="hu-HU" dirty="0" smtClean="0"/>
              <a:t>Rendszeres vagy tartós tevékenység</a:t>
            </a:r>
          </a:p>
          <a:p>
            <a:r>
              <a:rPr lang="hu-HU" dirty="0" smtClean="0"/>
              <a:t>Gépjármű üzembentartói minőség átszállása</a:t>
            </a:r>
          </a:p>
          <a:p>
            <a:r>
              <a:rPr lang="hu-HU" dirty="0" smtClean="0"/>
              <a:t>Bírói gyakorlat által kidolgozott fogalom</a:t>
            </a:r>
          </a:p>
          <a:p>
            <a:r>
              <a:rPr lang="hu-HU" dirty="0" smtClean="0"/>
              <a:t>Több üzembentartó – többek általi károkozás </a:t>
            </a:r>
            <a:endParaRPr lang="hu-H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Mentesülés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Külső </a:t>
            </a:r>
            <a:r>
              <a:rPr lang="hu-HU" u="sng" dirty="0" smtClean="0"/>
              <a:t>és</a:t>
            </a:r>
            <a:r>
              <a:rPr lang="hu-HU" dirty="0" smtClean="0"/>
              <a:t> elháríthatatlan ok</a:t>
            </a:r>
          </a:p>
          <a:p>
            <a:r>
              <a:rPr lang="hu-HU" dirty="0" smtClean="0"/>
              <a:t>Külső okok</a:t>
            </a:r>
          </a:p>
          <a:p>
            <a:r>
              <a:rPr lang="hu-HU" dirty="0" smtClean="0"/>
              <a:t>Elháríthatóság</a:t>
            </a:r>
          </a:p>
          <a:p>
            <a:r>
              <a:rPr lang="hu-HU" dirty="0" smtClean="0"/>
              <a:t>A károsulti közrehatás értékelése</a:t>
            </a:r>
          </a:p>
          <a:p>
            <a:pPr lvl="1"/>
            <a:r>
              <a:rPr lang="hu-HU" dirty="0" smtClean="0"/>
              <a:t>Elháríthatatlan</a:t>
            </a:r>
          </a:p>
          <a:p>
            <a:pPr lvl="1"/>
            <a:r>
              <a:rPr lang="hu-HU" dirty="0" smtClean="0"/>
              <a:t>Elhárítható de felróható</a:t>
            </a:r>
          </a:p>
          <a:p>
            <a:pPr lvl="1"/>
            <a:r>
              <a:rPr lang="hu-HU" dirty="0" smtClean="0"/>
              <a:t>Vétőképtelen károsult</a:t>
            </a:r>
          </a:p>
          <a:p>
            <a:pPr lvl="2"/>
            <a:r>
              <a:rPr lang="hu-HU" dirty="0" smtClean="0"/>
              <a:t>Gondozóval szemben megtérítési igény</a:t>
            </a:r>
            <a:endParaRPr lang="hu-H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Veszélyes üzemek találkozása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Nem érvényesül a speciális felelősség</a:t>
            </a:r>
          </a:p>
          <a:p>
            <a:r>
              <a:rPr lang="hu-HU" dirty="0" smtClean="0"/>
              <a:t>Tipikus esetek: gépjárművek, vadállat (vadászható) állat és gépjármű ütközése</a:t>
            </a:r>
          </a:p>
          <a:p>
            <a:r>
              <a:rPr lang="hu-HU" dirty="0" smtClean="0"/>
              <a:t>Felelősség szempontjai:</a:t>
            </a:r>
          </a:p>
          <a:p>
            <a:pPr marL="850392" lvl="1" indent="-457200">
              <a:buAutoNum type="arabicPeriod"/>
            </a:pPr>
            <a:r>
              <a:rPr lang="hu-HU" dirty="0" smtClean="0"/>
              <a:t>Felróhatóság (a tényleges károkozó magatartása)</a:t>
            </a:r>
            <a:endParaRPr lang="hu-HU" dirty="0" smtClean="0"/>
          </a:p>
          <a:p>
            <a:pPr marL="850392" lvl="1" indent="-457200">
              <a:buAutoNum type="arabicPeriod"/>
            </a:pPr>
            <a:r>
              <a:rPr lang="hu-HU" dirty="0" smtClean="0"/>
              <a:t>Rendellenesség</a:t>
            </a:r>
          </a:p>
          <a:p>
            <a:pPr marL="850392" lvl="1" indent="-457200">
              <a:buAutoNum type="arabicPeriod"/>
            </a:pPr>
            <a:r>
              <a:rPr lang="hu-HU" dirty="0" smtClean="0"/>
              <a:t>Mindenki viseli  a maga kárát</a:t>
            </a:r>
          </a:p>
          <a:p>
            <a:pPr marL="850392" lvl="1" indent="-457200">
              <a:buAutoNum type="arabicPeriod"/>
            </a:pPr>
            <a:endParaRPr lang="hu-HU" dirty="0" smtClean="0"/>
          </a:p>
          <a:p>
            <a:pPr marL="484632" indent="-457200">
              <a:buNone/>
            </a:pPr>
            <a:r>
              <a:rPr lang="hu-HU" dirty="0" smtClean="0"/>
              <a:t>Utaló szabály: e rendelkezéseket a veszélyes üzemek mint közös károkozók belső viszonyában is alkalmazni kell (eltérés: egyenlően viselik) </a:t>
            </a:r>
            <a:endParaRPr lang="hu-H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928694"/>
          </a:xfrm>
        </p:spPr>
        <p:txBody>
          <a:bodyPr/>
          <a:lstStyle/>
          <a:p>
            <a:r>
              <a:rPr lang="hu-HU" dirty="0" smtClean="0"/>
              <a:t>Károsulti közrehatás értékelése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hu-HU" dirty="0" smtClean="0"/>
              <a:t>6:525. § [Károsulti közrehatás]</a:t>
            </a:r>
          </a:p>
          <a:p>
            <a:pPr algn="just">
              <a:buNone/>
            </a:pPr>
            <a:r>
              <a:rPr lang="hu-HU" dirty="0" smtClean="0"/>
              <a:t>(1) A károsultat kármegelőzési, kárelhárítási és kárenyhítési kötelezettség terheli. Az e kötelezettségek felróható megszegése miatt keletkezett kárt a károkozó nem köteles megtéríteni. </a:t>
            </a:r>
          </a:p>
          <a:p>
            <a:pPr algn="just">
              <a:buNone/>
            </a:pPr>
            <a:r>
              <a:rPr lang="hu-HU" dirty="0" smtClean="0"/>
              <a:t>(2) A károkozó és a károsult között a kárt magatartásuk </a:t>
            </a:r>
            <a:r>
              <a:rPr lang="hu-HU" u="sng" dirty="0" smtClean="0"/>
              <a:t>felróhatósága arányában</a:t>
            </a:r>
            <a:r>
              <a:rPr lang="hu-HU" dirty="0" smtClean="0"/>
              <a:t>, ha ez nem megállapítható, </a:t>
            </a:r>
            <a:r>
              <a:rPr lang="hu-HU" u="sng" dirty="0" smtClean="0"/>
              <a:t>közrehatásuk arányában </a:t>
            </a:r>
            <a:r>
              <a:rPr lang="hu-HU" dirty="0" smtClean="0"/>
              <a:t>kell megosztani. Ha a közrehatás arányát sem lehet megállapítani, a kárt a károkozó és a károsult között </a:t>
            </a:r>
            <a:r>
              <a:rPr lang="hu-HU" u="sng" dirty="0" smtClean="0"/>
              <a:t>egyenlő arányban</a:t>
            </a:r>
            <a:r>
              <a:rPr lang="hu-HU" dirty="0" smtClean="0"/>
              <a:t>  kell megosztani. </a:t>
            </a:r>
            <a:r>
              <a:rPr lang="hu-HU" i="1" dirty="0" smtClean="0"/>
              <a:t>(kárfelezés)</a:t>
            </a:r>
          </a:p>
          <a:p>
            <a:pPr algn="just">
              <a:buNone/>
            </a:pPr>
            <a:r>
              <a:rPr lang="hu-HU" dirty="0" smtClean="0"/>
              <a:t>(3) A károsult terhére esik mindazok mulasztása, akiknek magatartásáért felelős.</a:t>
            </a:r>
          </a:p>
          <a:p>
            <a:pPr algn="just">
              <a:buNone/>
            </a:pPr>
            <a:endParaRPr lang="hu-HU" dirty="0" smtClean="0"/>
          </a:p>
          <a:p>
            <a:pPr algn="just">
              <a:buNone/>
            </a:pPr>
            <a:r>
              <a:rPr lang="hu-HU" dirty="0" smtClean="0"/>
              <a:t>Kárkötelmi jogviszonyban a károsultat terhelő kötelezettségek: kármegelőzés, kárelhárítás, kárenyhítés. E kötelezettségek felróható megszegése: károkozó (részbeni) mentesülése.</a:t>
            </a:r>
          </a:p>
          <a:p>
            <a:pPr algn="just">
              <a:buNone/>
            </a:pPr>
            <a:r>
              <a:rPr lang="hu-HU" dirty="0" smtClean="0"/>
              <a:t>Önhiba jogi relevanciája: (bennható önfelelősségi alap, ami ütközik az idegen felelősségi alappal). Részben vagy egészben kisodorja a tényállást a kárfelelősség köréből</a:t>
            </a:r>
          </a:p>
          <a:p>
            <a:pPr algn="just">
              <a:buNone/>
            </a:pPr>
            <a:r>
              <a:rPr lang="hu-HU" dirty="0" smtClean="0"/>
              <a:t>A károsulti magatartással összefüggésben keletkezett kár : levonás vagy arányosítás?</a:t>
            </a:r>
          </a:p>
          <a:p>
            <a:pPr algn="just">
              <a:buNone/>
            </a:pPr>
            <a:r>
              <a:rPr lang="hu-HU" dirty="0" smtClean="0"/>
              <a:t>Hogyan mérendő össze az idegen és a saját érdekkörben tanúsított magatartás elvárhatósági szintje?</a:t>
            </a:r>
          </a:p>
          <a:p>
            <a:pPr algn="just">
              <a:buNone/>
            </a:pPr>
            <a:r>
              <a:rPr lang="hu-HU" dirty="0" smtClean="0"/>
              <a:t>Veszélyes üzem esetében: speciális szabály: a tevékenység fokozottan veszélyes jellegét az üzembentartó terhére kell értékelni a kármegosztáskor.(6:537.§)</a:t>
            </a:r>
          </a:p>
          <a:p>
            <a:pPr algn="just">
              <a:buNone/>
            </a:pPr>
            <a:r>
              <a:rPr lang="hu-HU" dirty="0" smtClean="0"/>
              <a:t>Kármegosztás  és  „betudás”. (BH </a:t>
            </a:r>
            <a:r>
              <a:rPr lang="hu-HU" sz="2900" dirty="0" smtClean="0"/>
              <a:t>2012:155. </a:t>
            </a:r>
            <a:r>
              <a:rPr lang="hu-HU" dirty="0" smtClean="0"/>
              <a:t>kazánházban elaludt esete</a:t>
            </a:r>
            <a:r>
              <a:rPr lang="hu-HU" dirty="0" smtClean="0"/>
              <a:t>) – dogmatikailag vitaható!</a:t>
            </a:r>
            <a:endParaRPr lang="hu-HU" sz="2200" dirty="0" smtClean="0"/>
          </a:p>
          <a:p>
            <a:pPr algn="just">
              <a:buNone/>
            </a:pP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714380"/>
          </a:xfrm>
        </p:spPr>
        <p:txBody>
          <a:bodyPr>
            <a:noAutofit/>
          </a:bodyPr>
          <a:lstStyle/>
          <a:p>
            <a:r>
              <a:rPr lang="hu-HU" sz="4000" dirty="0" smtClean="0"/>
              <a:t>A kár megtérítésének módja, mértéke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 fontScale="85000" lnSpcReduction="10000"/>
          </a:bodyPr>
          <a:lstStyle/>
          <a:p>
            <a:r>
              <a:rPr lang="hu-HU" dirty="0" smtClean="0"/>
              <a:t>Teljes kártérítés elve (</a:t>
            </a:r>
            <a:r>
              <a:rPr lang="hu-HU" dirty="0" err="1" smtClean="0"/>
              <a:t>residuum</a:t>
            </a:r>
            <a:r>
              <a:rPr lang="hu-HU" dirty="0" smtClean="0"/>
              <a:t>, </a:t>
            </a:r>
            <a:r>
              <a:rPr lang="hu-HU" dirty="0" err="1" smtClean="0"/>
              <a:t>surrogatum</a:t>
            </a:r>
            <a:r>
              <a:rPr lang="hu-HU" dirty="0" smtClean="0"/>
              <a:t>, </a:t>
            </a:r>
            <a:r>
              <a:rPr lang="hu-HU" dirty="0" err="1" smtClean="0"/>
              <a:t>káronszerzés</a:t>
            </a:r>
            <a:r>
              <a:rPr lang="hu-HU" dirty="0" smtClean="0"/>
              <a:t> tilalma, felelősségkorlátozó-kizáró kikötések, kármegosztás)</a:t>
            </a:r>
          </a:p>
          <a:p>
            <a:r>
              <a:rPr lang="hu-HU" dirty="0" smtClean="0"/>
              <a:t>Elsődlegesen: pénzbeli kártérítés</a:t>
            </a:r>
          </a:p>
          <a:p>
            <a:pPr lvl="1"/>
            <a:r>
              <a:rPr lang="hu-HU" dirty="0" smtClean="0"/>
              <a:t>Másodlagos : természetbeni kártérítés (kombinálható is)</a:t>
            </a:r>
          </a:p>
          <a:p>
            <a:pPr lvl="3"/>
            <a:r>
              <a:rPr lang="hu-HU" dirty="0" smtClean="0"/>
              <a:t>Károkozó által is beszerezhető kiesett termény, szaporulat természetbeni pótlása</a:t>
            </a:r>
          </a:p>
          <a:p>
            <a:pPr lvl="3"/>
            <a:r>
              <a:rPr lang="hu-HU" dirty="0" smtClean="0"/>
              <a:t>Tönkretett híd megjavítása (?)</a:t>
            </a:r>
          </a:p>
          <a:p>
            <a:r>
              <a:rPr lang="hu-HU" dirty="0" smtClean="0"/>
              <a:t>A bíróság nem kötött a kereseti kérelemhez</a:t>
            </a:r>
          </a:p>
          <a:p>
            <a:r>
              <a:rPr lang="hu-HU" dirty="0" smtClean="0"/>
              <a:t>A kártérítés nyújtható </a:t>
            </a:r>
            <a:r>
              <a:rPr lang="hu-HU" dirty="0" err="1" smtClean="0"/>
              <a:t>egyösszegben</a:t>
            </a:r>
            <a:r>
              <a:rPr lang="hu-HU" dirty="0" smtClean="0"/>
              <a:t> </a:t>
            </a:r>
          </a:p>
          <a:p>
            <a:pPr>
              <a:buNone/>
            </a:pPr>
            <a:r>
              <a:rPr lang="hu-HU" dirty="0" smtClean="0"/>
              <a:t>vagy járadék formájában: a jövőben rendszeresen felmerülő károk </a:t>
            </a:r>
          </a:p>
          <a:p>
            <a:pPr lvl="1"/>
            <a:r>
              <a:rPr lang="hu-HU" dirty="0" smtClean="0"/>
              <a:t>Kereset (egyéb jövedelem) kiesés</a:t>
            </a:r>
          </a:p>
          <a:p>
            <a:pPr lvl="1"/>
            <a:r>
              <a:rPr lang="hu-HU" dirty="0" smtClean="0"/>
              <a:t>Tartás kiesése (eltartó halála miatt)</a:t>
            </a:r>
          </a:p>
          <a:p>
            <a:pPr lvl="1"/>
            <a:r>
              <a:rPr lang="hu-HU" dirty="0" smtClean="0"/>
              <a:t>Egyéb rendszeresen felmerülő pl. </a:t>
            </a:r>
            <a:r>
              <a:rPr lang="hu-HU" dirty="0" err="1" smtClean="0"/>
              <a:t>gyógyszer-többletktg</a:t>
            </a:r>
            <a:r>
              <a:rPr lang="hu-HU" dirty="0" smtClean="0"/>
              <a:t>., </a:t>
            </a:r>
            <a:r>
              <a:rPr lang="hu-HU" dirty="0" smtClean="0"/>
              <a:t>utazási, gondozási költségek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Jövedelem kiesés megállapítása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r>
              <a:rPr lang="hu-HU" dirty="0" smtClean="0"/>
              <a:t>A károsult </a:t>
            </a:r>
            <a:r>
              <a:rPr lang="hu-HU" dirty="0" err="1" smtClean="0"/>
              <a:t>jövedelemkiesését</a:t>
            </a:r>
            <a:r>
              <a:rPr lang="hu-HU" dirty="0" smtClean="0"/>
              <a:t> a károsodást megelőző </a:t>
            </a:r>
            <a:r>
              <a:rPr lang="hu-HU" u="sng" dirty="0" smtClean="0"/>
              <a:t>egy évben elért havi átlagjövedelmének </a:t>
            </a:r>
            <a:r>
              <a:rPr lang="hu-HU" dirty="0" smtClean="0"/>
              <a:t>alapulvételével kell meghatározni</a:t>
            </a:r>
          </a:p>
          <a:p>
            <a:r>
              <a:rPr lang="hu-HU" dirty="0" smtClean="0"/>
              <a:t>Változás (vagy jövőbeni változás) </a:t>
            </a:r>
          </a:p>
          <a:p>
            <a:r>
              <a:rPr lang="hu-HU" dirty="0" smtClean="0"/>
              <a:t>Más azonos vagy hasonló tevékenységet végzők </a:t>
            </a:r>
          </a:p>
          <a:p>
            <a:r>
              <a:rPr lang="hu-HU" dirty="0" smtClean="0"/>
              <a:t>Rendkívüli munkateljesítmény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Tartást pótló járadék (6:529.§)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r>
              <a:rPr lang="hu-HU" dirty="0" smtClean="0"/>
              <a:t>Károkozás folytán meghalt személlyel szemben tartásra jogosult részére (ő  a károsult)</a:t>
            </a:r>
          </a:p>
          <a:p>
            <a:r>
              <a:rPr lang="hu-HU" dirty="0" smtClean="0"/>
              <a:t>Előreláthatósági klauzula nem érvényesül!</a:t>
            </a:r>
          </a:p>
          <a:p>
            <a:r>
              <a:rPr lang="hu-HU" dirty="0" smtClean="0"/>
              <a:t>Akkor is követelheti, ha az elhunyt tartási kötelezettségét megszegte (nem volt tényleges tartás)</a:t>
            </a:r>
          </a:p>
          <a:p>
            <a:r>
              <a:rPr lang="hu-HU" dirty="0" smtClean="0"/>
              <a:t>Szerződésen vagy törvényen alapuló tartási jogosultság</a:t>
            </a:r>
          </a:p>
          <a:p>
            <a:r>
              <a:rPr lang="hu-HU" dirty="0" smtClean="0"/>
              <a:t>Figyelembe kell venni a  kiesett tartást és az igénylő jövedelmét</a:t>
            </a:r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10400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Járadék megváltoztatása vagy megszüntetése (6:530.§)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/>
          <a:lstStyle/>
          <a:p>
            <a:r>
              <a:rPr lang="hu-HU" dirty="0" smtClean="0"/>
              <a:t>A járadék meghatározásánál figyelembe vett körülmények lényeges megváltozása esetén</a:t>
            </a:r>
          </a:p>
          <a:p>
            <a:r>
              <a:rPr lang="hu-HU" dirty="0" smtClean="0"/>
              <a:t> bármelyik fél kérheti </a:t>
            </a:r>
          </a:p>
          <a:p>
            <a:r>
              <a:rPr lang="hu-HU" dirty="0" smtClean="0"/>
              <a:t>a járadék mértékének </a:t>
            </a:r>
          </a:p>
          <a:p>
            <a:r>
              <a:rPr lang="hu-HU" dirty="0" smtClean="0"/>
              <a:t>és a járadékfizetés időtartamának megváltoztatását </a:t>
            </a:r>
          </a:p>
          <a:p>
            <a:r>
              <a:rPr lang="hu-HU" dirty="0" smtClean="0"/>
              <a:t>vagy a járadékfizetési kötelezettség megszüntetését.</a:t>
            </a:r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Általános kártérítés (6:531.§)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/>
          <a:lstStyle/>
          <a:p>
            <a:r>
              <a:rPr lang="hu-HU" dirty="0" smtClean="0"/>
              <a:t>Ha a kár </a:t>
            </a:r>
            <a:r>
              <a:rPr lang="hu-HU" u="sng" dirty="0" smtClean="0"/>
              <a:t>mértéke nem állapítható meg</a:t>
            </a:r>
            <a:r>
              <a:rPr lang="hu-HU" dirty="0" smtClean="0"/>
              <a:t>, (objektív okból)</a:t>
            </a:r>
          </a:p>
          <a:p>
            <a:r>
              <a:rPr lang="hu-HU" dirty="0" smtClean="0"/>
              <a:t>a károkozásért felelős személy olyan összegű kártérítés megfizetésére köteles, (bíróság mérlegelése)</a:t>
            </a:r>
          </a:p>
          <a:p>
            <a:r>
              <a:rPr lang="hu-HU" dirty="0" smtClean="0"/>
              <a:t>amely a károsult kárának a </a:t>
            </a:r>
            <a:r>
              <a:rPr lang="hu-HU" u="sng" dirty="0" smtClean="0"/>
              <a:t>kiegyenlítésére alkalmas</a:t>
            </a:r>
            <a:r>
              <a:rPr lang="hu-HU" dirty="0" smtClean="0"/>
              <a:t>.</a:t>
            </a:r>
          </a:p>
          <a:p>
            <a:r>
              <a:rPr lang="hu-HU" dirty="0" smtClean="0"/>
              <a:t>Járadékban vagy </a:t>
            </a:r>
            <a:r>
              <a:rPr lang="hu-HU" dirty="0" err="1" smtClean="0"/>
              <a:t>egyösszegben</a:t>
            </a:r>
            <a:r>
              <a:rPr lang="hu-HU" dirty="0" smtClean="0"/>
              <a:t> is megállapítható</a:t>
            </a:r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/>
              <a:t>A kártérítési követelés esedékessége,</a:t>
            </a:r>
            <a:br>
              <a:rPr lang="hu-HU" sz="3600" dirty="0" smtClean="0"/>
            </a:br>
            <a:r>
              <a:rPr lang="hu-HU" sz="3600" dirty="0" smtClean="0"/>
              <a:t> elévülése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467236"/>
          </a:xfrm>
        </p:spPr>
        <p:txBody>
          <a:bodyPr/>
          <a:lstStyle/>
          <a:p>
            <a:r>
              <a:rPr lang="hu-HU" dirty="0" smtClean="0"/>
              <a:t>Károsodás bekövetkezte (</a:t>
            </a:r>
            <a:r>
              <a:rPr lang="hu-HU" dirty="0" err="1" smtClean="0"/>
              <a:t>kiv</a:t>
            </a:r>
            <a:r>
              <a:rPr lang="hu-HU" dirty="0" smtClean="0"/>
              <a:t>: termékfelelősség)</a:t>
            </a:r>
          </a:p>
          <a:p>
            <a:r>
              <a:rPr lang="hu-HU" dirty="0" smtClean="0"/>
              <a:t>Bűncselekménnyel okozott kár</a:t>
            </a:r>
          </a:p>
          <a:p>
            <a:r>
              <a:rPr lang="hu-HU" dirty="0" smtClean="0"/>
              <a:t>Járadékkövetelés egészére nézve egységes kezdőpont</a:t>
            </a:r>
          </a:p>
          <a:p>
            <a:r>
              <a:rPr lang="nl-NL" dirty="0" smtClean="0"/>
              <a:t>6:497.§ (2) bek. és  4:208.§ (3) bek.</a:t>
            </a:r>
            <a:r>
              <a:rPr lang="hu-HU" dirty="0" smtClean="0"/>
              <a:t> </a:t>
            </a:r>
            <a:r>
              <a:rPr lang="hu-HU" dirty="0" err="1" smtClean="0"/>
              <a:t>-ben</a:t>
            </a:r>
            <a:r>
              <a:rPr lang="hu-HU" dirty="0" smtClean="0"/>
              <a:t> meghatározott speciális határidő irányadó lesz-e a tartást pótló, vagy jövedelempótló járadékkövetelések elévülésére a jövőben?</a:t>
            </a:r>
          </a:p>
          <a:p>
            <a:r>
              <a:rPr lang="hu-HU" dirty="0" smtClean="0"/>
              <a:t>Kártérítés mint pénztartozás, késedelem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hu-HU" sz="4000" dirty="0" smtClean="0"/>
              <a:t>Értékviszonyok megváltozása (6:534.§)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pPr algn="just">
              <a:buNone/>
            </a:pPr>
            <a:r>
              <a:rPr lang="hu-HU" dirty="0" smtClean="0"/>
              <a:t>Ha a károkozás és az ítélethozatal között az időmúlásra vagy egyéb körülményre tekintettel az értékviszonyokban jelentős változás következett be, a bíróság az okozott kár mértékét az ítélethozatal időpontjában fennállt értékviszonyok szerint határozhatja meg. Ebben az esetben a károkozó késedelmi kamat fizetésére az érték meghatározásának időpontjától kezdődően köteles.</a:t>
            </a:r>
          </a:p>
          <a:p>
            <a:pPr algn="just">
              <a:buNone/>
            </a:pPr>
            <a:r>
              <a:rPr lang="hu-HU" dirty="0" smtClean="0"/>
              <a:t>Ha a károsult kártérítési igénye érvényesítésével felróhatóan késlekedik, az ár- és értékviszonyok változásának kockázatát maga viseli.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Lendüle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309</TotalTime>
  <Words>827</Words>
  <Application>Microsoft Office PowerPoint</Application>
  <PresentationFormat>Diavetítés a képernyőre (4:3 oldalarány)</PresentationFormat>
  <Paragraphs>99</Paragraphs>
  <Slides>15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6" baseType="lpstr">
      <vt:lpstr>Áramlás</vt:lpstr>
      <vt:lpstr>Polgári jog IV.      3. előadás</vt:lpstr>
      <vt:lpstr>Károsulti közrehatás értékelése</vt:lpstr>
      <vt:lpstr>A kár megtérítésének módja, mértéke</vt:lpstr>
      <vt:lpstr>Jövedelem kiesés megállapítása</vt:lpstr>
      <vt:lpstr>Tartást pótló járadék (6:529.§)</vt:lpstr>
      <vt:lpstr>Járadék megváltoztatása vagy megszüntetése (6:530.§)</vt:lpstr>
      <vt:lpstr>Általános kártérítés (6:531.§)</vt:lpstr>
      <vt:lpstr>A kártérítési követelés esedékessége,  elévülése</vt:lpstr>
      <vt:lpstr>Értékviszonyok megváltozása (6:534.§)</vt:lpstr>
      <vt:lpstr>Veszélyes üzemi felelősség</vt:lpstr>
      <vt:lpstr>Speciális felelősségi alakzat</vt:lpstr>
      <vt:lpstr>A veszélyes üzem fogalma</vt:lpstr>
      <vt:lpstr>Az üzembentartó </vt:lpstr>
      <vt:lpstr>Mentesülés</vt:lpstr>
      <vt:lpstr>Veszélyes üzemek találkozása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Polgári jog IV.      3. előadás</dc:title>
  <dc:creator>Réka</dc:creator>
  <cp:lastModifiedBy>Pusztahelyi Réka</cp:lastModifiedBy>
  <cp:revision>34</cp:revision>
  <dcterms:created xsi:type="dcterms:W3CDTF">2015-02-22T15:12:54Z</dcterms:created>
  <dcterms:modified xsi:type="dcterms:W3CDTF">2015-03-27T10:35:17Z</dcterms:modified>
</cp:coreProperties>
</file>