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0" r:id="rId3"/>
    <p:sldId id="261" r:id="rId4"/>
    <p:sldId id="257" r:id="rId5"/>
    <p:sldId id="258" r:id="rId6"/>
    <p:sldId id="262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4" r:id="rId18"/>
    <p:sldId id="272" r:id="rId19"/>
    <p:sldId id="273" r:id="rId20"/>
    <p:sldId id="275" r:id="rId21"/>
    <p:sldId id="282" r:id="rId22"/>
    <p:sldId id="276" r:id="rId23"/>
    <p:sldId id="277" r:id="rId24"/>
    <p:sldId id="278" r:id="rId25"/>
    <p:sldId id="279" r:id="rId26"/>
    <p:sldId id="281" r:id="rId27"/>
    <p:sldId id="280" r:id="rId2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áromszög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EB6357E-EB8A-443C-80F2-57C37DCE4747}" type="datetimeFigureOut">
              <a:rPr lang="hu-HU" smtClean="0"/>
              <a:pPr/>
              <a:t>2017.03.22.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B1479E1-B71A-458A-8EB9-D4BF0505E6F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357E-EB8A-443C-80F2-57C37DCE4747}" type="datetimeFigureOut">
              <a:rPr lang="hu-HU" smtClean="0"/>
              <a:pPr/>
              <a:t>2017.03.22.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79E1-B71A-458A-8EB9-D4BF0505E6F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357E-EB8A-443C-80F2-57C37DCE4747}" type="datetimeFigureOut">
              <a:rPr lang="hu-HU" smtClean="0"/>
              <a:pPr/>
              <a:t>2017.03.22.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79E1-B71A-458A-8EB9-D4BF0505E6F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EB6357E-EB8A-443C-80F2-57C37DCE4747}" type="datetimeFigureOut">
              <a:rPr lang="hu-HU" smtClean="0"/>
              <a:pPr/>
              <a:t>2017.03.22.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79E1-B71A-458A-8EB9-D4BF0505E6F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erékszögű háromszög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Háromszög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EB6357E-EB8A-443C-80F2-57C37DCE4747}" type="datetimeFigureOut">
              <a:rPr lang="hu-HU" smtClean="0"/>
              <a:pPr/>
              <a:t>2017.03.22.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B1479E1-B71A-458A-8EB9-D4BF0505E6F6}" type="slidenum">
              <a:rPr lang="hu-HU" smtClean="0"/>
              <a:pPr/>
              <a:t>‹#›</a:t>
            </a:fld>
            <a:endParaRPr lang="hu-HU"/>
          </a:p>
        </p:txBody>
      </p:sp>
      <p:cxnSp>
        <p:nvCxnSpPr>
          <p:cNvPr id="11" name="Egyenes összekötő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EB6357E-EB8A-443C-80F2-57C37DCE4747}" type="datetimeFigureOut">
              <a:rPr lang="hu-HU" smtClean="0"/>
              <a:pPr/>
              <a:t>2017.03.22.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B1479E1-B71A-458A-8EB9-D4BF0505E6F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EB6357E-EB8A-443C-80F2-57C37DCE4747}" type="datetimeFigureOut">
              <a:rPr lang="hu-HU" smtClean="0"/>
              <a:pPr/>
              <a:t>2017.03.22.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B1479E1-B71A-458A-8EB9-D4BF0505E6F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6357E-EB8A-443C-80F2-57C37DCE4747}" type="datetimeFigureOut">
              <a:rPr lang="hu-HU" smtClean="0"/>
              <a:pPr/>
              <a:t>2017.03.22.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79E1-B71A-458A-8EB9-D4BF0505E6F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EB6357E-EB8A-443C-80F2-57C37DCE4747}" type="datetimeFigureOut">
              <a:rPr lang="hu-HU" smtClean="0"/>
              <a:pPr/>
              <a:t>2017.03.22.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B1479E1-B71A-458A-8EB9-D4BF0505E6F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EB6357E-EB8A-443C-80F2-57C37DCE4747}" type="datetimeFigureOut">
              <a:rPr lang="hu-HU" smtClean="0"/>
              <a:pPr/>
              <a:t>2017.03.22.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B1479E1-B71A-458A-8EB9-D4BF0505E6F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EB6357E-EB8A-443C-80F2-57C37DCE4747}" type="datetimeFigureOut">
              <a:rPr lang="hu-HU" smtClean="0"/>
              <a:pPr/>
              <a:t>2017.03.22.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B1479E1-B71A-458A-8EB9-D4BF0505E6F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erékszögű háromszög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Egyenes összekötő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EB6357E-EB8A-443C-80F2-57C37DCE4747}" type="datetimeFigureOut">
              <a:rPr lang="hu-HU" smtClean="0"/>
              <a:pPr/>
              <a:t>2017.03.22.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B1479E1-B71A-458A-8EB9-D4BF0505E6F6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95736" y="533400"/>
            <a:ext cx="6276532" cy="2868168"/>
          </a:xfrm>
        </p:spPr>
        <p:txBody>
          <a:bodyPr/>
          <a:lstStyle/>
          <a:p>
            <a:r>
              <a:rPr lang="hu-HU" dirty="0"/>
              <a:t>Tulajdonátruházó szerződések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83568" y="3645024"/>
            <a:ext cx="8062912" cy="1752600"/>
          </a:xfrm>
        </p:spPr>
        <p:txBody>
          <a:bodyPr/>
          <a:lstStyle/>
          <a:p>
            <a:r>
              <a:rPr lang="hu-HU" dirty="0"/>
              <a:t>2017. március 22.</a:t>
            </a:r>
          </a:p>
          <a:p>
            <a:r>
              <a:rPr lang="hu-HU" sz="2400" dirty="0"/>
              <a:t>Pusztahelyi Réka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hu-HU" dirty="0"/>
              <a:t>Adásvétel különös nemei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hu-HU" dirty="0"/>
              <a:t>Részletvétel</a:t>
            </a:r>
          </a:p>
          <a:p>
            <a:r>
              <a:rPr lang="hu-HU" dirty="0"/>
              <a:t>Elővásárlási, vételi, eladási és visszavásárlási jog</a:t>
            </a:r>
          </a:p>
          <a:p>
            <a:r>
              <a:rPr lang="hu-HU" dirty="0"/>
              <a:t>Megtekintésre vétel, próbára vétel</a:t>
            </a:r>
          </a:p>
          <a:p>
            <a:r>
              <a:rPr lang="hu-HU" dirty="0"/>
              <a:t>Minta szerinti vétel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hu-HU" dirty="0"/>
              <a:t>Részletvétel és annak biztosítékai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r>
              <a:rPr lang="hu-HU" dirty="0"/>
              <a:t>Ha a felek abban állapodnak meg, hogy a vevő a vételárat meghatározott időpontokban, több részletben fizeti meg, de a dolog birtokát a vételár teljes kiegyenlítése előtt a vevőre </a:t>
            </a:r>
            <a:r>
              <a:rPr lang="hu-HU" dirty="0" smtClean="0"/>
              <a:t>átruházzák (6:227.§)</a:t>
            </a:r>
          </a:p>
          <a:p>
            <a:r>
              <a:rPr lang="hu-HU" dirty="0" smtClean="0"/>
              <a:t>Első eset: értesíti és megfelelő időt enged teljesíteni s azután:</a:t>
            </a:r>
            <a:endParaRPr lang="hu-HU" dirty="0"/>
          </a:p>
          <a:p>
            <a:pPr lvl="1"/>
            <a:r>
              <a:rPr lang="hu-HU" dirty="0"/>
              <a:t>Elállási jog</a:t>
            </a:r>
          </a:p>
          <a:p>
            <a:pPr lvl="1"/>
            <a:r>
              <a:rPr lang="hu-HU" dirty="0"/>
              <a:t>Részletfizetési kedvezmény megvonásának joga (vö. jogvesztés-kikötés)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hu-HU" dirty="0"/>
              <a:t>Megtekintésre vétel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hu-HU" dirty="0"/>
              <a:t>Szerződéskötés – tárgy megtekintése – nyilatkozat a szerződés hatályba lépéséről</a:t>
            </a:r>
          </a:p>
          <a:p>
            <a:pPr lvl="1"/>
            <a:r>
              <a:rPr lang="hu-HU" dirty="0" err="1"/>
              <a:t>Szerz</a:t>
            </a:r>
            <a:r>
              <a:rPr lang="hu-HU" dirty="0"/>
              <a:t>. kötés előtt lehetősége volt már megtekinteni vagy csak azt követően teszi lehetővé</a:t>
            </a:r>
          </a:p>
          <a:p>
            <a:pPr lvl="1"/>
            <a:r>
              <a:rPr lang="hu-HU" dirty="0"/>
              <a:t>Hibás teljesítés speciális szabálya: nem a szerződéskötés időpontjában hanem a megtekintéskor felismert (vagy) felismerhető hibáért nem felel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Próbára vétel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hu-HU" dirty="0"/>
              <a:t>Ha a felek az adásvételi szerződésben kikötik, hogy az adásvétel tárgyát képező </a:t>
            </a:r>
            <a:r>
              <a:rPr lang="hu-HU" u="sng" dirty="0"/>
              <a:t>dolog kipróbálása alapján </a:t>
            </a:r>
            <a:r>
              <a:rPr lang="hu-HU" dirty="0"/>
              <a:t>a vevő </a:t>
            </a:r>
            <a:r>
              <a:rPr lang="hu-HU" u="sng" dirty="0"/>
              <a:t>meghatározott időn belül </a:t>
            </a:r>
            <a:r>
              <a:rPr lang="hu-HU" dirty="0"/>
              <a:t>nyilatkozhat a szerződés hatályáról, a szerződés hatálya a vevő nyilatkozatától függ. A vevő e nyilatkozatát nem köteles indokolni.</a:t>
            </a:r>
          </a:p>
          <a:p>
            <a:pPr fontAlgn="t"/>
            <a:r>
              <a:rPr lang="hu-HU" dirty="0"/>
              <a:t>Hibás teljesítés: kipróbálás alatt felismerhető hiba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dirty="0"/>
              <a:t>Minta szerinti vétel 6:230.§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t"/>
            <a:r>
              <a:rPr lang="hu-HU" dirty="0"/>
              <a:t>Ha a felek a szerződés tárgyát képező dolog </a:t>
            </a:r>
            <a:r>
              <a:rPr lang="hu-HU" u="sng" dirty="0"/>
              <a:t>valamely tulajdonságát mintára hivatkozással </a:t>
            </a:r>
            <a:r>
              <a:rPr lang="hu-HU" dirty="0"/>
              <a:t>határozzák meg, az eladó köteles a minta hivatkozott tulajdonságának megfelelő dolgot szolgáltatni.</a:t>
            </a:r>
          </a:p>
          <a:p>
            <a:pPr fontAlgn="t"/>
            <a:r>
              <a:rPr lang="hu-HU" dirty="0"/>
              <a:t>Az eladó a dolog </a:t>
            </a:r>
            <a:r>
              <a:rPr lang="hu-HU" u="sng" dirty="0"/>
              <a:t>fel nem ismerhető </a:t>
            </a:r>
            <a:r>
              <a:rPr lang="hu-HU" dirty="0"/>
              <a:t>hibájáért akkor is szavatol, ha e hiba a mintában is megvolt.</a:t>
            </a:r>
          </a:p>
          <a:p>
            <a:pPr fontAlgn="t"/>
            <a:r>
              <a:rPr lang="hu-HU" dirty="0"/>
              <a:t>Ha a vevő a mintát nem mutatja fel, őt terheli annak bizonyítása, hogy a minta milyen tulajdonságokkal rendelkezett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3200" b="1" dirty="0"/>
              <a:t>Elővásárlási, visszavásárlási, vételi, eladási jog</a:t>
            </a:r>
            <a:br>
              <a:rPr lang="hu-HU" sz="3200" b="1" dirty="0"/>
            </a:br>
            <a:r>
              <a:rPr lang="hu-HU" sz="3200" dirty="0"/>
              <a:t>Közös kérdések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 fontScale="55000" lnSpcReduction="20000"/>
          </a:bodyPr>
          <a:lstStyle/>
          <a:p>
            <a:pPr fontAlgn="t">
              <a:buNone/>
            </a:pPr>
            <a:r>
              <a:rPr lang="hu-HU" b="1" dirty="0"/>
              <a:t>1. A hatalmasságokat alapító szerződések minimális alaki követelménye: </a:t>
            </a:r>
            <a:r>
              <a:rPr lang="hu-HU" dirty="0"/>
              <a:t>Az elővásárlási, a visszavásárlási, a vételi és az eladási jog alapítására vonatkozó szerződést írásba kell foglalni.</a:t>
            </a:r>
            <a:r>
              <a:rPr lang="hu-HU" b="1" dirty="0"/>
              <a:t>6:226. § (1) mit kell minimum írásba foglalni? jogosult, kötelezett, dolog, (vételár)</a:t>
            </a:r>
            <a:endParaRPr lang="hu-HU" dirty="0"/>
          </a:p>
          <a:p>
            <a:pPr fontAlgn="t"/>
            <a:r>
              <a:rPr lang="hu-HU" b="1" dirty="0"/>
              <a:t>Mint rendhagyó elő- előkészítő szerződések, kihat rájuk az ingatlan adásvételi szerződés írásba foglalása mint szigorú és kiküszöbölhetetlen érvényességi feltétel is?</a:t>
            </a:r>
            <a:endParaRPr lang="hu-HU" dirty="0"/>
          </a:p>
          <a:p>
            <a:pPr fontAlgn="t">
              <a:buNone/>
            </a:pPr>
            <a:r>
              <a:rPr lang="hu-HU" b="1" dirty="0"/>
              <a:t>2. Közhiteles lajstromba (ingatlan-nyilvántartásba) való bejegyzés hatálya</a:t>
            </a:r>
          </a:p>
          <a:p>
            <a:pPr fontAlgn="t">
              <a:buNone/>
            </a:pPr>
            <a:r>
              <a:rPr lang="hu-HU" b="1" dirty="0"/>
              <a:t>3. Tulajdonos tartózkodási kötelezettsége:</a:t>
            </a:r>
            <a:endParaRPr lang="hu-HU" dirty="0"/>
          </a:p>
          <a:p>
            <a:pPr fontAlgn="t"/>
            <a:r>
              <a:rPr lang="hu-HU" b="1" dirty="0"/>
              <a:t>függő jogi helyzet, </a:t>
            </a:r>
            <a:r>
              <a:rPr lang="hu-HU" b="1" dirty="0" err="1"/>
              <a:t>várományi</a:t>
            </a:r>
            <a:r>
              <a:rPr lang="hu-HU" b="1" dirty="0"/>
              <a:t> jog védelme:</a:t>
            </a:r>
            <a:endParaRPr lang="hu-HU" dirty="0"/>
          </a:p>
          <a:p>
            <a:pPr fontAlgn="t">
              <a:buNone/>
            </a:pPr>
            <a:r>
              <a:rPr lang="hu-HU" dirty="0"/>
              <a:t>A visszavásárlási, a vételi és az eladási jog kötelezettje köteles tartózkodni minden olyan magatartástól, amely a visszavásárlási, a vételi és az eladási jog gyakorlását meghiúsítaná vagy korlátozná. Ha elmulasztja: kártérítési kötelezettség</a:t>
            </a:r>
          </a:p>
          <a:p>
            <a:pPr fontAlgn="t">
              <a:buNone/>
            </a:pPr>
            <a:r>
              <a:rPr lang="hu-HU" dirty="0"/>
              <a:t>4. Jogszabályon alapuló e hatalmasságokra a szerződéses hatalmasságokra irányadó szabályokat alkalmazni kell (megfelelően)</a:t>
            </a:r>
          </a:p>
          <a:p>
            <a:pPr fontAlgn="t">
              <a:buNone/>
            </a:pPr>
            <a:r>
              <a:rPr lang="hu-HU" dirty="0"/>
              <a:t>5. Jogszabályon alapuló jogok prioritása</a:t>
            </a:r>
          </a:p>
          <a:p>
            <a:pPr fontAlgn="t">
              <a:buNone/>
            </a:pPr>
            <a:r>
              <a:rPr lang="hu-HU" dirty="0"/>
              <a:t>Speciális kérdés: </a:t>
            </a:r>
          </a:p>
          <a:p>
            <a:pPr fontAlgn="t">
              <a:buNone/>
            </a:pPr>
            <a:r>
              <a:rPr lang="hu-HU" dirty="0"/>
              <a:t>vételi és elővásárlási jog ütközése (keletkezés sorrendjében!)</a:t>
            </a:r>
          </a:p>
          <a:p>
            <a:pPr fontAlgn="t">
              <a:buNone/>
            </a:pPr>
            <a:r>
              <a:rPr lang="hu-HU" dirty="0"/>
              <a:t>Elővásárlási jogok konkurálása – keletkezésük sorrendjében vagy ha egyidejű vö. tulajdonos értesítése</a:t>
            </a:r>
          </a:p>
          <a:p>
            <a:pPr fontAlgn="t">
              <a:buNone/>
            </a:pPr>
            <a:endParaRPr lang="hu-HU" dirty="0"/>
          </a:p>
          <a:p>
            <a:endParaRPr lang="hu-H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hu-HU" dirty="0"/>
              <a:t>Elővásárlási jog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lnSpcReduction="10000"/>
          </a:bodyPr>
          <a:lstStyle/>
          <a:p>
            <a:r>
              <a:rPr lang="hu-HU" dirty="0"/>
              <a:t>Fogalma</a:t>
            </a:r>
          </a:p>
          <a:p>
            <a:r>
              <a:rPr lang="hu-HU" dirty="0"/>
              <a:t>Ha a tulajdonos meghatározott dologra nézve szerződéssel elővásárlási jogot alapít, </a:t>
            </a:r>
          </a:p>
          <a:p>
            <a:r>
              <a:rPr lang="hu-HU" dirty="0"/>
              <a:t>és a dolgot harmadik személytől származó ajánlat elfogadásával </a:t>
            </a:r>
            <a:r>
              <a:rPr lang="hu-HU" b="1" dirty="0"/>
              <a:t>el akarja adni,</a:t>
            </a:r>
            <a:r>
              <a:rPr lang="hu-HU" dirty="0"/>
              <a:t> </a:t>
            </a:r>
          </a:p>
          <a:p>
            <a:r>
              <a:rPr lang="hu-HU" dirty="0"/>
              <a:t>az elővásárlási jog jogosultja </a:t>
            </a:r>
          </a:p>
          <a:p>
            <a:r>
              <a:rPr lang="hu-HU" dirty="0"/>
              <a:t>az ajánlatban rögzített feltételek mellett </a:t>
            </a:r>
          </a:p>
          <a:p>
            <a:r>
              <a:rPr lang="hu-HU" dirty="0"/>
              <a:t>a harmadik személyt megelőzve</a:t>
            </a:r>
          </a:p>
          <a:p>
            <a:r>
              <a:rPr lang="hu-HU" dirty="0"/>
              <a:t> jogosult a dolog megvételére.(6:221.§ (1) </a:t>
            </a:r>
            <a:r>
              <a:rPr lang="hu-HU" dirty="0" err="1"/>
              <a:t>bek</a:t>
            </a:r>
            <a:r>
              <a:rPr lang="hu-HU" dirty="0"/>
              <a:t>.)</a:t>
            </a:r>
          </a:p>
          <a:p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hu-HU" dirty="0"/>
              <a:t>Az elővásárlási  jog gyakorlása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pPr marL="571500" indent="-514350">
              <a:buFont typeface="+mj-lt"/>
              <a:buAutoNum type="arabicPeriod"/>
            </a:pPr>
            <a:r>
              <a:rPr lang="hu-HU" dirty="0"/>
              <a:t>Tájékoztatási kötelezettség: eladási ajánlat közlése</a:t>
            </a:r>
          </a:p>
          <a:p>
            <a:pPr marL="571500" indent="-514350">
              <a:buFont typeface="+mj-lt"/>
              <a:buAutoNum type="arabicPeriod"/>
            </a:pPr>
            <a:r>
              <a:rPr lang="hu-HU" dirty="0"/>
              <a:t>Ajánlati kötöttség és annak ideje (nem visszavonható) 2/2009 </a:t>
            </a:r>
            <a:r>
              <a:rPr lang="hu-HU" dirty="0" err="1"/>
              <a:t>Pk</a:t>
            </a:r>
            <a:r>
              <a:rPr lang="hu-HU" dirty="0"/>
              <a:t>. vélemény</a:t>
            </a:r>
          </a:p>
          <a:p>
            <a:pPr marL="571500" indent="-514350">
              <a:buFont typeface="+mj-lt"/>
              <a:buAutoNum type="arabicPeriod"/>
            </a:pPr>
            <a:r>
              <a:rPr lang="hu-HU" dirty="0"/>
              <a:t>Elfogadó nyilatkozat: szerződés létrejön</a:t>
            </a:r>
          </a:p>
          <a:p>
            <a:pPr marL="571500" indent="-514350">
              <a:buFont typeface="+mj-lt"/>
              <a:buAutoNum type="arabicPeriod"/>
            </a:pPr>
            <a:r>
              <a:rPr lang="hu-HU" dirty="0"/>
              <a:t>Konkuráló elfogadó nyilatkozatok: késedelem nélkül tájékoztatja, 8 napon belül visszavonhatják, ha többen fenntartják: érdekeltségük arányában keletkezik közös tulajdon</a:t>
            </a:r>
          </a:p>
          <a:p>
            <a:pPr marL="571500" indent="-514350">
              <a:buFont typeface="+mj-lt"/>
              <a:buAutoNum type="arabicPeriod"/>
            </a:pPr>
            <a:r>
              <a:rPr lang="hu-HU" dirty="0"/>
              <a:t>Elővásárlási jog megszűnése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i="1" dirty="0"/>
              <a:t>Az elővásárlási jog megszegésével kötött szerződés hatálytalansága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/>
              <a:t>Hatálytalansággal egyidejűleg kéri annak megállapítását, hogy a szerződés közte és az eladó között létrejött</a:t>
            </a:r>
          </a:p>
          <a:p>
            <a:r>
              <a:rPr lang="hu-HU" dirty="0"/>
              <a:t>A rosszhiszemű vevővel szemben hivatkozhat</a:t>
            </a:r>
          </a:p>
          <a:p>
            <a:r>
              <a:rPr lang="hu-HU" dirty="0"/>
              <a:t>az igényérvényesítéssel egyidejűleg az ajánlatot elfogadó nyilatkozatot tesz, </a:t>
            </a:r>
          </a:p>
          <a:p>
            <a:r>
              <a:rPr lang="hu-HU" dirty="0"/>
              <a:t>és </a:t>
            </a:r>
            <a:r>
              <a:rPr lang="hu-HU" u="sng" dirty="0"/>
              <a:t>igazolja teljesítőképességét</a:t>
            </a:r>
            <a:r>
              <a:rPr lang="hu-HU" dirty="0"/>
              <a:t>. (!)</a:t>
            </a:r>
          </a:p>
          <a:p>
            <a:r>
              <a:rPr lang="hu-HU" dirty="0"/>
              <a:t>Igényérvényesítési határidők:</a:t>
            </a:r>
          </a:p>
          <a:p>
            <a:pPr lvl="1"/>
            <a:r>
              <a:rPr lang="hu-HU" dirty="0"/>
              <a:t>Szubjektív elévülési jellegű: A hatálytalanságból eredő igényeket a jogosult a szerződéskötésről való tudomásszerzéstől számított harminc napon belül érvényesítheti </a:t>
            </a:r>
          </a:p>
          <a:p>
            <a:pPr lvl="1"/>
            <a:r>
              <a:rPr lang="hu-HU" dirty="0"/>
              <a:t>Objektív-jogvesztő. A hatálytalanságból eredő igényeket a jogosult a szerződéskötéstől számított három év elteltével nem érvényesítheti. (vö. 3.167.§ üzletrész . Egy éves jogvesztő határidő) 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hu-HU" dirty="0"/>
              <a:t>Vételi jog, eladási jog 6:225.§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fontAlgn="t"/>
            <a:r>
              <a:rPr lang="hu-HU" dirty="0"/>
              <a:t>Ha a tulajdonos meghatározott dologra nézve szerződéssel vételi jogot alapít, a jogosult a dolgot a szerződésben meghatározott vételáron egyoldalú nyilatkozattal megvásárolhatja.</a:t>
            </a:r>
          </a:p>
          <a:p>
            <a:pPr fontAlgn="t"/>
            <a:r>
              <a:rPr lang="hu-HU" dirty="0"/>
              <a:t>Ha a tulajdonos meghatározott dologra nézve szerződéssel eladási jogot szerez, a dolgot a szerződésben meghatározott vételáron egyoldalú nyilatkozattal eladhatja az eladási jog kötelezettjének.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hu-HU" dirty="0"/>
              <a:t>Szerződések  tipizálása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Kiindulópont: szerződési szabadság, diszpozitivitás</a:t>
            </a:r>
          </a:p>
          <a:p>
            <a:r>
              <a:rPr lang="hu-HU" dirty="0"/>
              <a:t>nevesített szerződések – </a:t>
            </a:r>
            <a:r>
              <a:rPr lang="hu-HU" dirty="0" err="1"/>
              <a:t>innominát</a:t>
            </a:r>
            <a:r>
              <a:rPr lang="hu-HU" dirty="0"/>
              <a:t> (</a:t>
            </a:r>
            <a:r>
              <a:rPr lang="hu-HU" dirty="0" err="1"/>
              <a:t>nevesítetlen</a:t>
            </a:r>
            <a:r>
              <a:rPr lang="hu-HU" dirty="0"/>
              <a:t>) szerződések;  atipikus szerződések – vegyes </a:t>
            </a:r>
            <a:r>
              <a:rPr lang="hu-HU" dirty="0" smtClean="0"/>
              <a:t>szerződések</a:t>
            </a:r>
          </a:p>
          <a:p>
            <a:r>
              <a:rPr lang="hu-HU" dirty="0" smtClean="0"/>
              <a:t>Abszorpciós, kombinációs és kreációs elmélet</a:t>
            </a:r>
            <a:endParaRPr lang="hu-HU" dirty="0"/>
          </a:p>
          <a:p>
            <a:r>
              <a:rPr lang="hu-HU" dirty="0"/>
              <a:t>Ptk.: adás, tevékenység, tevékenységtől való tartózkodás vagy más magatartás (6.1.§)</a:t>
            </a:r>
          </a:p>
          <a:p>
            <a:r>
              <a:rPr lang="hu-HU" dirty="0"/>
              <a:t>Domináns szolgáltatás szerinti Ptk.-beli tipizálás megjelenik, de nem végigvitt: </a:t>
            </a:r>
          </a:p>
          <a:p>
            <a:pPr lvl="1"/>
            <a:r>
              <a:rPr lang="hu-HU" dirty="0"/>
              <a:t>Tulajdonátruházó szerződések (XIV. Cím)</a:t>
            </a:r>
          </a:p>
          <a:p>
            <a:pPr lvl="1"/>
            <a:r>
              <a:rPr lang="hu-HU" dirty="0"/>
              <a:t>Vállalkozási típusú szerződések (XV. Cím)</a:t>
            </a:r>
          </a:p>
          <a:p>
            <a:pPr lvl="1"/>
            <a:r>
              <a:rPr lang="hu-HU" dirty="0"/>
              <a:t>Megbízási típusú szerződések (XVI. Cím)</a:t>
            </a:r>
          </a:p>
          <a:p>
            <a:pPr lvl="1"/>
            <a:r>
              <a:rPr lang="hu-HU" dirty="0"/>
              <a:t>Használati szerződések (XVII. Cím)</a:t>
            </a:r>
          </a:p>
          <a:p>
            <a:pPr lvl="1"/>
            <a:r>
              <a:rPr lang="hu-HU" dirty="0"/>
              <a:t>Letéti szerződések (XVIII. Cím)</a:t>
            </a:r>
          </a:p>
          <a:p>
            <a:pPr lvl="1">
              <a:buNone/>
            </a:pPr>
            <a:r>
              <a:rPr lang="hu-HU" dirty="0"/>
              <a:t>(ezt követően már nincsenek egyértelműen képzett halmazok)</a:t>
            </a:r>
          </a:p>
          <a:p>
            <a:pPr lvl="1">
              <a:buNone/>
            </a:pPr>
            <a:r>
              <a:rPr lang="hu-HU" dirty="0"/>
              <a:t>Szabályozás módja: általános és különös szabályok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Visszavásárlási jog 6:224.§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t"/>
            <a:r>
              <a:rPr lang="hu-HU" dirty="0"/>
              <a:t>Ha az </a:t>
            </a:r>
            <a:r>
              <a:rPr lang="hu-HU" u="sng" dirty="0"/>
              <a:t>adásvételi szerződés megkötésével egyidejűleg </a:t>
            </a:r>
            <a:r>
              <a:rPr lang="hu-HU" dirty="0"/>
              <a:t>a felek megállapodnak abban, hogy a vevő visszavásárlási jogot enged a megvett dologra, az eladó a vevőhöz intézett nyilatkozatával a dolgot megveheti.</a:t>
            </a:r>
          </a:p>
          <a:p>
            <a:pPr fontAlgn="t"/>
            <a:r>
              <a:rPr lang="hu-HU" dirty="0"/>
              <a:t>A visszavásárlási árat a felek a visszavásárlási jog létesítéséről szóló megállapodásukban határozzák meg. Ennek elmulasztása esetén a jogosult a visszavásárlás jogát a dolognak a visszavásárlási jog gyakorlásakor képviselt forgalmi értékével azonos vételáron gyakorolhatja.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Csereszerződés (6:234.§)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Ha a felek dolgok tulajdonjogának, más jogoknak vagy követeléseknek kölcsönös átruházására vállalnak kötelezettséget, az adásvétel szabályait kell megfelelően alkalmazni. </a:t>
            </a:r>
            <a:endParaRPr lang="hu-HU" dirty="0" smtClean="0"/>
          </a:p>
          <a:p>
            <a:r>
              <a:rPr lang="hu-HU" dirty="0" smtClean="0"/>
              <a:t>Ebben </a:t>
            </a:r>
            <a:r>
              <a:rPr lang="hu-HU" dirty="0" smtClean="0"/>
              <a:t>az esetben mindegyik fél eladó a saját szolgáltatása és vevő a másik fél szolgáltatása tekintetében.</a:t>
            </a:r>
            <a:endParaRPr lang="hu-H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hu-HU" dirty="0"/>
              <a:t>Ajándékozási szerződés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514350" indent="-514350">
              <a:buNone/>
            </a:pPr>
            <a:r>
              <a:rPr lang="hu-HU" dirty="0"/>
              <a:t>1. Szerződés fogalma (6:235.§)</a:t>
            </a:r>
          </a:p>
          <a:p>
            <a:pPr>
              <a:buNone/>
            </a:pPr>
            <a:r>
              <a:rPr lang="hu-HU" dirty="0"/>
              <a:t>Ajándékozási szerződés alapján az ajándékozó </a:t>
            </a:r>
            <a:r>
              <a:rPr lang="hu-HU" u="sng" dirty="0"/>
              <a:t>dolog tulajdonjogának ingyenes átruházására</a:t>
            </a:r>
            <a:r>
              <a:rPr lang="hu-HU" dirty="0"/>
              <a:t>, a megajándékozott a dolog átvételére köteles.</a:t>
            </a:r>
          </a:p>
          <a:p>
            <a:pPr>
              <a:buNone/>
            </a:pPr>
            <a:r>
              <a:rPr lang="hu-HU" dirty="0"/>
              <a:t>jog vagy követelés ingyenes átruházása</a:t>
            </a:r>
          </a:p>
          <a:p>
            <a:pPr marL="514350" indent="-514350">
              <a:buNone/>
            </a:pPr>
            <a:r>
              <a:rPr lang="hu-HU" dirty="0"/>
              <a:t>2. A szerződés alanyai</a:t>
            </a:r>
          </a:p>
          <a:p>
            <a:pPr marL="514350" indent="-514350">
              <a:buNone/>
            </a:pPr>
            <a:r>
              <a:rPr lang="hu-HU" dirty="0"/>
              <a:t>3. A szerződés tárgya és tartalma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hu-HU" sz="3200" dirty="0"/>
              <a:t>Ajándékozó kötelezettsége és felelőssége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hu-HU" dirty="0"/>
              <a:t>Tulajdonátruházás</a:t>
            </a:r>
          </a:p>
          <a:p>
            <a:r>
              <a:rPr lang="hu-HU" dirty="0"/>
              <a:t>Birtokátruházás</a:t>
            </a:r>
          </a:p>
          <a:p>
            <a:r>
              <a:rPr lang="hu-HU" dirty="0"/>
              <a:t>Kellékszavatosság, jogszavatosság? Nincs rendelkezés</a:t>
            </a:r>
          </a:p>
          <a:p>
            <a:r>
              <a:rPr lang="hu-HU" dirty="0"/>
              <a:t>De. vö. szerződésszegésért való kártérítési felelősség. 6:147.§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teljesítés megtagadása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szerződés teljesítését az ajándékozó megtagadhatja, ha bizonyítja, </a:t>
            </a:r>
          </a:p>
          <a:p>
            <a:pPr lvl="1"/>
            <a:r>
              <a:rPr lang="hu-HU" dirty="0"/>
              <a:t>hogy a </a:t>
            </a:r>
            <a:r>
              <a:rPr lang="hu-HU" u="sng" dirty="0"/>
              <a:t>szerződés megkötése után </a:t>
            </a:r>
          </a:p>
          <a:p>
            <a:pPr lvl="1"/>
            <a:r>
              <a:rPr lang="hu-HU" dirty="0"/>
              <a:t>saját körülményeiben vagy </a:t>
            </a:r>
          </a:p>
          <a:p>
            <a:pPr lvl="1"/>
            <a:r>
              <a:rPr lang="hu-HU" dirty="0"/>
              <a:t>a megajándékozotthoz fűződő viszonyában</a:t>
            </a:r>
          </a:p>
          <a:p>
            <a:pPr lvl="1"/>
            <a:r>
              <a:rPr lang="hu-HU" dirty="0"/>
              <a:t> olyan </a:t>
            </a:r>
            <a:r>
              <a:rPr lang="hu-HU" u="sng" dirty="0"/>
              <a:t>lényeges változás </a:t>
            </a:r>
            <a:r>
              <a:rPr lang="hu-HU" dirty="0"/>
              <a:t>állott be, hogy</a:t>
            </a:r>
          </a:p>
          <a:p>
            <a:pPr lvl="1"/>
            <a:r>
              <a:rPr lang="hu-HU" dirty="0"/>
              <a:t> a szerződés teljesítése tőle nem várható el.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hu-HU" dirty="0"/>
              <a:t>Ajándék visszakövetelése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2608"/>
          </a:xfrm>
        </p:spPr>
        <p:txBody>
          <a:bodyPr>
            <a:normAutofit fontScale="85000" lnSpcReduction="10000"/>
          </a:bodyPr>
          <a:lstStyle/>
          <a:p>
            <a:pPr fontAlgn="t">
              <a:buNone/>
            </a:pPr>
            <a:r>
              <a:rPr lang="hu-HU" dirty="0"/>
              <a:t>Speciális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integrum</a:t>
            </a:r>
            <a:r>
              <a:rPr lang="hu-HU" dirty="0"/>
              <a:t> restitúciós, de nem dologi </a:t>
            </a:r>
          </a:p>
          <a:p>
            <a:pPr fontAlgn="t">
              <a:buFont typeface="Wingdings" pitchFamily="2" charset="2"/>
              <a:buChar char="v"/>
            </a:pPr>
            <a:r>
              <a:rPr lang="hu-HU" dirty="0"/>
              <a:t>	hanem kötelmi igény – még akkor is ha a pénz helyébe lépett értékre, tulajdoni hányadra tart igényt</a:t>
            </a:r>
          </a:p>
          <a:p>
            <a:pPr fontAlgn="t">
              <a:buFont typeface="Wingdings" pitchFamily="2" charset="2"/>
              <a:buChar char="v"/>
            </a:pPr>
            <a:r>
              <a:rPr lang="hu-HU" dirty="0"/>
              <a:t>	elévülés alá tartozik, mikor válik esedékessé? </a:t>
            </a:r>
          </a:p>
          <a:p>
            <a:pPr lvl="1" fontAlgn="t"/>
            <a:r>
              <a:rPr lang="hu-HU" dirty="0"/>
              <a:t>Létfenntartás veszélyeztetettsége fokozatosan is beállhat – alperesként  a megajándékozott itt általában az elévülést nem tudja bizonyítani!</a:t>
            </a:r>
          </a:p>
          <a:p>
            <a:pPr lvl="1" fontAlgn="t"/>
            <a:r>
              <a:rPr lang="hu-HU" dirty="0"/>
              <a:t>Súlyos jogsértés megtörténte</a:t>
            </a:r>
          </a:p>
          <a:p>
            <a:pPr fontAlgn="t">
              <a:buFont typeface="Wingdings" pitchFamily="2" charset="2"/>
              <a:buChar char="v"/>
            </a:pPr>
            <a:r>
              <a:rPr lang="hu-HU" dirty="0"/>
              <a:t>	személyhez kötött</a:t>
            </a:r>
          </a:p>
          <a:p>
            <a:pPr fontAlgn="t">
              <a:buNone/>
            </a:pPr>
            <a:r>
              <a:rPr lang="hu-HU" dirty="0"/>
              <a:t>Okai: taxatíve meghatározott</a:t>
            </a:r>
          </a:p>
          <a:p>
            <a:pPr lvl="1" fontAlgn="t"/>
            <a:r>
              <a:rPr lang="hu-HU" dirty="0"/>
              <a:t>Létfenntartás (1.)</a:t>
            </a:r>
          </a:p>
          <a:p>
            <a:pPr lvl="1" fontAlgn="t"/>
            <a:r>
              <a:rPr lang="hu-HU" dirty="0"/>
              <a:t>Súlyos jogsértés (2.)</a:t>
            </a:r>
          </a:p>
          <a:p>
            <a:pPr lvl="1" fontAlgn="t"/>
            <a:r>
              <a:rPr lang="hu-HU" dirty="0"/>
              <a:t>Meghiúsult feltevés (3.)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hu-HU" dirty="0"/>
              <a:t>Ajándék visszakövetelése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>
            <a:normAutofit fontScale="55000" lnSpcReduction="20000"/>
          </a:bodyPr>
          <a:lstStyle/>
          <a:p>
            <a:pPr fontAlgn="t">
              <a:buNone/>
            </a:pPr>
            <a:r>
              <a:rPr lang="hu-HU" dirty="0"/>
              <a:t>Feltételek:</a:t>
            </a:r>
          </a:p>
          <a:p>
            <a:pPr marL="514350" indent="-514350" fontAlgn="t">
              <a:buAutoNum type="arabicPeriod"/>
            </a:pPr>
            <a:r>
              <a:rPr lang="hu-HU" dirty="0"/>
              <a:t>A </a:t>
            </a:r>
            <a:r>
              <a:rPr lang="hu-HU" u="sng" dirty="0"/>
              <a:t>meglévő ajándékot</a:t>
            </a:r>
            <a:r>
              <a:rPr lang="hu-HU" dirty="0"/>
              <a:t>, ha arra a szerződéskötés után bekövetkezett változások miatt létfenntartása érdekében szüksége van, és az ajándék visszaadása a megajándékozott létfenntartását nem veszélyezteti. </a:t>
            </a:r>
          </a:p>
          <a:p>
            <a:pPr marL="514350" indent="-514350" fontAlgn="t">
              <a:buNone/>
            </a:pPr>
            <a:r>
              <a:rPr lang="hu-HU" dirty="0"/>
              <a:t>Facultas alternatíva </a:t>
            </a:r>
            <a:r>
              <a:rPr lang="hu-HU" dirty="0" err="1"/>
              <a:t>passiva</a:t>
            </a:r>
            <a:r>
              <a:rPr lang="hu-HU" dirty="0"/>
              <a:t>: A megajándékozott nem köteles az ajándék visszaadására, ha az ajándékozó létfenntartását járadék vagy természetbeni tartás útján megfelelően biztosítja. Vö. még tartási igény vagy ajándék visszakövetelése </a:t>
            </a:r>
            <a:r>
              <a:rPr lang="hu-HU" dirty="0" smtClean="0"/>
              <a:t>(PK </a:t>
            </a:r>
            <a:r>
              <a:rPr lang="hu-HU" dirty="0"/>
              <a:t>77</a:t>
            </a:r>
            <a:r>
              <a:rPr lang="hu-HU" dirty="0" smtClean="0"/>
              <a:t>.)</a:t>
            </a:r>
            <a:endParaRPr lang="hu-HU" dirty="0"/>
          </a:p>
          <a:p>
            <a:pPr fontAlgn="t">
              <a:buNone/>
            </a:pPr>
            <a:r>
              <a:rPr lang="hu-HU" dirty="0"/>
              <a:t>2. Ha a megajándékozott </a:t>
            </a:r>
            <a:r>
              <a:rPr lang="hu-HU" u="sng" dirty="0"/>
              <a:t>vagy vele együtt élő hozzátartozója </a:t>
            </a:r>
            <a:r>
              <a:rPr lang="hu-HU" dirty="0"/>
              <a:t>az ajándékozó vagy közeli hozzátartozója rovására súlyos jogsértést követ el, az ajándékozó visszakövetelheti az ajándékot, vagy követelheti az ajándék helyébe lépett értéket</a:t>
            </a:r>
            <a:r>
              <a:rPr lang="hu-HU" dirty="0" smtClean="0"/>
              <a:t>. (Bírói gyakorlat: </a:t>
            </a:r>
            <a:r>
              <a:rPr lang="hu-HU" dirty="0" err="1" smtClean="0"/>
              <a:t>Kk</a:t>
            </a:r>
            <a:r>
              <a:rPr lang="hu-HU" dirty="0" smtClean="0"/>
              <a:t> nagykorú </a:t>
            </a:r>
            <a:r>
              <a:rPr lang="hu-HU" dirty="0" err="1" smtClean="0"/>
              <a:t>ht</a:t>
            </a:r>
            <a:r>
              <a:rPr lang="hu-HU" dirty="0" smtClean="0"/>
              <a:t> magatartásáért ne feleljen!)</a:t>
            </a:r>
            <a:endParaRPr lang="hu-HU" dirty="0"/>
          </a:p>
          <a:p>
            <a:pPr fontAlgn="t">
              <a:buNone/>
            </a:pPr>
            <a:r>
              <a:rPr lang="hu-HU" dirty="0"/>
              <a:t>3. Az ajándékozó visszakövetelheti az ajándékot, vagy követelheti az ajándék helyébe lépett értéket akkor is, ha a </a:t>
            </a:r>
            <a:r>
              <a:rPr lang="hu-HU" u="sng" dirty="0"/>
              <a:t>szerződő felek számára </a:t>
            </a:r>
            <a:r>
              <a:rPr lang="hu-HU" dirty="0"/>
              <a:t>a </a:t>
            </a:r>
            <a:r>
              <a:rPr lang="hu-HU" u="sng" dirty="0"/>
              <a:t>szerződéskötéskor ismert </a:t>
            </a:r>
            <a:r>
              <a:rPr lang="hu-HU" dirty="0"/>
              <a:t>olyan feltevés, amelyre figyelemmel az ajándékozó az ajándékot adta, utóbb </a:t>
            </a:r>
            <a:r>
              <a:rPr lang="hu-HU" u="sng" dirty="0"/>
              <a:t>véglegesen</a:t>
            </a:r>
            <a:r>
              <a:rPr lang="hu-HU" dirty="0"/>
              <a:t> meghiúsult, és e nélkül az ajándékozásra nem került volna sor. </a:t>
            </a:r>
            <a:r>
              <a:rPr lang="hu-HU" dirty="0" smtClean="0"/>
              <a:t>Elhatárolni a </a:t>
            </a:r>
            <a:r>
              <a:rPr lang="hu-HU" dirty="0" err="1" smtClean="0"/>
              <a:t>reservatio</a:t>
            </a:r>
            <a:r>
              <a:rPr lang="hu-HU" dirty="0" smtClean="0"/>
              <a:t> </a:t>
            </a:r>
            <a:r>
              <a:rPr lang="hu-HU" dirty="0" err="1"/>
              <a:t>mentalis-tól</a:t>
            </a:r>
            <a:r>
              <a:rPr lang="hu-HU" dirty="0"/>
              <a:t> (6:92.§ (1) </a:t>
            </a:r>
            <a:r>
              <a:rPr lang="hu-HU" dirty="0" err="1"/>
              <a:t>bek</a:t>
            </a:r>
            <a:r>
              <a:rPr lang="hu-HU" dirty="0"/>
              <a:t>.)</a:t>
            </a:r>
          </a:p>
          <a:p>
            <a:pPr fontAlgn="t">
              <a:buNone/>
            </a:pPr>
            <a:r>
              <a:rPr lang="hu-HU" dirty="0"/>
              <a:t>PK 76. felróható magatartás: Létfenntartása veszélybe került szándékos  (vö. tartási jogot önhiba is megszünteti) ; feltevés véglegesen meghiúsult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hu-HU" dirty="0"/>
              <a:t>Ajándék visszakövetelése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20000"/>
          </a:bodyPr>
          <a:lstStyle/>
          <a:p>
            <a:pPr fontAlgn="t">
              <a:buNone/>
            </a:pPr>
            <a:r>
              <a:rPr lang="hu-HU" dirty="0"/>
              <a:t>Visszakövetelés joga korlátai:</a:t>
            </a:r>
          </a:p>
          <a:p>
            <a:pPr fontAlgn="t">
              <a:buNone/>
            </a:pPr>
            <a:r>
              <a:rPr lang="hu-HU" dirty="0"/>
              <a:t>ha az ajándék vagy a helyébe lépett érték a jogsértés elkövetése időpontjában már nincs meg,</a:t>
            </a:r>
          </a:p>
          <a:p>
            <a:pPr fontAlgn="t">
              <a:buNone/>
            </a:pPr>
            <a:r>
              <a:rPr lang="hu-HU" dirty="0"/>
              <a:t> továbbá ha az ajándékozó a sérelmet megbocsátotta; </a:t>
            </a:r>
          </a:p>
          <a:p>
            <a:pPr fontAlgn="t">
              <a:buNone/>
            </a:pPr>
            <a:r>
              <a:rPr lang="hu-HU" dirty="0"/>
              <a:t>megbocsátásnak, </a:t>
            </a:r>
            <a:r>
              <a:rPr lang="hu-HU" u="sng" dirty="0"/>
              <a:t>illetve </a:t>
            </a:r>
            <a:r>
              <a:rPr lang="hu-HU" dirty="0"/>
              <a:t>a visszakövetelésről való lemondásnak számít, ha az ajándékozó az ajándékot megfelelő ok nélkül hosszabb idő </a:t>
            </a:r>
            <a:r>
              <a:rPr lang="hu-HU" u="sng" dirty="0"/>
              <a:t>nélkül(!= keresztül) </a:t>
            </a:r>
            <a:r>
              <a:rPr lang="hu-HU" dirty="0"/>
              <a:t>nem követeli vissza.</a:t>
            </a:r>
          </a:p>
          <a:p>
            <a:pPr fontAlgn="t">
              <a:buNone/>
            </a:pPr>
            <a:r>
              <a:rPr lang="hu-HU" dirty="0"/>
              <a:t>A szokásos mértékű ajándék visszakövetelésének nincs helye.</a:t>
            </a:r>
          </a:p>
          <a:p>
            <a:endParaRPr lang="hu-HU" dirty="0"/>
          </a:p>
          <a:p>
            <a:endParaRPr lang="hu-H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hu-HU" dirty="0"/>
              <a:t>Tudományos:</a:t>
            </a:r>
          </a:p>
          <a:p>
            <a:pPr lvl="1"/>
            <a:r>
              <a:rPr lang="hu-HU" sz="2400" dirty="0"/>
              <a:t>dologszolgáltatás </a:t>
            </a:r>
            <a:r>
              <a:rPr lang="hu-HU" sz="2400" i="1" dirty="0"/>
              <a:t>(dare);</a:t>
            </a:r>
            <a:endParaRPr lang="hu-HU" sz="2400" dirty="0"/>
          </a:p>
          <a:p>
            <a:pPr lvl="1"/>
            <a:r>
              <a:rPr lang="hu-HU" sz="2400" dirty="0"/>
              <a:t>tevékenységet </a:t>
            </a:r>
            <a:r>
              <a:rPr lang="hu-HU" sz="2400" dirty="0" smtClean="0"/>
              <a:t>kifejtő </a:t>
            </a:r>
            <a:r>
              <a:rPr lang="hu-HU" sz="2400" i="1" dirty="0"/>
              <a:t>(facere);</a:t>
            </a:r>
            <a:endParaRPr lang="hu-HU" sz="2400" dirty="0"/>
          </a:p>
          <a:p>
            <a:pPr lvl="1"/>
            <a:r>
              <a:rPr lang="hu-HU" sz="2400" dirty="0"/>
              <a:t>tartózkodásra, tűrésre  kötelező </a:t>
            </a:r>
            <a:r>
              <a:rPr lang="hu-HU" sz="2400" i="1" dirty="0"/>
              <a:t>(non facere);</a:t>
            </a:r>
            <a:endParaRPr lang="hu-HU" sz="2400" dirty="0"/>
          </a:p>
          <a:p>
            <a:pPr lvl="1"/>
            <a:r>
              <a:rPr lang="hu-HU" sz="2400" dirty="0"/>
              <a:t>helytállási kötelezettséget előíró </a:t>
            </a:r>
            <a:r>
              <a:rPr lang="hu-HU" sz="2400" i="1" dirty="0"/>
              <a:t>(praestare)</a:t>
            </a:r>
          </a:p>
          <a:p>
            <a:r>
              <a:rPr lang="hu-HU" dirty="0"/>
              <a:t>Ingyenes , visszterhes, vagy kettős alakzatú szerződések</a:t>
            </a:r>
          </a:p>
          <a:p>
            <a:r>
              <a:rPr lang="hu-HU" dirty="0" err="1"/>
              <a:t>Konszenzuál</a:t>
            </a:r>
            <a:r>
              <a:rPr lang="hu-HU" dirty="0"/>
              <a:t> és reálszerződések</a:t>
            </a:r>
          </a:p>
          <a:p>
            <a:r>
              <a:rPr lang="hu-HU" dirty="0"/>
              <a:t>Alanyok száma, érdekpozíciója szerint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hu-HU" dirty="0"/>
              <a:t>Adásvételi szerződés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184576"/>
          </a:xfrm>
        </p:spPr>
        <p:txBody>
          <a:bodyPr>
            <a:normAutofit fontScale="85000" lnSpcReduction="20000"/>
          </a:bodyPr>
          <a:lstStyle/>
          <a:p>
            <a:r>
              <a:rPr lang="hu-HU" dirty="0"/>
              <a:t>Fogalma, elemek </a:t>
            </a:r>
            <a:r>
              <a:rPr lang="en-US" b="1" dirty="0"/>
              <a:t>6:215. §</a:t>
            </a:r>
            <a:endParaRPr lang="hu-HU" dirty="0"/>
          </a:p>
          <a:p>
            <a:pPr algn="just">
              <a:buNone/>
            </a:pPr>
            <a:r>
              <a:rPr lang="en-US" dirty="0" err="1"/>
              <a:t>Adásvételi</a:t>
            </a:r>
            <a:r>
              <a:rPr lang="en-US" dirty="0"/>
              <a:t> </a:t>
            </a:r>
            <a:r>
              <a:rPr lang="en-US" dirty="0" err="1"/>
              <a:t>szerződés</a:t>
            </a:r>
            <a:r>
              <a:rPr lang="en-US" dirty="0"/>
              <a:t> </a:t>
            </a:r>
            <a:r>
              <a:rPr lang="en-US" dirty="0" err="1"/>
              <a:t>alapján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eladó</a:t>
            </a:r>
            <a:r>
              <a:rPr lang="en-US" dirty="0"/>
              <a:t> </a:t>
            </a:r>
            <a:r>
              <a:rPr lang="en-US" dirty="0" err="1"/>
              <a:t>dolog</a:t>
            </a:r>
            <a:r>
              <a:rPr lang="en-US" dirty="0"/>
              <a:t> </a:t>
            </a:r>
            <a:r>
              <a:rPr lang="en-US" dirty="0" err="1"/>
              <a:t>tulajdonjogának</a:t>
            </a:r>
            <a:r>
              <a:rPr lang="en-US" dirty="0"/>
              <a:t> </a:t>
            </a:r>
            <a:r>
              <a:rPr lang="en-US" dirty="0" err="1"/>
              <a:t>átruházására</a:t>
            </a:r>
            <a:r>
              <a:rPr lang="en-US" dirty="0"/>
              <a:t>, a </a:t>
            </a:r>
            <a:r>
              <a:rPr lang="en-US" dirty="0" err="1"/>
              <a:t>vevő</a:t>
            </a:r>
            <a:r>
              <a:rPr lang="en-US" dirty="0"/>
              <a:t> a </a:t>
            </a:r>
            <a:r>
              <a:rPr lang="en-US" dirty="0" err="1"/>
              <a:t>vételár</a:t>
            </a:r>
            <a:r>
              <a:rPr lang="en-US" dirty="0"/>
              <a:t> </a:t>
            </a:r>
            <a:r>
              <a:rPr lang="en-US" dirty="0" err="1"/>
              <a:t>megfizetésére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a </a:t>
            </a:r>
            <a:r>
              <a:rPr lang="en-US" dirty="0" err="1"/>
              <a:t>dolog</a:t>
            </a:r>
            <a:r>
              <a:rPr lang="en-US" dirty="0"/>
              <a:t> </a:t>
            </a:r>
            <a:r>
              <a:rPr lang="en-US" dirty="0" err="1"/>
              <a:t>átvételére</a:t>
            </a:r>
            <a:r>
              <a:rPr lang="en-US" dirty="0"/>
              <a:t> </a:t>
            </a:r>
            <a:r>
              <a:rPr lang="en-US" dirty="0" err="1"/>
              <a:t>köteles</a:t>
            </a:r>
            <a:r>
              <a:rPr lang="en-US" dirty="0"/>
              <a:t>.</a:t>
            </a:r>
            <a:endParaRPr lang="hu-HU" dirty="0"/>
          </a:p>
          <a:p>
            <a:pPr algn="just">
              <a:buNone/>
            </a:pPr>
            <a:endParaRPr lang="hu-HU" b="1" dirty="0"/>
          </a:p>
          <a:p>
            <a:r>
              <a:rPr lang="hu-HU" dirty="0"/>
              <a:t>Szerződés közvetett tárgya</a:t>
            </a:r>
          </a:p>
          <a:p>
            <a:pPr lvl="1"/>
            <a:r>
              <a:rPr lang="hu-HU" dirty="0"/>
              <a:t>Dolog: ingó-ingatlan</a:t>
            </a:r>
          </a:p>
          <a:p>
            <a:pPr lvl="1"/>
            <a:r>
              <a:rPr lang="hu-HU" dirty="0"/>
              <a:t>Remélt dolog vétele, feltételes - feltétlen reményvásár</a:t>
            </a:r>
          </a:p>
          <a:p>
            <a:pPr lvl="1"/>
            <a:r>
              <a:rPr lang="hu-HU" dirty="0"/>
              <a:t>Értékpapír</a:t>
            </a:r>
          </a:p>
          <a:p>
            <a:pPr lvl="1"/>
            <a:r>
              <a:rPr lang="hu-HU" dirty="0"/>
              <a:t>Forgalomképes jog vagy követelés</a:t>
            </a:r>
          </a:p>
          <a:p>
            <a:pPr lvl="1">
              <a:buNone/>
            </a:pPr>
            <a:r>
              <a:rPr lang="hu-HU" dirty="0"/>
              <a:t>(üzletrész, szerzői vagy iparjogvédelmi jog)</a:t>
            </a:r>
          </a:p>
          <a:p>
            <a:pPr lvl="1"/>
            <a:r>
              <a:rPr lang="hu-HU" dirty="0"/>
              <a:t>Alkotórész, tartozék, dologösszesség problémája</a:t>
            </a:r>
          </a:p>
          <a:p>
            <a:pPr lvl="1"/>
            <a:r>
              <a:rPr lang="hu-HU" dirty="0"/>
              <a:t>Speciális: fajta és mennyiség szerint meghatározott dolgok határidős vétele; mezőgazdasági termék, termény és szaporulat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hu-HU" dirty="0"/>
              <a:t>Vételár</a:t>
            </a:r>
          </a:p>
          <a:p>
            <a:pPr lvl="1"/>
            <a:r>
              <a:rPr lang="hu-HU" dirty="0"/>
              <a:t>Pénz, (egyéb vagyontárgy nem lehet: csereszerződés)</a:t>
            </a:r>
          </a:p>
          <a:p>
            <a:pPr lvl="1"/>
            <a:r>
              <a:rPr lang="hu-HU" dirty="0"/>
              <a:t>annak meghatározása határozott módon vagy nem egyértelműen vö. Ptk. 6:63.§ (3) </a:t>
            </a:r>
            <a:r>
              <a:rPr lang="hu-HU" dirty="0" err="1"/>
              <a:t>bek</a:t>
            </a:r>
            <a:r>
              <a:rPr lang="hu-HU" dirty="0"/>
              <a:t>.</a:t>
            </a:r>
          </a:p>
          <a:p>
            <a:r>
              <a:rPr lang="hu-HU" dirty="0"/>
              <a:t>Tulajdonátruházás</a:t>
            </a:r>
          </a:p>
          <a:p>
            <a:pPr lvl="1"/>
            <a:r>
              <a:rPr lang="hu-HU" dirty="0"/>
              <a:t>Szerződés kötelmi és dologi hatása</a:t>
            </a:r>
          </a:p>
          <a:p>
            <a:pPr lvl="1"/>
            <a:r>
              <a:rPr lang="hu-HU" dirty="0"/>
              <a:t>Eladó rendelkezési joga</a:t>
            </a:r>
          </a:p>
          <a:p>
            <a:pPr lvl="2"/>
            <a:r>
              <a:rPr lang="hu-HU" dirty="0"/>
              <a:t>Nem lehetetlen a szerződés, ha …</a:t>
            </a:r>
          </a:p>
          <a:p>
            <a:pPr lvl="2"/>
            <a:r>
              <a:rPr lang="hu-HU" dirty="0"/>
              <a:t>Vö. eladási bizomány (6:283.§ (2) </a:t>
            </a:r>
            <a:r>
              <a:rPr lang="hu-HU" dirty="0" err="1"/>
              <a:t>bek</a:t>
            </a:r>
            <a:r>
              <a:rPr lang="hu-HU" dirty="0"/>
              <a:t>.)</a:t>
            </a:r>
          </a:p>
          <a:p>
            <a:pPr lvl="1"/>
            <a:r>
              <a:rPr lang="hu-HU" dirty="0"/>
              <a:t>Bejegyzési engedély</a:t>
            </a:r>
          </a:p>
          <a:p>
            <a:pPr lvl="1">
              <a:buNone/>
            </a:pPr>
            <a:endParaRPr lang="hu-HU" dirty="0"/>
          </a:p>
          <a:p>
            <a:endParaRPr lang="hu-H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hu-HU" dirty="0"/>
              <a:t>Szerződés alakisága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hu-HU" dirty="0"/>
              <a:t>Ingatlan-tulajdonátruházó szerződések általános követelménye: írásba foglalás</a:t>
            </a:r>
          </a:p>
          <a:p>
            <a:pPr lvl="1"/>
            <a:r>
              <a:rPr lang="hu-HU" dirty="0"/>
              <a:t>Vö. 6:7. § és 6:70. § XXV. PED</a:t>
            </a:r>
          </a:p>
          <a:p>
            <a:pPr lvl="1"/>
            <a:r>
              <a:rPr lang="hu-HU" dirty="0"/>
              <a:t>Teljesítéssel nem orvosolható érvénytelenség 6:94.§</a:t>
            </a:r>
          </a:p>
          <a:p>
            <a:pPr lvl="1"/>
            <a:r>
              <a:rPr lang="hu-HU" dirty="0"/>
              <a:t>További követelményeket szab az </a:t>
            </a:r>
            <a:r>
              <a:rPr lang="hu-HU" dirty="0" err="1"/>
              <a:t>Intyv</a:t>
            </a:r>
            <a:r>
              <a:rPr lang="hu-HU" dirty="0"/>
              <a:t>. </a:t>
            </a:r>
          </a:p>
          <a:p>
            <a:pPr lvl="1"/>
            <a:r>
              <a:rPr lang="hu-HU" dirty="0"/>
              <a:t>Vö. jogcímes elbirtoklás (5:45.§)</a:t>
            </a:r>
          </a:p>
          <a:p>
            <a:r>
              <a:rPr lang="hu-HU" dirty="0"/>
              <a:t>Egyéb speciális alaki követelmények: pl. házastársak közötti adásvétel, </a:t>
            </a:r>
            <a:r>
              <a:rPr lang="hu-HU" dirty="0" smtClean="0"/>
              <a:t>ajándékozás; termőföld</a:t>
            </a:r>
            <a:endParaRPr lang="hu-HU" dirty="0"/>
          </a:p>
          <a:p>
            <a:pPr lvl="1"/>
            <a:endParaRPr lang="hu-H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hu-HU" dirty="0"/>
              <a:t>A szerződés tartalma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Eladó kötelezettségei</a:t>
            </a:r>
          </a:p>
          <a:p>
            <a:pPr lvl="1"/>
            <a:r>
              <a:rPr lang="hu-HU" dirty="0"/>
              <a:t>ingatlan esetében: </a:t>
            </a:r>
            <a:r>
              <a:rPr lang="hu-HU" dirty="0" err="1"/>
              <a:t>tulajdonátruházáson</a:t>
            </a:r>
            <a:r>
              <a:rPr lang="hu-HU" dirty="0"/>
              <a:t> felül dolog birtokának átruházása</a:t>
            </a:r>
          </a:p>
          <a:p>
            <a:pPr lvl="1"/>
            <a:r>
              <a:rPr lang="hu-HU" dirty="0"/>
              <a:t>Tájékoztatási kötelezettség</a:t>
            </a:r>
          </a:p>
          <a:p>
            <a:pPr lvl="1"/>
            <a:r>
              <a:rPr lang="hu-HU" dirty="0"/>
              <a:t>dolog </a:t>
            </a:r>
            <a:r>
              <a:rPr lang="hu-HU" dirty="0" smtClean="0"/>
              <a:t>átadásával (birtokátruházás, ingatlan-nyilvántartási állapot rendezése) </a:t>
            </a:r>
            <a:r>
              <a:rPr lang="hu-HU" dirty="0"/>
              <a:t>járó költségek viselése</a:t>
            </a:r>
          </a:p>
          <a:p>
            <a:r>
              <a:rPr lang="hu-HU" dirty="0"/>
              <a:t>Vevő kötelezettsége</a:t>
            </a:r>
          </a:p>
          <a:p>
            <a:pPr lvl="1"/>
            <a:r>
              <a:rPr lang="hu-HU" dirty="0"/>
              <a:t>vételár megfizetése</a:t>
            </a:r>
          </a:p>
          <a:p>
            <a:pPr lvl="1"/>
            <a:r>
              <a:rPr lang="hu-HU" dirty="0"/>
              <a:t>dolog átvétele</a:t>
            </a:r>
          </a:p>
          <a:p>
            <a:pPr lvl="1"/>
            <a:r>
              <a:rPr lang="hu-HU" dirty="0"/>
              <a:t>dolog átvételével járó </a:t>
            </a:r>
            <a:r>
              <a:rPr lang="hu-HU" dirty="0" smtClean="0"/>
              <a:t>költségek (</a:t>
            </a:r>
            <a:r>
              <a:rPr lang="hu-HU" dirty="0" err="1" smtClean="0"/>
              <a:t>tip</a:t>
            </a:r>
            <a:r>
              <a:rPr lang="hu-HU" dirty="0" smtClean="0"/>
              <a:t>. </a:t>
            </a:r>
            <a:r>
              <a:rPr lang="hu-HU" dirty="0" smtClean="0"/>
              <a:t>ü</a:t>
            </a:r>
            <a:r>
              <a:rPr lang="hu-HU" dirty="0" smtClean="0"/>
              <a:t>gyvédi, bejegyzési </a:t>
            </a:r>
            <a:r>
              <a:rPr lang="hu-HU" dirty="0" err="1" smtClean="0"/>
              <a:t>ktg</a:t>
            </a:r>
            <a:r>
              <a:rPr lang="hu-HU" dirty="0" smtClean="0"/>
              <a:t>.) </a:t>
            </a:r>
            <a:r>
              <a:rPr lang="hu-HU" dirty="0"/>
              <a:t>megfizetése</a:t>
            </a:r>
          </a:p>
          <a:p>
            <a:pPr lvl="1"/>
            <a:r>
              <a:rPr lang="hu-HU" dirty="0"/>
              <a:t>Hasznok, teher- és kárveszélyviselés:</a:t>
            </a:r>
          </a:p>
          <a:p>
            <a:pPr lvl="1"/>
            <a:r>
              <a:rPr lang="hu-HU" dirty="0"/>
              <a:t> Ha az eladó az adásvétel tárgyát képező ingatlan birtokát a vevő tulajdonjogának az ingatlan-nyilvántartásba való bejegyzése előtt a vevőre átruházza, a vevő a birtokátruházás napjától kezdve szedi a dolog hasznait, viseli terheit és a dologban beállott azt a kárt, amelynek megtérítésére senkit sem lehet kötelezni.</a:t>
            </a:r>
          </a:p>
          <a:p>
            <a:pPr lvl="1"/>
            <a:endParaRPr lang="en-US" dirty="0"/>
          </a:p>
          <a:p>
            <a:endParaRPr lang="hu-H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1266"/>
          </a:xfrm>
        </p:spPr>
        <p:txBody>
          <a:bodyPr>
            <a:normAutofit/>
          </a:bodyPr>
          <a:lstStyle/>
          <a:p>
            <a:r>
              <a:rPr lang="hu-HU" dirty="0"/>
              <a:t>Tulajdonjog-fenntartás 6:216. §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hu-HU" dirty="0"/>
              <a:t>Az eladó a tulajdonjogát a vételár kiegyenlítéséig fenntarthatja</a:t>
            </a:r>
            <a:r>
              <a:rPr lang="hu-HU" dirty="0" smtClean="0"/>
              <a:t>.</a:t>
            </a:r>
          </a:p>
          <a:p>
            <a:pPr>
              <a:buFontTx/>
              <a:buChar char="-"/>
            </a:pPr>
            <a:r>
              <a:rPr lang="hu-HU" dirty="0" err="1" smtClean="0"/>
              <a:t>Fidúciárius</a:t>
            </a:r>
            <a:r>
              <a:rPr lang="hu-HU" dirty="0" smtClean="0"/>
              <a:t> biztosítéki jelleg: vételár követelést biztosít? Inkább a szerződéskötést megelőző eredeti állapot helyreállíthatóságát.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dirty="0"/>
              <a:t>A tulajdonjog-fenntartásra vonatkozó megállapodást írásba kell foglalni</a:t>
            </a:r>
            <a:r>
              <a:rPr lang="hu-HU" dirty="0" smtClean="0"/>
              <a:t>.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hu-HU" dirty="0"/>
              <a:t>Bejegyeztetési kötelezettség </a:t>
            </a:r>
            <a:r>
              <a:rPr lang="hu-HU" dirty="0" smtClean="0"/>
              <a:t>(</a:t>
            </a:r>
            <a:r>
              <a:rPr lang="hu-HU" dirty="0" err="1" smtClean="0"/>
              <a:t>hbny</a:t>
            </a:r>
            <a:r>
              <a:rPr lang="hu-HU" dirty="0" smtClean="0"/>
              <a:t>., közhiteles lajstrom, </a:t>
            </a:r>
            <a:r>
              <a:rPr lang="hu-HU" dirty="0" err="1" smtClean="0"/>
              <a:t>inytv</a:t>
            </a:r>
            <a:r>
              <a:rPr lang="hu-HU" dirty="0" smtClean="0"/>
              <a:t>.) és </a:t>
            </a:r>
            <a:r>
              <a:rPr lang="hu-HU" dirty="0"/>
              <a:t>annak elmaradása</a:t>
            </a:r>
            <a:r>
              <a:rPr lang="hu-HU" dirty="0" smtClean="0"/>
              <a:t>. (nincs  szankció!)</a:t>
            </a:r>
          </a:p>
          <a:p>
            <a:pPr>
              <a:buNone/>
            </a:pPr>
            <a:r>
              <a:rPr lang="hu-HU" dirty="0" smtClean="0"/>
              <a:t> </a:t>
            </a:r>
            <a:r>
              <a:rPr lang="hu-HU" dirty="0"/>
              <a:t>Ingó esetében:</a:t>
            </a:r>
          </a:p>
          <a:p>
            <a:pPr>
              <a:buNone/>
            </a:pPr>
            <a:r>
              <a:rPr lang="hu-HU" dirty="0"/>
              <a:t>a) </a:t>
            </a:r>
            <a:r>
              <a:rPr lang="hu-HU" dirty="0" err="1"/>
              <a:t>a</a:t>
            </a:r>
            <a:r>
              <a:rPr lang="hu-HU" dirty="0"/>
              <a:t> vevőtől jóhiszeműen és ellenérték fejében szerző megszerzi az átruházással az ingó dolog tulajdonjogát; és</a:t>
            </a:r>
          </a:p>
          <a:p>
            <a:pPr>
              <a:buNone/>
            </a:pPr>
            <a:r>
              <a:rPr lang="hu-HU" dirty="0"/>
              <a:t>b) a vevő által az ingó dolgon harmadik személy javára alapított zálogjog a vevő rendelkezési joga hiányában is létrejön.</a:t>
            </a:r>
          </a:p>
          <a:p>
            <a:pPr>
              <a:buNone/>
            </a:pPr>
            <a:endParaRPr lang="hu-HU" dirty="0"/>
          </a:p>
          <a:p>
            <a:r>
              <a:rPr lang="hu-HU" dirty="0"/>
              <a:t>Vevő még nem tulajdonos (függő jogi helyzet, váromány) – főszabályként nincs rendelkezési joga, a dolog nem része a vagyonának (hitelezői követeléseknek nem fedezete</a:t>
            </a:r>
            <a:r>
              <a:rPr lang="hu-HU" dirty="0" smtClean="0"/>
              <a:t>)</a:t>
            </a:r>
            <a:endParaRPr lang="hu-HU" dirty="0"/>
          </a:p>
          <a:p>
            <a:pPr>
              <a:buFontTx/>
              <a:buChar char="-"/>
            </a:pPr>
            <a:r>
              <a:rPr lang="hu-HU" dirty="0" smtClean="0"/>
              <a:t>Vevő  várományosi pozíciója (</a:t>
            </a:r>
            <a:r>
              <a:rPr lang="hu-HU" dirty="0" err="1" smtClean="0"/>
              <a:t>Inyt</a:t>
            </a:r>
            <a:r>
              <a:rPr lang="hu-HU" dirty="0" smtClean="0"/>
              <a:t>: </a:t>
            </a:r>
            <a:r>
              <a:rPr lang="hu-HU" dirty="0" smtClean="0"/>
              <a:t>tulajdonjog-fenntartással </a:t>
            </a:r>
            <a:r>
              <a:rPr lang="hu-HU" dirty="0" smtClean="0"/>
              <a:t>történő eladás ténye feljegyzése)</a:t>
            </a:r>
          </a:p>
          <a:p>
            <a:pPr>
              <a:buFontTx/>
              <a:buChar char="-"/>
            </a:pPr>
            <a:r>
              <a:rPr lang="hu-HU" dirty="0" smtClean="0"/>
              <a:t>Bejegyzési engedély vételár megfizetésétől függő kiadása</a:t>
            </a:r>
          </a:p>
          <a:p>
            <a:pPr>
              <a:buFontTx/>
              <a:buChar char="-"/>
            </a:pPr>
            <a:r>
              <a:rPr lang="hu-HU" dirty="0" err="1" smtClean="0"/>
              <a:t>Inytv</a:t>
            </a:r>
            <a:r>
              <a:rPr lang="hu-HU" dirty="0" smtClean="0"/>
              <a:t>. 47/A. § függőben tartás : legfeljebb 6 hónap</a:t>
            </a:r>
            <a:endParaRPr lang="hu-H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hu-HU" dirty="0"/>
              <a:t>Fogyasztói </a:t>
            </a:r>
            <a:r>
              <a:rPr lang="hu-HU" dirty="0" smtClean="0"/>
              <a:t>adásvétel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hu-HU" dirty="0"/>
              <a:t>1. Kárveszély átszállása helyközi vétel </a:t>
            </a:r>
            <a:r>
              <a:rPr lang="hu-HU" dirty="0" smtClean="0"/>
              <a:t>esetében (6:219)</a:t>
            </a:r>
            <a:endParaRPr lang="hu-HU" dirty="0"/>
          </a:p>
          <a:p>
            <a:r>
              <a:rPr lang="hu-HU" dirty="0"/>
              <a:t>Főszabály: teljesítéssel</a:t>
            </a:r>
          </a:p>
          <a:p>
            <a:r>
              <a:rPr lang="hu-HU" b="1" dirty="0"/>
              <a:t>eladó vállalja </a:t>
            </a:r>
            <a:r>
              <a:rPr lang="hu-HU" dirty="0"/>
              <a:t>a dolog </a:t>
            </a:r>
            <a:r>
              <a:rPr lang="hu-HU" u="sng" dirty="0"/>
              <a:t>vevőhöz történő eljuttatását</a:t>
            </a:r>
            <a:r>
              <a:rPr lang="hu-HU" dirty="0"/>
              <a:t>, a kárveszély akkor száll át a vevőre, amikor a vevő vagy az általa kijelölt harmadik személy birtokba veszi a dolgot. </a:t>
            </a:r>
          </a:p>
          <a:p>
            <a:r>
              <a:rPr lang="hu-HU" dirty="0"/>
              <a:t>A kárveszély a </a:t>
            </a:r>
            <a:r>
              <a:rPr lang="hu-HU" b="1" dirty="0"/>
              <a:t>fuvarozónak történő átadáskor </a:t>
            </a:r>
            <a:r>
              <a:rPr lang="hu-HU" dirty="0"/>
              <a:t>átszáll a vevőre, ha a fuvarozót a </a:t>
            </a:r>
            <a:r>
              <a:rPr lang="hu-HU" u="sng" dirty="0"/>
              <a:t>vevő bízta meg, feltéve, hogy </a:t>
            </a:r>
            <a:r>
              <a:rPr lang="hu-HU" dirty="0"/>
              <a:t>a fuvarozót nem az eladó ajánlotta.</a:t>
            </a:r>
          </a:p>
          <a:p>
            <a:r>
              <a:rPr lang="hu-HU" dirty="0"/>
              <a:t>Eladó által ajánlott fuvarozó: vevőhöz érkezzen meg</a:t>
            </a:r>
          </a:p>
          <a:p>
            <a:pPr>
              <a:buNone/>
            </a:pPr>
            <a:r>
              <a:rPr lang="hu-HU" dirty="0"/>
              <a:t>2. Eladó </a:t>
            </a:r>
            <a:r>
              <a:rPr lang="hu-HU" dirty="0" smtClean="0"/>
              <a:t>késedelme (</a:t>
            </a:r>
            <a:r>
              <a:rPr lang="hu-HU" dirty="0" smtClean="0"/>
              <a:t>6:220.): </a:t>
            </a:r>
            <a:endParaRPr lang="hu-HU" dirty="0" smtClean="0"/>
          </a:p>
          <a:p>
            <a:r>
              <a:rPr lang="hu-HU" dirty="0" smtClean="0"/>
              <a:t>teljesítési határidő (késedelem nélkül, legfeljebb 30 nap) </a:t>
            </a:r>
          </a:p>
          <a:p>
            <a:r>
              <a:rPr lang="hu-HU" dirty="0" smtClean="0"/>
              <a:t>és </a:t>
            </a:r>
            <a:r>
              <a:rPr lang="hu-HU" dirty="0"/>
              <a:t>érdekmúlás (megdönthetetlen) </a:t>
            </a:r>
            <a:r>
              <a:rPr lang="hu-HU" dirty="0" smtClean="0"/>
              <a:t>vélelme:</a:t>
            </a:r>
          </a:p>
          <a:p>
            <a:pPr lvl="1"/>
            <a:r>
              <a:rPr lang="hu-HU" dirty="0" smtClean="0"/>
              <a:t>Póthatáridő eredménytelen</a:t>
            </a:r>
          </a:p>
          <a:p>
            <a:pPr lvl="1"/>
            <a:r>
              <a:rPr lang="hu-HU" dirty="0" smtClean="0"/>
              <a:t>Eladó teljesítést megtagadja</a:t>
            </a:r>
          </a:p>
          <a:p>
            <a:pPr lvl="1"/>
            <a:r>
              <a:rPr lang="hu-HU" dirty="0" smtClean="0"/>
              <a:t>Fix határidő </a:t>
            </a:r>
            <a:endParaRPr lang="hu-H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ndület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Fényűző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endüle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495</TotalTime>
  <Words>1903</Words>
  <Application>Microsoft Office PowerPoint</Application>
  <PresentationFormat>Diavetítés a képernyőre (4:3 oldalarány)</PresentationFormat>
  <Paragraphs>199</Paragraphs>
  <Slides>27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27</vt:i4>
      </vt:variant>
    </vt:vector>
  </HeadingPairs>
  <TitlesOfParts>
    <vt:vector size="28" baseType="lpstr">
      <vt:lpstr>Lendület</vt:lpstr>
      <vt:lpstr>Tulajdonátruházó szerződések</vt:lpstr>
      <vt:lpstr>Szerződések  tipizálása</vt:lpstr>
      <vt:lpstr>3. dia</vt:lpstr>
      <vt:lpstr>Adásvételi szerződés</vt:lpstr>
      <vt:lpstr>5. dia</vt:lpstr>
      <vt:lpstr>Szerződés alakisága</vt:lpstr>
      <vt:lpstr>A szerződés tartalma</vt:lpstr>
      <vt:lpstr>Tulajdonjog-fenntartás 6:216. § </vt:lpstr>
      <vt:lpstr>Fogyasztói adásvétel </vt:lpstr>
      <vt:lpstr>Adásvétel különös nemei</vt:lpstr>
      <vt:lpstr>Részletvétel és annak biztosítékai</vt:lpstr>
      <vt:lpstr>Megtekintésre vétel</vt:lpstr>
      <vt:lpstr>Próbára vétel</vt:lpstr>
      <vt:lpstr>Minta szerinti vétel 6:230.§</vt:lpstr>
      <vt:lpstr>Elővásárlási, visszavásárlási, vételi, eladási jog Közös kérdések</vt:lpstr>
      <vt:lpstr>Elővásárlási jog</vt:lpstr>
      <vt:lpstr>Az elővásárlási  jog gyakorlása</vt:lpstr>
      <vt:lpstr>Az elővásárlási jog megszegésével kötött szerződés hatálytalansága</vt:lpstr>
      <vt:lpstr>Vételi jog, eladási jog 6:225.§ </vt:lpstr>
      <vt:lpstr>Visszavásárlási jog 6:224.§</vt:lpstr>
      <vt:lpstr>Csereszerződés (6:234.§)</vt:lpstr>
      <vt:lpstr>Ajándékozási szerződés</vt:lpstr>
      <vt:lpstr>Ajándékozó kötelezettsége és felelőssége</vt:lpstr>
      <vt:lpstr>A teljesítés megtagadása</vt:lpstr>
      <vt:lpstr>Ajándék visszakövetelése</vt:lpstr>
      <vt:lpstr>Ajándék visszakövetelése</vt:lpstr>
      <vt:lpstr>Ajándék visszakövetelése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Tulajdonátruházó szerződések</dc:title>
  <dc:creator>Pusztahelyi Réka</dc:creator>
  <cp:lastModifiedBy>Pusztahelyi Réka</cp:lastModifiedBy>
  <cp:revision>41</cp:revision>
  <dcterms:created xsi:type="dcterms:W3CDTF">2016-04-29T08:43:36Z</dcterms:created>
  <dcterms:modified xsi:type="dcterms:W3CDTF">2017-03-22T10:46:00Z</dcterms:modified>
</cp:coreProperties>
</file>