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18" r:id="rId1"/>
  </p:sldMasterIdLst>
  <p:handoutMasterIdLst>
    <p:handoutMasterId r:id="rId14"/>
  </p:handoutMasterIdLst>
  <p:sldIdLst>
    <p:sldId id="256" r:id="rId2"/>
    <p:sldId id="259" r:id="rId3"/>
    <p:sldId id="266" r:id="rId4"/>
    <p:sldId id="260" r:id="rId5"/>
    <p:sldId id="267" r:id="rId6"/>
    <p:sldId id="261" r:id="rId7"/>
    <p:sldId id="268" r:id="rId8"/>
    <p:sldId id="269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56D1A-56B9-45B7-943D-4D522AB71193}" type="datetimeFigureOut">
              <a:rPr lang="hu-HU" smtClean="0"/>
              <a:t>2017.04.05.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19DFD-EB61-4597-B9F0-9C388ADD757F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7849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93352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981857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954201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5233820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205181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5058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275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773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069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968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9483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8091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0088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7950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342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4/5/2017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853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  <p:sldLayoutId id="2147484230" r:id="rId12"/>
    <p:sldLayoutId id="2147484231" r:id="rId13"/>
    <p:sldLayoutId id="2147484232" r:id="rId14"/>
    <p:sldLayoutId id="2147484233" r:id="rId15"/>
    <p:sldLayoutId id="2147484234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89213" y="2883877"/>
            <a:ext cx="8915399" cy="1893504"/>
          </a:xfrm>
        </p:spPr>
        <p:txBody>
          <a:bodyPr>
            <a:normAutofit fontScale="90000"/>
          </a:bodyPr>
          <a:lstStyle/>
          <a:p>
            <a:r>
              <a:rPr lang="hu-HU" dirty="0"/>
              <a:t>Elővásárlási, visszavásárlási, vételi és eladási jog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589213" y="4904935"/>
            <a:ext cx="8915399" cy="998727"/>
          </a:xfrm>
        </p:spPr>
        <p:txBody>
          <a:bodyPr/>
          <a:lstStyle/>
          <a:p>
            <a:r>
              <a:rPr lang="hu-HU" dirty="0"/>
              <a:t>2017. április 5.</a:t>
            </a:r>
          </a:p>
        </p:txBody>
      </p:sp>
    </p:spTree>
    <p:extLst>
      <p:ext uri="{BB962C8B-B14F-4D97-AF65-F5344CB8AC3E}">
        <p14:creationId xmlns:p14="http://schemas.microsoft.com/office/powerpoint/2010/main" xmlns="" val="3311995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Visszavásárlási jog 6:224.§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83434" y="2133600"/>
            <a:ext cx="9821178" cy="3777622"/>
          </a:xfrm>
        </p:spPr>
        <p:txBody>
          <a:bodyPr>
            <a:normAutofit/>
          </a:bodyPr>
          <a:lstStyle/>
          <a:p>
            <a:pPr fontAlgn="t"/>
            <a:r>
              <a:rPr lang="hu-HU" sz="2200" b="1" dirty="0"/>
              <a:t>Ha az </a:t>
            </a:r>
            <a:r>
              <a:rPr lang="hu-HU" sz="2200" b="1" u="sng" dirty="0"/>
              <a:t>adásvételi szerződés megkötésével egyidejűleg </a:t>
            </a:r>
            <a:r>
              <a:rPr lang="hu-HU" sz="2200" b="1" dirty="0"/>
              <a:t>a felek megállapodnak abban, hogy a vevő visszavásárlási jogot enged a megvett dologra, az eladó a vevőhöz intézett nyilatkozatával a dolgot megveheti.</a:t>
            </a:r>
          </a:p>
          <a:p>
            <a:pPr fontAlgn="t"/>
            <a:r>
              <a:rPr lang="hu-HU" sz="2200" b="1" dirty="0"/>
              <a:t>A visszavásárlási árat a felek a visszavásárlási jog létesítéséről szóló megállapodásukban határozzák meg. Ennek elmulasztása esetén a jogosult a visszavásárlás jogát a dolognak a visszavásárlási jog gyakorlásakor képviselt forgalmi értékével azonos vételáron gyakorolhatja</a:t>
            </a:r>
            <a:r>
              <a:rPr lang="hu-HU" sz="2200" b="1" dirty="0" smtClean="0"/>
              <a:t>.</a:t>
            </a:r>
          </a:p>
          <a:p>
            <a:pPr fontAlgn="t">
              <a:buNone/>
            </a:pPr>
            <a:endParaRPr lang="hu-HU" sz="22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085691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3145" y="624110"/>
            <a:ext cx="8911467" cy="721699"/>
          </a:xfrm>
        </p:spPr>
        <p:txBody>
          <a:bodyPr>
            <a:normAutofit/>
          </a:bodyPr>
          <a:lstStyle/>
          <a:p>
            <a:r>
              <a:rPr lang="hu-HU" dirty="0"/>
              <a:t>Közös kérdések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3551" y="1923804"/>
            <a:ext cx="10276830" cy="3854062"/>
          </a:xfrm>
        </p:spPr>
        <p:txBody>
          <a:bodyPr>
            <a:normAutofit/>
          </a:bodyPr>
          <a:lstStyle/>
          <a:p>
            <a:pPr fontAlgn="t"/>
            <a:r>
              <a:rPr lang="hu-HU" sz="2200" b="1" dirty="0" smtClean="0"/>
              <a:t>A </a:t>
            </a:r>
            <a:r>
              <a:rPr lang="hu-HU" sz="2200" b="1" dirty="0"/>
              <a:t>hatalmasságokat alapító szerződések minimális alaki követelménye: Az elővásárlási, a visszavásárlási, a vételi és az eladási jog alapítására vonatkozó szerződést írásba kell foglalni.6:226. § (1) mit kell minimum írásba foglalni? jogosult, kötelezett, dolog, (vételár)</a:t>
            </a:r>
          </a:p>
          <a:p>
            <a:pPr fontAlgn="t"/>
            <a:r>
              <a:rPr lang="hu-HU" sz="2200" b="1" dirty="0"/>
              <a:t>Mint rendhagyó elő- (előkészítő) szerződések, kihat rájuk az ingatlan adásvételi szerződés írásba foglalása mint szigorú és kiküszöbölhetetlen érvényességi feltétel </a:t>
            </a:r>
            <a:r>
              <a:rPr lang="hu-HU" sz="2200" b="1" dirty="0" smtClean="0"/>
              <a:t>is</a:t>
            </a:r>
          </a:p>
          <a:p>
            <a:pPr fontAlgn="t"/>
            <a:r>
              <a:rPr lang="hu-HU" sz="2200" b="1" dirty="0" smtClean="0"/>
              <a:t>Vö.! </a:t>
            </a:r>
            <a:r>
              <a:rPr lang="hu-HU" sz="2200" b="1" dirty="0" err="1" smtClean="0"/>
              <a:t>Fidúciárius</a:t>
            </a:r>
            <a:r>
              <a:rPr lang="hu-HU" sz="2200" b="1" dirty="0" smtClean="0"/>
              <a:t> hitelbiztosítékok semmissége (6:99.§)</a:t>
            </a:r>
            <a:endParaRPr lang="hu-HU" sz="2200" b="1" dirty="0"/>
          </a:p>
          <a:p>
            <a:pPr fontAlgn="t"/>
            <a:r>
              <a:rPr lang="hu-HU" sz="2200" b="1" dirty="0" smtClean="0"/>
              <a:t>Közhiteles </a:t>
            </a:r>
            <a:r>
              <a:rPr lang="hu-HU" sz="2200" b="1" dirty="0"/>
              <a:t>lajstromba (ingatlan-nyilvántartásba) való bejegyzés hatálya</a:t>
            </a:r>
          </a:p>
          <a:p>
            <a:pPr fontAlgn="t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936097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2025" y="1552136"/>
            <a:ext cx="10400713" cy="4973208"/>
          </a:xfrm>
        </p:spPr>
        <p:txBody>
          <a:bodyPr>
            <a:normAutofit lnSpcReduction="10000"/>
          </a:bodyPr>
          <a:lstStyle/>
          <a:p>
            <a:pPr fontAlgn="t"/>
            <a:r>
              <a:rPr lang="hu-HU" sz="2400" b="1" dirty="0" smtClean="0"/>
              <a:t>Tulajdonos </a:t>
            </a:r>
            <a:r>
              <a:rPr lang="hu-HU" sz="2400" b="1" dirty="0"/>
              <a:t>tartózkodási </a:t>
            </a:r>
            <a:r>
              <a:rPr lang="hu-HU" sz="2400" b="1" dirty="0" smtClean="0"/>
              <a:t>kötelezettsége:</a:t>
            </a:r>
            <a:r>
              <a:rPr lang="hu-HU" sz="2400" dirty="0"/>
              <a:t> </a:t>
            </a:r>
            <a:r>
              <a:rPr lang="hu-HU" sz="2400" b="1" dirty="0" smtClean="0"/>
              <a:t>függő </a:t>
            </a:r>
            <a:r>
              <a:rPr lang="hu-HU" sz="2400" b="1" dirty="0"/>
              <a:t>jogi helyzet, </a:t>
            </a:r>
            <a:r>
              <a:rPr lang="hu-HU" sz="2400" b="1" dirty="0" err="1"/>
              <a:t>várományi</a:t>
            </a:r>
            <a:r>
              <a:rPr lang="hu-HU" sz="2400" b="1" dirty="0"/>
              <a:t> jog védelme:</a:t>
            </a:r>
            <a:endParaRPr lang="hu-HU" sz="2400" dirty="0"/>
          </a:p>
          <a:p>
            <a:pPr fontAlgn="t">
              <a:buNone/>
            </a:pPr>
            <a:r>
              <a:rPr lang="hu-HU" sz="2400" b="1" dirty="0"/>
              <a:t>A visszavásárlási, a vételi és az eladási jog kötelezettje köteles tartózkodni minden olyan magatartástól, amely a visszavásárlási, a vételi és az eladási jog gyakorlását meghiúsítaná vagy korlátozná. Ha elmulasztja: kártérítési kötelezettség</a:t>
            </a:r>
          </a:p>
          <a:p>
            <a:pPr fontAlgn="t"/>
            <a:r>
              <a:rPr lang="hu-HU" sz="2400" b="1" dirty="0" smtClean="0"/>
              <a:t>Jogszabályon </a:t>
            </a:r>
            <a:r>
              <a:rPr lang="hu-HU" sz="2400" b="1" dirty="0"/>
              <a:t>alapuló e hatalmasságokra a szerződéses hatalmasságokra irányadó szabályokat alkalmazni kell (megfelelően</a:t>
            </a:r>
            <a:r>
              <a:rPr lang="hu-HU" sz="2400" b="1" dirty="0" smtClean="0"/>
              <a:t>) pl. közös tulajdon</a:t>
            </a:r>
            <a:endParaRPr lang="hu-HU" sz="2400" b="1" dirty="0"/>
          </a:p>
          <a:p>
            <a:pPr fontAlgn="t"/>
            <a:r>
              <a:rPr lang="hu-HU" sz="2400" b="1" dirty="0" smtClean="0"/>
              <a:t>Jogszabályon </a:t>
            </a:r>
            <a:r>
              <a:rPr lang="hu-HU" sz="2400" b="1" dirty="0"/>
              <a:t>alapuló jogok prioritása</a:t>
            </a:r>
          </a:p>
          <a:p>
            <a:pPr fontAlgn="t">
              <a:buNone/>
            </a:pPr>
            <a:r>
              <a:rPr lang="hu-HU" sz="2400" b="1" dirty="0" smtClean="0"/>
              <a:t>vételi </a:t>
            </a:r>
            <a:r>
              <a:rPr lang="hu-HU" sz="2400" b="1" dirty="0"/>
              <a:t>és elővásárlási jog ütközése (keletkezés sorrendjében</a:t>
            </a:r>
            <a:r>
              <a:rPr lang="hu-HU" sz="2400" b="1" dirty="0" smtClean="0"/>
              <a:t>!) vö. </a:t>
            </a:r>
            <a:r>
              <a:rPr lang="hu-HU" sz="2400" b="1" dirty="0" err="1" smtClean="0"/>
              <a:t>Inytv</a:t>
            </a:r>
            <a:r>
              <a:rPr lang="hu-HU" sz="2400" b="1" dirty="0" smtClean="0"/>
              <a:t>. </a:t>
            </a:r>
            <a:r>
              <a:rPr lang="hu-HU" sz="2400" b="1" dirty="0" err="1" smtClean="0"/>
              <a:t>vhr</a:t>
            </a:r>
            <a:r>
              <a:rPr lang="hu-HU" sz="2400" b="1" dirty="0" smtClean="0"/>
              <a:t>.</a:t>
            </a:r>
            <a:endParaRPr lang="hu-HU" sz="2400" b="1" dirty="0"/>
          </a:p>
          <a:p>
            <a:pPr fontAlgn="t">
              <a:buNone/>
            </a:pPr>
            <a:endParaRPr lang="hu-HU" dirty="0"/>
          </a:p>
          <a:p>
            <a:endParaRPr lang="hu-HU" dirty="0"/>
          </a:p>
        </p:txBody>
      </p:sp>
      <p:sp>
        <p:nvSpPr>
          <p:cNvPr id="6" name="Cím 1"/>
          <p:cNvSpPr txBox="1">
            <a:spLocks/>
          </p:cNvSpPr>
          <p:nvPr/>
        </p:nvSpPr>
        <p:spPr>
          <a:xfrm>
            <a:off x="2593145" y="624110"/>
            <a:ext cx="8911467" cy="7216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dirty="0"/>
              <a:t>Közös kérdések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xmlns="" val="226776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06991" y="598195"/>
            <a:ext cx="8203809" cy="850106"/>
          </a:xfrm>
        </p:spPr>
        <p:txBody>
          <a:bodyPr/>
          <a:lstStyle/>
          <a:p>
            <a:r>
              <a:rPr lang="hu-HU" dirty="0"/>
              <a:t>Elővásárlási </a:t>
            </a:r>
            <a:r>
              <a:rPr lang="hu-HU" dirty="0" smtClean="0"/>
              <a:t>jog </a:t>
            </a:r>
            <a:r>
              <a:rPr lang="hu-HU" dirty="0" smtClean="0"/>
              <a:t>6:221.§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08295" y="1608841"/>
            <a:ext cx="8902505" cy="4536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b="1" dirty="0"/>
              <a:t>Fogalma</a:t>
            </a:r>
          </a:p>
          <a:p>
            <a:r>
              <a:rPr lang="hu-HU" sz="2200" b="1" dirty="0"/>
              <a:t>Ha a tulajdonos meghatározott dologra nézve szerződéssel elővásárlási jogot alapít, </a:t>
            </a:r>
          </a:p>
          <a:p>
            <a:r>
              <a:rPr lang="hu-HU" sz="2200" b="1" dirty="0"/>
              <a:t>és a dolgot harmadik személytől származó ajánlat elfogadásával el akarja adni, </a:t>
            </a:r>
          </a:p>
          <a:p>
            <a:r>
              <a:rPr lang="hu-HU" sz="2200" b="1" dirty="0"/>
              <a:t>az elővásárlási jog jogosultja </a:t>
            </a:r>
          </a:p>
          <a:p>
            <a:r>
              <a:rPr lang="hu-HU" sz="2200" b="1" dirty="0"/>
              <a:t>az ajánlatban rögzített feltételek mellett </a:t>
            </a:r>
          </a:p>
          <a:p>
            <a:r>
              <a:rPr lang="hu-HU" sz="2200" b="1" dirty="0"/>
              <a:t>a harmadik személyt megelőzve</a:t>
            </a:r>
          </a:p>
          <a:p>
            <a:r>
              <a:rPr lang="hu-HU" sz="2200" b="1" dirty="0"/>
              <a:t> jogosult a dolog megvételére.(6:221.§ (1) </a:t>
            </a:r>
            <a:r>
              <a:rPr lang="hu-HU" sz="2200" b="1" dirty="0" err="1"/>
              <a:t>bek</a:t>
            </a:r>
            <a:r>
              <a:rPr lang="hu-HU" sz="2200" b="1" dirty="0"/>
              <a:t>.)</a:t>
            </a:r>
          </a:p>
          <a:p>
            <a:endParaRPr lang="hu-HU" b="1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75158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19682"/>
          </a:xfrm>
        </p:spPr>
        <p:txBody>
          <a:bodyPr/>
          <a:lstStyle/>
          <a:p>
            <a:r>
              <a:rPr lang="hu-HU" dirty="0" smtClean="0"/>
              <a:t>Elővásárlási jogok versengése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840675"/>
            <a:ext cx="8915400" cy="4070547"/>
          </a:xfrm>
        </p:spPr>
        <p:txBody>
          <a:bodyPr>
            <a:normAutofit/>
          </a:bodyPr>
          <a:lstStyle/>
          <a:p>
            <a:r>
              <a:rPr lang="hu-HU" sz="2200" b="1" dirty="0" smtClean="0"/>
              <a:t>Egymást követően vagy egyidejűleg szerződéssel alapított - Diszpozitív szabály</a:t>
            </a:r>
          </a:p>
          <a:p>
            <a:r>
              <a:rPr lang="hu-HU" sz="2200" b="1" dirty="0" smtClean="0"/>
              <a:t>Jogszabályon és szerződésen alapuló ev. </a:t>
            </a:r>
            <a:r>
              <a:rPr lang="hu-HU" sz="2200" b="1" dirty="0" smtClean="0"/>
              <a:t>j</a:t>
            </a:r>
            <a:r>
              <a:rPr lang="hu-HU" sz="2200" b="1" dirty="0" smtClean="0"/>
              <a:t>ogok versengése</a:t>
            </a:r>
          </a:p>
          <a:p>
            <a:pPr lvl="1"/>
            <a:r>
              <a:rPr lang="hu-HU" sz="2200" b="1" dirty="0" smtClean="0"/>
              <a:t>Közös tulajdon</a:t>
            </a:r>
            <a:r>
              <a:rPr lang="hu-HU" sz="2200" b="1" smtClean="0"/>
              <a:t>, társasház (alapító okirat)</a:t>
            </a:r>
            <a:endParaRPr lang="hu-HU" sz="2200" b="1" dirty="0" smtClean="0"/>
          </a:p>
          <a:p>
            <a:pPr lvl="1"/>
            <a:r>
              <a:rPr lang="hu-HU" sz="2200" b="1" dirty="0" smtClean="0"/>
              <a:t>Üzletrész 3:167.§, </a:t>
            </a:r>
          </a:p>
          <a:p>
            <a:pPr lvl="1"/>
            <a:r>
              <a:rPr lang="hu-HU" sz="2200" b="1" dirty="0" smtClean="0"/>
              <a:t>R</a:t>
            </a:r>
            <a:r>
              <a:rPr lang="hu-HU" sz="2200" b="1" dirty="0" smtClean="0"/>
              <a:t>észvény: 3:219.§</a:t>
            </a:r>
          </a:p>
          <a:p>
            <a:pPr lvl="1"/>
            <a:r>
              <a:rPr lang="hu-HU" sz="2200" b="1" dirty="0" smtClean="0"/>
              <a:t>Jogpolitikai célokat szolgáló elővásárlási jogok (állam, önkormányzat javára természeti terület, műemlék, településrendezés, stb.)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32561" y="570060"/>
            <a:ext cx="9047384" cy="850106"/>
          </a:xfrm>
        </p:spPr>
        <p:txBody>
          <a:bodyPr>
            <a:normAutofit/>
          </a:bodyPr>
          <a:lstStyle/>
          <a:p>
            <a:r>
              <a:rPr lang="hu-HU" dirty="0"/>
              <a:t>Az elővásárlási  jog gyakorlása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74421" y="1828800"/>
            <a:ext cx="8536379" cy="4297364"/>
          </a:xfrm>
        </p:spPr>
        <p:txBody>
          <a:bodyPr>
            <a:noAutofit/>
          </a:bodyPr>
          <a:lstStyle/>
          <a:p>
            <a:pPr marL="571500" indent="-514350"/>
            <a:r>
              <a:rPr lang="hu-HU" sz="2200" b="1" dirty="0"/>
              <a:t>Tájékoztatási kötelezettség: eladási ajánlat közlése</a:t>
            </a:r>
          </a:p>
          <a:p>
            <a:pPr marL="971550" lvl="1" indent="-514350">
              <a:buFont typeface="+mj-lt"/>
              <a:buAutoNum type="arabicPeriod"/>
            </a:pPr>
            <a:r>
              <a:rPr lang="hu-HU" sz="2200" b="1" dirty="0"/>
              <a:t>Ingatlan-nyilvántartáson kívüli tulajdonostárs</a:t>
            </a:r>
          </a:p>
          <a:p>
            <a:pPr marL="971550" lvl="1" indent="-514350">
              <a:buFont typeface="+mj-lt"/>
              <a:buAutoNum type="arabicPeriod"/>
            </a:pPr>
            <a:r>
              <a:rPr lang="hu-HU" sz="2200" b="1" dirty="0"/>
              <a:t>Széljegyzett leendő </a:t>
            </a:r>
            <a:r>
              <a:rPr lang="hu-HU" sz="2200" b="1" dirty="0" smtClean="0"/>
              <a:t>tulajdonostárs (feltéve ha)</a:t>
            </a:r>
            <a:endParaRPr lang="hu-HU" sz="2200" b="1" dirty="0"/>
          </a:p>
          <a:p>
            <a:pPr marL="971550" lvl="1" indent="-514350">
              <a:buFont typeface="+mj-lt"/>
              <a:buAutoNum type="arabicPeriod"/>
            </a:pPr>
            <a:r>
              <a:rPr lang="hu-HU" sz="2200" b="1" dirty="0"/>
              <a:t>Dologösszességben értékesített </a:t>
            </a:r>
            <a:r>
              <a:rPr lang="hu-HU" sz="2200" b="1" dirty="0" err="1"/>
              <a:t>előv</a:t>
            </a:r>
            <a:r>
              <a:rPr lang="hu-HU" sz="2200" b="1" dirty="0"/>
              <a:t>. joggal terhelt </a:t>
            </a:r>
            <a:r>
              <a:rPr lang="hu-HU" sz="2200" b="1" dirty="0" smtClean="0"/>
              <a:t>dolog</a:t>
            </a:r>
          </a:p>
          <a:p>
            <a:pPr marL="971550" lvl="1" indent="-514350">
              <a:buFont typeface="+mj-lt"/>
              <a:buAutoNum type="arabicPeriod"/>
            </a:pPr>
            <a:r>
              <a:rPr lang="hu-HU" sz="2200" b="1" dirty="0" smtClean="0"/>
              <a:t>Nem áll fenn kötelezettség, ha</a:t>
            </a:r>
            <a:endParaRPr lang="hu-HU" sz="2200" b="1" dirty="0"/>
          </a:p>
          <a:p>
            <a:pPr marL="571500" indent="-514350"/>
            <a:r>
              <a:rPr lang="hu-HU" sz="2200" b="1" dirty="0"/>
              <a:t>Ajánlati kötöttség és annak ideje </a:t>
            </a:r>
            <a:r>
              <a:rPr lang="hu-HU" sz="2200" b="1" dirty="0" smtClean="0"/>
              <a:t>(</a:t>
            </a:r>
            <a:r>
              <a:rPr lang="hu-HU" sz="2200" b="1" dirty="0" smtClean="0"/>
              <a:t>nem </a:t>
            </a:r>
            <a:r>
              <a:rPr lang="hu-HU" sz="2200" b="1" dirty="0" smtClean="0"/>
              <a:t>korlátozható)</a:t>
            </a:r>
            <a:endParaRPr lang="hu-HU" sz="2200" b="1" dirty="0" smtClean="0"/>
          </a:p>
          <a:p>
            <a:pPr marL="571500" indent="-514350"/>
            <a:r>
              <a:rPr lang="hu-HU" sz="2200" b="1" dirty="0" smtClean="0"/>
              <a:t>visszavonható-e ez az ajánlat? Keletkeztet-e függő jogi helyzetet a tulajdonos és a vevő-jelölt között? Vö. </a:t>
            </a:r>
            <a:r>
              <a:rPr lang="hu-HU" sz="2200" b="1" dirty="0" smtClean="0"/>
              <a:t>2/2009 PK vélemény  2. pontja</a:t>
            </a:r>
            <a:endParaRPr lang="hu-HU" sz="2200" b="1" dirty="0"/>
          </a:p>
        </p:txBody>
      </p:sp>
    </p:spTree>
    <p:extLst>
      <p:ext uri="{BB962C8B-B14F-4D97-AF65-F5344CB8AC3E}">
        <p14:creationId xmlns:p14="http://schemas.microsoft.com/office/powerpoint/2010/main" xmlns="" val="259707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2804"/>
          </a:xfrm>
        </p:spPr>
        <p:txBody>
          <a:bodyPr/>
          <a:lstStyle/>
          <a:p>
            <a:r>
              <a:rPr lang="hu-HU" dirty="0" smtClean="0"/>
              <a:t>Az elővásárlási  jog gyakorlása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73184" y="1793174"/>
            <a:ext cx="9331428" cy="4118048"/>
          </a:xfrm>
        </p:spPr>
        <p:txBody>
          <a:bodyPr>
            <a:noAutofit/>
          </a:bodyPr>
          <a:lstStyle/>
          <a:p>
            <a:pPr marL="571500" indent="-514350"/>
            <a:r>
              <a:rPr lang="hu-HU" sz="2200" b="1" dirty="0" smtClean="0"/>
              <a:t>Elfogadó nyilatkozat: szerződés létrejön</a:t>
            </a:r>
          </a:p>
          <a:p>
            <a:pPr marL="571500" indent="-514350"/>
            <a:r>
              <a:rPr lang="hu-HU" sz="2200" b="1" dirty="0" smtClean="0"/>
              <a:t>Az elővásárlásra jogosult egyoldalú kérelme alapján a tulajdonjog az ingatlan-nyilvántartásba csak akkor jegyezhető be, ha az eladó az elővásárlásra jogosult javára a bejegyzést megengedő nyilatkozatot (bejegyzési engedélyt) megadja.</a:t>
            </a:r>
          </a:p>
          <a:p>
            <a:pPr marL="571500" indent="-514350"/>
            <a:r>
              <a:rPr lang="hu-HU" sz="2200" b="1" dirty="0" smtClean="0"/>
              <a:t>Konkuráló elfogadó nyilatkozatok: késedelem nélkül tájékoztatja, 8 napon belül visszavonhatják, ha többen fenntartják: érdekeltségük arányában keletkezik közös tulajdon</a:t>
            </a:r>
          </a:p>
          <a:p>
            <a:pPr marL="571500" indent="-514350"/>
            <a:r>
              <a:rPr lang="hu-HU" sz="2200" b="1" dirty="0" smtClean="0"/>
              <a:t>Elővásárlási jog </a:t>
            </a:r>
            <a:r>
              <a:rPr lang="hu-HU" sz="2200" b="1" dirty="0" smtClean="0"/>
              <a:t>megszűnése (előre nem lehet lemondani, nem gyakorlás, határozott idő eltelte</a:t>
            </a:r>
            <a:r>
              <a:rPr lang="hu-HU" sz="2200" b="1" dirty="0" smtClean="0"/>
              <a:t>)</a:t>
            </a:r>
            <a:r>
              <a:rPr lang="hu-HU" sz="2200" b="1" dirty="0" smtClean="0"/>
              <a:t> határozatlan idő (?)</a:t>
            </a:r>
            <a:endParaRPr lang="hu-HU" sz="2200" b="1" dirty="0" smtClean="0"/>
          </a:p>
          <a:p>
            <a:endParaRPr lang="hu-HU" sz="2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i="1" dirty="0"/>
              <a:t>Az elővásárlási jog megszegésével kötött szerződés hatálytalansága</a:t>
            </a:r>
            <a:br>
              <a:rPr lang="hu-HU" i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57224" y="1876301"/>
            <a:ext cx="10773157" cy="4440093"/>
          </a:xfrm>
        </p:spPr>
        <p:txBody>
          <a:bodyPr>
            <a:normAutofit/>
          </a:bodyPr>
          <a:lstStyle/>
          <a:p>
            <a:r>
              <a:rPr lang="hu-HU" sz="2600" b="1" dirty="0"/>
              <a:t>Hatálytalansággal egyidejűleg kéri annak megállapítását, hogy a szerződés közte és az eladó között létrejött</a:t>
            </a:r>
          </a:p>
          <a:p>
            <a:r>
              <a:rPr lang="hu-HU" sz="2600" b="1" dirty="0"/>
              <a:t>A rosszhiszemű vevővel szemben hivatkozhat</a:t>
            </a:r>
          </a:p>
          <a:p>
            <a:pPr lvl="1"/>
            <a:r>
              <a:rPr lang="hu-HU" sz="2600" b="1" dirty="0"/>
              <a:t>Ingatlan-nyilvántartáson kívüli </a:t>
            </a:r>
            <a:r>
              <a:rPr lang="hu-HU" sz="2600" b="1" dirty="0" err="1"/>
              <a:t>jogszab</a:t>
            </a:r>
            <a:r>
              <a:rPr lang="hu-HU" sz="2600" b="1" dirty="0"/>
              <a:t>. elővásárlási jog jogosultja  -- jóhiszemű jogszerző</a:t>
            </a:r>
          </a:p>
          <a:p>
            <a:r>
              <a:rPr lang="hu-HU" sz="2600" b="1" dirty="0"/>
              <a:t>az igényérvényesítéssel egyidejűleg az ajánlatot elfogadó nyilatkozatot tesz, </a:t>
            </a:r>
          </a:p>
          <a:p>
            <a:r>
              <a:rPr lang="hu-HU" sz="2600" b="1" dirty="0"/>
              <a:t>és </a:t>
            </a:r>
            <a:r>
              <a:rPr lang="hu-HU" sz="2600" b="1" u="sng" dirty="0"/>
              <a:t>igazolja teljesítőképességét</a:t>
            </a:r>
            <a:r>
              <a:rPr lang="hu-HU" sz="2600" b="1" dirty="0"/>
              <a:t>. </a:t>
            </a:r>
            <a:r>
              <a:rPr lang="hu-HU" sz="2600" b="1" dirty="0" smtClean="0"/>
              <a:t>(!)</a:t>
            </a:r>
            <a:endParaRPr lang="hu-HU" sz="2600" b="1" dirty="0"/>
          </a:p>
        </p:txBody>
      </p:sp>
    </p:spTree>
    <p:extLst>
      <p:ext uri="{BB962C8B-B14F-4D97-AF65-F5344CB8AC3E}">
        <p14:creationId xmlns:p14="http://schemas.microsoft.com/office/powerpoint/2010/main" xmlns="" val="1613931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i="1" dirty="0" smtClean="0"/>
              <a:t>Az elővásárlási jog megszegésével kötött szerződés hatálytalansága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73184" y="2133600"/>
            <a:ext cx="9331428" cy="3777622"/>
          </a:xfrm>
        </p:spPr>
        <p:txBody>
          <a:bodyPr>
            <a:normAutofit lnSpcReduction="10000"/>
          </a:bodyPr>
          <a:lstStyle/>
          <a:p>
            <a:r>
              <a:rPr lang="hu-HU" sz="2600" b="1" dirty="0" smtClean="0"/>
              <a:t>Igényérvényesítési határidők:</a:t>
            </a:r>
          </a:p>
          <a:p>
            <a:pPr lvl="1"/>
            <a:r>
              <a:rPr lang="hu-HU" sz="2600" b="1" dirty="0" smtClean="0"/>
              <a:t>Szubjektív elévülési jellegű: A hatálytalanságból eredő igényeket a jogosult a szerződéskötésről való tudomásszerzéstől számított harminc napon belül érvényesítheti </a:t>
            </a:r>
          </a:p>
          <a:p>
            <a:pPr lvl="1"/>
            <a:r>
              <a:rPr lang="hu-HU" sz="2600" b="1" dirty="0" smtClean="0"/>
              <a:t>Objektív-jogvesztő. A hatálytalanságból eredő igényeket a jogosult a szerződéskötéstől számított három év elteltével nem érvényesítheti. (vö. 3.167.§ üzletrész . Egy éves jogvesztő határidő) </a:t>
            </a:r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34443" y="624110"/>
            <a:ext cx="9070170" cy="86030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Elővásárlásra jogosultság és ingatlan-nyilvántartás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06930" y="1900052"/>
            <a:ext cx="9497682" cy="4011170"/>
          </a:xfrm>
        </p:spPr>
        <p:txBody>
          <a:bodyPr>
            <a:normAutofit fontScale="92500" lnSpcReduction="20000"/>
          </a:bodyPr>
          <a:lstStyle/>
          <a:p>
            <a:r>
              <a:rPr lang="hu-HU" sz="2200" b="1" dirty="0" smtClean="0"/>
              <a:t>A. Ha </a:t>
            </a:r>
            <a:r>
              <a:rPr lang="hu-HU" sz="2200" b="1" dirty="0" smtClean="0"/>
              <a:t>az ingatlanra elővásárlási jog van bejegyezve, vagy a nyilvántartás adataiból megállapítható, hogy jogszabályon alapuló elővásárlási jog áll fenn, és a tulajdonjog bejegyzését vétel jogcímén nem az elővásárlási jog jogosultja javára kérik - ha jogszabály eltérően nem rendelkezik - csatolni kell a jogosult nyilatkozatát arról, hogy az elővásárlás jogával nem kíván élni</a:t>
            </a:r>
            <a:r>
              <a:rPr lang="hu-HU" sz="2200" b="1" dirty="0" smtClean="0"/>
              <a:t>.</a:t>
            </a:r>
          </a:p>
          <a:p>
            <a:pPr>
              <a:buNone/>
            </a:pPr>
            <a:r>
              <a:rPr lang="hu-HU" sz="2200" b="1" dirty="0" smtClean="0"/>
              <a:t>Ha a jogosult nem nyilatkozott, annak nyilatkozattételre való írásbeli felszólítását és a kapott vételi ajánlat közlését a kérelmező az átvételt igazoló irattal (tértivevény, átvételi elismervény) köteles igazolni</a:t>
            </a:r>
            <a:r>
              <a:rPr lang="hu-HU" sz="2200" b="1" dirty="0" smtClean="0"/>
              <a:t>.(</a:t>
            </a:r>
            <a:r>
              <a:rPr lang="hu-HU" sz="2200" b="1" dirty="0" err="1" smtClean="0"/>
              <a:t>Inytv</a:t>
            </a:r>
            <a:r>
              <a:rPr lang="hu-HU" sz="2200" b="1" dirty="0" smtClean="0"/>
              <a:t>. </a:t>
            </a:r>
            <a:r>
              <a:rPr lang="hu-HU" sz="2200" b="1" dirty="0" err="1" smtClean="0"/>
              <a:t>vhr</a:t>
            </a:r>
            <a:r>
              <a:rPr lang="hu-HU" sz="2200" b="1" dirty="0" smtClean="0"/>
              <a:t>. 75. </a:t>
            </a:r>
            <a:r>
              <a:rPr lang="hu-HU" sz="2200" b="1" dirty="0" smtClean="0"/>
              <a:t>§</a:t>
            </a:r>
            <a:r>
              <a:rPr lang="hu-HU" sz="2200" b="1" dirty="0" smtClean="0"/>
              <a:t> (1-2) </a:t>
            </a:r>
            <a:r>
              <a:rPr lang="hu-HU" sz="2200" b="1" dirty="0" err="1" smtClean="0"/>
              <a:t>bek</a:t>
            </a:r>
            <a:r>
              <a:rPr lang="hu-HU" sz="2200" b="1" dirty="0" smtClean="0"/>
              <a:t>.)</a:t>
            </a:r>
          </a:p>
          <a:p>
            <a:r>
              <a:rPr lang="hu-HU" sz="2200" b="1" dirty="0" smtClean="0"/>
              <a:t>B. Az elővásárlásra jogosult egyoldalú kérelme alapján a tulajdonjog az ingatlan-nyilvántartásba csak akkor jegyezhető be, ha az eladó az elővásárlásra jogosult javára a bejegyzést megengedő nyilatkozatot (bejegyzési engedélyt) megadja</a:t>
            </a:r>
            <a:r>
              <a:rPr lang="hu-HU" sz="2200" b="1" dirty="0" smtClean="0"/>
              <a:t>. (3/2007. KPJE)</a:t>
            </a:r>
            <a:endParaRPr lang="hu-HU" sz="2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23091" y="584127"/>
            <a:ext cx="9191204" cy="850106"/>
          </a:xfrm>
        </p:spPr>
        <p:txBody>
          <a:bodyPr/>
          <a:lstStyle/>
          <a:p>
            <a:r>
              <a:rPr lang="hu-HU" dirty="0"/>
              <a:t>Vételi jog, eladási jog 6:225.§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91175" y="2208628"/>
            <a:ext cx="9537896" cy="3573194"/>
          </a:xfrm>
        </p:spPr>
        <p:txBody>
          <a:bodyPr>
            <a:normAutofit/>
          </a:bodyPr>
          <a:lstStyle/>
          <a:p>
            <a:pPr fontAlgn="t"/>
            <a:r>
              <a:rPr lang="hu-HU" sz="2200" b="1" dirty="0"/>
              <a:t>Ha a tulajdonos meghatározott dologra nézve szerződéssel vételi jogot alapít, a jogosult a dolgot a szerződésben meghatározott vételáron egyoldalú nyilatkozattal megvásárolhatja.</a:t>
            </a:r>
          </a:p>
          <a:p>
            <a:pPr fontAlgn="t"/>
            <a:r>
              <a:rPr lang="hu-HU" sz="2200" b="1" dirty="0"/>
              <a:t>Ha a tulajdonos meghatározott dologra nézve szerződéssel eladási jogot szerez, a dolgot a szerződésben meghatározott vételáron egyoldalú nyilatkozattal eladhatja az eladási jog kötelezettjének.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024593450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Narancs–vörö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zálak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404</TotalTime>
  <Words>823</Words>
  <Application>Microsoft Office PowerPoint</Application>
  <PresentationFormat>Egyéni</PresentationFormat>
  <Paragraphs>64</Paragraphs>
  <Slides>12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Szálak</vt:lpstr>
      <vt:lpstr>Elővásárlási, visszavásárlási, vételi és eladási jog</vt:lpstr>
      <vt:lpstr>Elővásárlási jog 6:221.§</vt:lpstr>
      <vt:lpstr>Elővásárlási jogok versengése</vt:lpstr>
      <vt:lpstr>Az elővásárlási  jog gyakorlása</vt:lpstr>
      <vt:lpstr>Az elővásárlási  jog gyakorlása</vt:lpstr>
      <vt:lpstr>Az elővásárlási jog megszegésével kötött szerződés hatálytalansága </vt:lpstr>
      <vt:lpstr>Az elővásárlási jog megszegésével kötött szerződés hatálytalansága</vt:lpstr>
      <vt:lpstr>Elővásárlásra jogosultság és ingatlan-nyilvántartás</vt:lpstr>
      <vt:lpstr>Vételi jog, eladási jog 6:225.§ </vt:lpstr>
      <vt:lpstr>Visszavásárlási jog 6:224.§</vt:lpstr>
      <vt:lpstr>Közös kérdések</vt:lpstr>
      <vt:lpstr>12.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Elővásárlási, visszavásárlási, vételi és eladási jog</dc:title>
  <dc:creator>Pusztahelyi Réka</dc:creator>
  <cp:lastModifiedBy>Pusztahelyi Réka</cp:lastModifiedBy>
  <cp:revision>16</cp:revision>
  <dcterms:created xsi:type="dcterms:W3CDTF">2017-04-04T20:51:46Z</dcterms:created>
  <dcterms:modified xsi:type="dcterms:W3CDTF">2017-04-05T09:52:48Z</dcterms:modified>
</cp:coreProperties>
</file>