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6" r:id="rId2"/>
    <p:sldId id="297" r:id="rId3"/>
    <p:sldId id="298" r:id="rId4"/>
    <p:sldId id="300" r:id="rId5"/>
    <p:sldId id="302" r:id="rId6"/>
    <p:sldId id="303" r:id="rId7"/>
    <p:sldId id="296" r:id="rId8"/>
    <p:sldId id="257" r:id="rId9"/>
    <p:sldId id="258" r:id="rId10"/>
    <p:sldId id="259" r:id="rId11"/>
    <p:sldId id="261" r:id="rId12"/>
    <p:sldId id="262" r:id="rId13"/>
    <p:sldId id="263" r:id="rId14"/>
    <p:sldId id="264" r:id="rId15"/>
    <p:sldId id="265" r:id="rId16"/>
    <p:sldId id="304" r:id="rId17"/>
    <p:sldId id="266" r:id="rId18"/>
    <p:sldId id="268" r:id="rId19"/>
    <p:sldId id="267" r:id="rId20"/>
    <p:sldId id="269" r:id="rId21"/>
    <p:sldId id="270" r:id="rId22"/>
    <p:sldId id="271" r:id="rId23"/>
    <p:sldId id="273" r:id="rId24"/>
    <p:sldId id="274" r:id="rId25"/>
    <p:sldId id="275" r:id="rId26"/>
    <p:sldId id="276" r:id="rId27"/>
    <p:sldId id="277" r:id="rId28"/>
    <p:sldId id="278" r:id="rId29"/>
    <p:sldId id="279" r:id="rId30"/>
    <p:sldId id="280" r:id="rId31"/>
    <p:sldId id="281" r:id="rId32"/>
    <p:sldId id="305" r:id="rId33"/>
    <p:sldId id="282" r:id="rId34"/>
    <p:sldId id="283" r:id="rId35"/>
    <p:sldId id="284" r:id="rId36"/>
    <p:sldId id="285" r:id="rId37"/>
    <p:sldId id="286" r:id="rId38"/>
    <p:sldId id="308" r:id="rId39"/>
    <p:sldId id="287" r:id="rId40"/>
    <p:sldId id="306" r:id="rId41"/>
    <p:sldId id="288" r:id="rId42"/>
    <p:sldId id="289" r:id="rId43"/>
    <p:sldId id="290" r:id="rId44"/>
    <p:sldId id="299" r:id="rId45"/>
    <p:sldId id="291" r:id="rId46"/>
    <p:sldId id="307" r:id="rId47"/>
    <p:sldId id="292" r:id="rId48"/>
    <p:sldId id="293" r:id="rId49"/>
    <p:sldId id="294" r:id="rId50"/>
    <p:sldId id="295" r:id="rId51"/>
  </p:sldIdLst>
  <p:sldSz cx="9144000" cy="6858000" type="screen4x3"/>
  <p:notesSz cx="6858000" cy="9144000"/>
  <p:defaultTextStyle>
    <a:defPPr>
      <a:defRPr lang="hu-HU"/>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5270" autoAdjust="0"/>
    <p:restoredTop sz="95682" autoAdjust="0"/>
  </p:normalViewPr>
  <p:slideViewPr>
    <p:cSldViewPr>
      <p:cViewPr varScale="1">
        <p:scale>
          <a:sx n="111" d="100"/>
          <a:sy n="111" d="100"/>
        </p:scale>
        <p:origin x="-16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15" name="Lekerekített téglalap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Lekerekített téglalap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Cím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hu-HU" smtClean="0"/>
              <a:t>Mintacím szerkesztése</a:t>
            </a:r>
            <a:endParaRPr kumimoji="0" lang="en-US"/>
          </a:p>
        </p:txBody>
      </p:sp>
      <p:sp>
        <p:nvSpPr>
          <p:cNvPr id="20" name="Alcím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hu-HU" smtClean="0"/>
              <a:t>Alcím mintájának szerkesztése</a:t>
            </a:r>
            <a:endParaRPr kumimoji="0" lang="en-US"/>
          </a:p>
        </p:txBody>
      </p:sp>
      <p:sp>
        <p:nvSpPr>
          <p:cNvPr id="19" name="Dátum helye 18"/>
          <p:cNvSpPr>
            <a:spLocks noGrp="1"/>
          </p:cNvSpPr>
          <p:nvPr>
            <p:ph type="dt" sz="half" idx="10"/>
          </p:nvPr>
        </p:nvSpPr>
        <p:spPr/>
        <p:txBody>
          <a:bodyPr/>
          <a:lstStyle>
            <a:extLst/>
          </a:lstStyle>
          <a:p>
            <a:pPr>
              <a:defRPr/>
            </a:pPr>
            <a:endParaRPr lang="hu-HU"/>
          </a:p>
        </p:txBody>
      </p:sp>
      <p:sp>
        <p:nvSpPr>
          <p:cNvPr id="8" name="Élőláb helye 7"/>
          <p:cNvSpPr>
            <a:spLocks noGrp="1"/>
          </p:cNvSpPr>
          <p:nvPr>
            <p:ph type="ftr" sz="quarter" idx="11"/>
          </p:nvPr>
        </p:nvSpPr>
        <p:spPr/>
        <p:txBody>
          <a:bodyPr/>
          <a:lstStyle>
            <a:extLst/>
          </a:lstStyle>
          <a:p>
            <a:pPr>
              <a:defRPr/>
            </a:pPr>
            <a:endParaRPr lang="hu-HU"/>
          </a:p>
        </p:txBody>
      </p:sp>
      <p:sp>
        <p:nvSpPr>
          <p:cNvPr id="11" name="Dia számának helye 10"/>
          <p:cNvSpPr>
            <a:spLocks noGrp="1"/>
          </p:cNvSpPr>
          <p:nvPr>
            <p:ph type="sldNum" sz="quarter" idx="12"/>
          </p:nvPr>
        </p:nvSpPr>
        <p:spPr/>
        <p:txBody>
          <a:bodyPr/>
          <a:lstStyle>
            <a:extLst/>
          </a:lstStyle>
          <a:p>
            <a:pPr>
              <a:defRPr/>
            </a:pPr>
            <a:fld id="{15428C17-F966-40D8-B20A-DD87EBCA3D2B}" type="slidenum">
              <a:rPr lang="hu-HU" smtClean="0"/>
              <a:pPr>
                <a:defRPr/>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a:xfrm>
            <a:off x="502920" y="4983480"/>
            <a:ext cx="8183880" cy="1051560"/>
          </a:xfrm>
        </p:spPr>
        <p:txBody>
          <a:bodyPr/>
          <a:lstStyle>
            <a:extLs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502920" y="530352"/>
            <a:ext cx="8183880" cy="4187952"/>
          </a:xfrm>
        </p:spPr>
        <p:txBody>
          <a:bodyPr vert="eaVert"/>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pPr>
              <a:defRPr/>
            </a:pPr>
            <a:endParaRPr lang="hu-HU"/>
          </a:p>
        </p:txBody>
      </p:sp>
      <p:sp>
        <p:nvSpPr>
          <p:cNvPr id="5" name="Élőláb helye 4"/>
          <p:cNvSpPr>
            <a:spLocks noGrp="1"/>
          </p:cNvSpPr>
          <p:nvPr>
            <p:ph type="ftr" sz="quarter" idx="11"/>
          </p:nvPr>
        </p:nvSpPr>
        <p:spPr/>
        <p:txBody>
          <a:bodyPr/>
          <a:lstStyle>
            <a:extLst/>
          </a:lstStyle>
          <a:p>
            <a:pPr>
              <a:defRPr/>
            </a:pPr>
            <a:endParaRPr lang="hu-HU"/>
          </a:p>
        </p:txBody>
      </p:sp>
      <p:sp>
        <p:nvSpPr>
          <p:cNvPr id="6" name="Dia számának helye 5"/>
          <p:cNvSpPr>
            <a:spLocks noGrp="1"/>
          </p:cNvSpPr>
          <p:nvPr>
            <p:ph type="sldNum" sz="quarter" idx="12"/>
          </p:nvPr>
        </p:nvSpPr>
        <p:spPr/>
        <p:txBody>
          <a:bodyPr/>
          <a:lstStyle>
            <a:extLst/>
          </a:lstStyle>
          <a:p>
            <a:pPr>
              <a:defRPr/>
            </a:pPr>
            <a:fld id="{756EB030-5532-4AED-AF4D-67302A1F531E}" type="slidenum">
              <a:rPr lang="hu-HU" smtClean="0"/>
              <a:pPr>
                <a:defRPr/>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533404"/>
            <a:ext cx="1981200" cy="5257799"/>
          </a:xfrm>
        </p:spPr>
        <p:txBody>
          <a:bodyPr vert="eaVert"/>
          <a:lstStyle>
            <a:extLs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533400" y="533402"/>
            <a:ext cx="5943600" cy="5257801"/>
          </a:xfrm>
        </p:spPr>
        <p:txBody>
          <a:bodyPr vert="eaVert"/>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pPr>
              <a:defRPr/>
            </a:pPr>
            <a:endParaRPr lang="hu-HU"/>
          </a:p>
        </p:txBody>
      </p:sp>
      <p:sp>
        <p:nvSpPr>
          <p:cNvPr id="5" name="Élőláb helye 4"/>
          <p:cNvSpPr>
            <a:spLocks noGrp="1"/>
          </p:cNvSpPr>
          <p:nvPr>
            <p:ph type="ftr" sz="quarter" idx="11"/>
          </p:nvPr>
        </p:nvSpPr>
        <p:spPr/>
        <p:txBody>
          <a:bodyPr/>
          <a:lstStyle>
            <a:extLst/>
          </a:lstStyle>
          <a:p>
            <a:pPr>
              <a:defRPr/>
            </a:pPr>
            <a:endParaRPr lang="hu-HU"/>
          </a:p>
        </p:txBody>
      </p:sp>
      <p:sp>
        <p:nvSpPr>
          <p:cNvPr id="6" name="Dia számának helye 5"/>
          <p:cNvSpPr>
            <a:spLocks noGrp="1"/>
          </p:cNvSpPr>
          <p:nvPr>
            <p:ph type="sldNum" sz="quarter" idx="12"/>
          </p:nvPr>
        </p:nvSpPr>
        <p:spPr/>
        <p:txBody>
          <a:bodyPr/>
          <a:lstStyle>
            <a:extLst/>
          </a:lstStyle>
          <a:p>
            <a:pPr>
              <a:defRPr/>
            </a:pPr>
            <a:fld id="{208E2DB9-40BE-43B4-BF54-2E36B93186B5}" type="slidenum">
              <a:rPr lang="hu-HU" smtClean="0"/>
              <a:pPr>
                <a:defRPr/>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502920" y="4983480"/>
            <a:ext cx="8183880" cy="1051560"/>
          </a:xfrm>
        </p:spPr>
        <p:txBody>
          <a:bodyPr/>
          <a:lstStyle>
            <a:extLst/>
          </a:lstStyle>
          <a:p>
            <a:r>
              <a:rPr kumimoji="0" lang="hu-HU" smtClean="0"/>
              <a:t>Mintacím szerkesztése</a:t>
            </a:r>
            <a:endParaRPr kumimoji="0" lang="en-US"/>
          </a:p>
        </p:txBody>
      </p:sp>
      <p:sp>
        <p:nvSpPr>
          <p:cNvPr id="3" name="Tartalom helye 2"/>
          <p:cNvSpPr>
            <a:spLocks noGrp="1"/>
          </p:cNvSpPr>
          <p:nvPr>
            <p:ph idx="1"/>
          </p:nvPr>
        </p:nvSpPr>
        <p:spPr>
          <a:xfrm>
            <a:off x="502920" y="530352"/>
            <a:ext cx="8183880" cy="4187952"/>
          </a:xfrm>
        </p:spPr>
        <p:txBody>
          <a:bodyPr/>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pPr>
              <a:defRPr/>
            </a:pPr>
            <a:endParaRPr lang="hu-HU"/>
          </a:p>
        </p:txBody>
      </p:sp>
      <p:sp>
        <p:nvSpPr>
          <p:cNvPr id="5" name="Élőláb helye 4"/>
          <p:cNvSpPr>
            <a:spLocks noGrp="1"/>
          </p:cNvSpPr>
          <p:nvPr>
            <p:ph type="ftr" sz="quarter" idx="11"/>
          </p:nvPr>
        </p:nvSpPr>
        <p:spPr/>
        <p:txBody>
          <a:bodyPr/>
          <a:lstStyle>
            <a:extLst/>
          </a:lstStyle>
          <a:p>
            <a:pPr>
              <a:defRPr/>
            </a:pPr>
            <a:endParaRPr lang="hu-HU"/>
          </a:p>
        </p:txBody>
      </p:sp>
      <p:sp>
        <p:nvSpPr>
          <p:cNvPr id="6" name="Dia számának helye 5"/>
          <p:cNvSpPr>
            <a:spLocks noGrp="1"/>
          </p:cNvSpPr>
          <p:nvPr>
            <p:ph type="sldNum" sz="quarter" idx="12"/>
          </p:nvPr>
        </p:nvSpPr>
        <p:spPr/>
        <p:txBody>
          <a:bodyPr/>
          <a:lstStyle>
            <a:extLst/>
          </a:lstStyle>
          <a:p>
            <a:pPr>
              <a:defRPr/>
            </a:pPr>
            <a:fld id="{E10471AA-30D1-4B25-AA6A-884240221066}" type="slidenum">
              <a:rPr lang="hu-HU" smtClean="0"/>
              <a:pPr>
                <a:defRPr/>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14" name="Lekerekített téglalap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Lekerekített téglalap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Cím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hu-HU" smtClean="0"/>
              <a:t>Mintacím szerkesztése</a:t>
            </a:r>
            <a:endParaRPr kumimoji="0" lang="en-US"/>
          </a:p>
        </p:txBody>
      </p:sp>
      <p:sp>
        <p:nvSpPr>
          <p:cNvPr id="3" name="Szöveg hely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hu-HU" smtClean="0"/>
              <a:t>Mintaszöveg szerkesztése</a:t>
            </a:r>
          </a:p>
        </p:txBody>
      </p:sp>
      <p:sp>
        <p:nvSpPr>
          <p:cNvPr id="4" name="Dátum helye 3"/>
          <p:cNvSpPr>
            <a:spLocks noGrp="1"/>
          </p:cNvSpPr>
          <p:nvPr>
            <p:ph type="dt" sz="half" idx="10"/>
          </p:nvPr>
        </p:nvSpPr>
        <p:spPr/>
        <p:txBody>
          <a:bodyPr/>
          <a:lstStyle>
            <a:extLst/>
          </a:lstStyle>
          <a:p>
            <a:pPr>
              <a:defRPr/>
            </a:pPr>
            <a:endParaRPr lang="hu-HU"/>
          </a:p>
        </p:txBody>
      </p:sp>
      <p:sp>
        <p:nvSpPr>
          <p:cNvPr id="5" name="Élőláb helye 4"/>
          <p:cNvSpPr>
            <a:spLocks noGrp="1"/>
          </p:cNvSpPr>
          <p:nvPr>
            <p:ph type="ftr" sz="quarter" idx="11"/>
          </p:nvPr>
        </p:nvSpPr>
        <p:spPr/>
        <p:txBody>
          <a:bodyPr/>
          <a:lstStyle>
            <a:extLst/>
          </a:lstStyle>
          <a:p>
            <a:pPr>
              <a:defRPr/>
            </a:pPr>
            <a:endParaRPr lang="hu-HU"/>
          </a:p>
        </p:txBody>
      </p:sp>
      <p:sp>
        <p:nvSpPr>
          <p:cNvPr id="6" name="Dia számának helye 5"/>
          <p:cNvSpPr>
            <a:spLocks noGrp="1"/>
          </p:cNvSpPr>
          <p:nvPr>
            <p:ph type="sldNum" sz="quarter" idx="12"/>
          </p:nvPr>
        </p:nvSpPr>
        <p:spPr/>
        <p:txBody>
          <a:bodyPr/>
          <a:lstStyle>
            <a:extLst/>
          </a:lstStyle>
          <a:p>
            <a:pPr>
              <a:defRPr/>
            </a:pPr>
            <a:fld id="{3D19BC47-B829-4CD3-8F76-79B5615EA4C2}" type="slidenum">
              <a:rPr lang="hu-HU" smtClean="0"/>
              <a:pPr>
                <a:defRPr/>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extLst/>
          </a:lstStyle>
          <a:p>
            <a:r>
              <a:rPr kumimoji="0" lang="hu-HU" smtClean="0"/>
              <a:t>Mintacím szerkesztése</a:t>
            </a:r>
            <a:endParaRPr kumimoji="0" lang="en-US"/>
          </a:p>
        </p:txBody>
      </p:sp>
      <p:sp>
        <p:nvSpPr>
          <p:cNvPr id="3" name="Tartalom helye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Tartalom helye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pPr>
              <a:defRPr/>
            </a:pPr>
            <a:endParaRPr lang="hu-HU"/>
          </a:p>
        </p:txBody>
      </p:sp>
      <p:sp>
        <p:nvSpPr>
          <p:cNvPr id="6" name="Élőláb helye 5"/>
          <p:cNvSpPr>
            <a:spLocks noGrp="1"/>
          </p:cNvSpPr>
          <p:nvPr>
            <p:ph type="ftr" sz="quarter" idx="11"/>
          </p:nvPr>
        </p:nvSpPr>
        <p:spPr/>
        <p:txBody>
          <a:bodyPr/>
          <a:lstStyle>
            <a:extLst/>
          </a:lstStyle>
          <a:p>
            <a:pPr>
              <a:defRPr/>
            </a:pPr>
            <a:endParaRPr lang="hu-HU"/>
          </a:p>
        </p:txBody>
      </p:sp>
      <p:sp>
        <p:nvSpPr>
          <p:cNvPr id="7" name="Dia számának helye 6"/>
          <p:cNvSpPr>
            <a:spLocks noGrp="1"/>
          </p:cNvSpPr>
          <p:nvPr>
            <p:ph type="sldNum" sz="quarter" idx="12"/>
          </p:nvPr>
        </p:nvSpPr>
        <p:spPr/>
        <p:txBody>
          <a:bodyPr/>
          <a:lstStyle>
            <a:extLst/>
          </a:lstStyle>
          <a:p>
            <a:pPr>
              <a:defRPr/>
            </a:pPr>
            <a:fld id="{3A927E97-9D51-47AE-85E7-EBF55CC4A9EA}" type="slidenum">
              <a:rPr lang="hu-HU" smtClean="0"/>
              <a:pPr>
                <a:defRPr/>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502920" y="4983480"/>
            <a:ext cx="8183880" cy="1051560"/>
          </a:xfrm>
        </p:spPr>
        <p:txBody>
          <a:bodyPr anchor="b"/>
          <a:lstStyle>
            <a:lvl1pPr>
              <a:defRPr b="1"/>
            </a:lvl1pPr>
            <a:extLst/>
          </a:lstStyle>
          <a:p>
            <a:r>
              <a:rPr kumimoji="0" lang="hu-HU" smtClean="0"/>
              <a:t>Mintacím szerkesztése</a:t>
            </a:r>
            <a:endParaRPr kumimoji="0" lang="en-US"/>
          </a:p>
        </p:txBody>
      </p:sp>
      <p:sp>
        <p:nvSpPr>
          <p:cNvPr id="3" name="Szöveg hely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4" name="Szöveg hely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5" name="Tartalom helye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6" name="Tartalom helye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7" name="Dátum helye 6"/>
          <p:cNvSpPr>
            <a:spLocks noGrp="1"/>
          </p:cNvSpPr>
          <p:nvPr>
            <p:ph type="dt" sz="half" idx="10"/>
          </p:nvPr>
        </p:nvSpPr>
        <p:spPr/>
        <p:txBody>
          <a:bodyPr/>
          <a:lstStyle>
            <a:extLst/>
          </a:lstStyle>
          <a:p>
            <a:pPr>
              <a:defRPr/>
            </a:pPr>
            <a:endParaRPr lang="hu-HU"/>
          </a:p>
        </p:txBody>
      </p:sp>
      <p:sp>
        <p:nvSpPr>
          <p:cNvPr id="8" name="Élőláb helye 7"/>
          <p:cNvSpPr>
            <a:spLocks noGrp="1"/>
          </p:cNvSpPr>
          <p:nvPr>
            <p:ph type="ftr" sz="quarter" idx="11"/>
          </p:nvPr>
        </p:nvSpPr>
        <p:spPr/>
        <p:txBody>
          <a:bodyPr/>
          <a:lstStyle>
            <a:extLst/>
          </a:lstStyle>
          <a:p>
            <a:pPr>
              <a:defRPr/>
            </a:pPr>
            <a:endParaRPr lang="hu-HU"/>
          </a:p>
        </p:txBody>
      </p:sp>
      <p:sp>
        <p:nvSpPr>
          <p:cNvPr id="9" name="Dia számának helye 8"/>
          <p:cNvSpPr>
            <a:spLocks noGrp="1"/>
          </p:cNvSpPr>
          <p:nvPr>
            <p:ph type="sldNum" sz="quarter" idx="12"/>
          </p:nvPr>
        </p:nvSpPr>
        <p:spPr/>
        <p:txBody>
          <a:bodyPr/>
          <a:lstStyle>
            <a:extLst/>
          </a:lstStyle>
          <a:p>
            <a:pPr>
              <a:defRPr/>
            </a:pPr>
            <a:fld id="{927672CD-945B-4725-8F0D-A0D3685BB96B}" type="slidenum">
              <a:rPr lang="hu-HU" smtClean="0"/>
              <a:pPr>
                <a:defRPr/>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extLst/>
          </a:lstStyle>
          <a:p>
            <a:r>
              <a:rPr kumimoji="0" lang="hu-HU" smtClean="0"/>
              <a:t>Mintacím szerkesztése</a:t>
            </a:r>
            <a:endParaRPr kumimoji="0" lang="en-US"/>
          </a:p>
        </p:txBody>
      </p:sp>
      <p:sp>
        <p:nvSpPr>
          <p:cNvPr id="3" name="Dátum helye 2"/>
          <p:cNvSpPr>
            <a:spLocks noGrp="1"/>
          </p:cNvSpPr>
          <p:nvPr>
            <p:ph type="dt" sz="half" idx="10"/>
          </p:nvPr>
        </p:nvSpPr>
        <p:spPr/>
        <p:txBody>
          <a:bodyPr/>
          <a:lstStyle>
            <a:extLst/>
          </a:lstStyle>
          <a:p>
            <a:pPr>
              <a:defRPr/>
            </a:pPr>
            <a:endParaRPr lang="hu-HU"/>
          </a:p>
        </p:txBody>
      </p:sp>
      <p:sp>
        <p:nvSpPr>
          <p:cNvPr id="4" name="Élőláb helye 3"/>
          <p:cNvSpPr>
            <a:spLocks noGrp="1"/>
          </p:cNvSpPr>
          <p:nvPr>
            <p:ph type="ftr" sz="quarter" idx="11"/>
          </p:nvPr>
        </p:nvSpPr>
        <p:spPr/>
        <p:txBody>
          <a:bodyPr/>
          <a:lstStyle>
            <a:extLst/>
          </a:lstStyle>
          <a:p>
            <a:pPr>
              <a:defRPr/>
            </a:pPr>
            <a:endParaRPr lang="hu-HU"/>
          </a:p>
        </p:txBody>
      </p:sp>
      <p:sp>
        <p:nvSpPr>
          <p:cNvPr id="5" name="Dia számának helye 4"/>
          <p:cNvSpPr>
            <a:spLocks noGrp="1"/>
          </p:cNvSpPr>
          <p:nvPr>
            <p:ph type="sldNum" sz="quarter" idx="12"/>
          </p:nvPr>
        </p:nvSpPr>
        <p:spPr/>
        <p:txBody>
          <a:bodyPr/>
          <a:lstStyle>
            <a:extLst/>
          </a:lstStyle>
          <a:p>
            <a:pPr>
              <a:defRPr/>
            </a:pPr>
            <a:fld id="{3597CE51-ED47-4392-AD1E-24EB9AA4D132}" type="slidenum">
              <a:rPr lang="hu-HU" smtClean="0"/>
              <a:pPr>
                <a:defRPr/>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7" name="Lekerekített téglalap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átum helye 1"/>
          <p:cNvSpPr>
            <a:spLocks noGrp="1"/>
          </p:cNvSpPr>
          <p:nvPr>
            <p:ph type="dt" sz="half" idx="10"/>
          </p:nvPr>
        </p:nvSpPr>
        <p:spPr/>
        <p:txBody>
          <a:bodyPr/>
          <a:lstStyle>
            <a:extLst/>
          </a:lstStyle>
          <a:p>
            <a:pPr>
              <a:defRPr/>
            </a:pPr>
            <a:endParaRPr lang="hu-HU"/>
          </a:p>
        </p:txBody>
      </p:sp>
      <p:sp>
        <p:nvSpPr>
          <p:cNvPr id="3" name="Élőláb helye 2"/>
          <p:cNvSpPr>
            <a:spLocks noGrp="1"/>
          </p:cNvSpPr>
          <p:nvPr>
            <p:ph type="ftr" sz="quarter" idx="11"/>
          </p:nvPr>
        </p:nvSpPr>
        <p:spPr/>
        <p:txBody>
          <a:bodyPr/>
          <a:lstStyle>
            <a:extLst/>
          </a:lstStyle>
          <a:p>
            <a:pPr>
              <a:defRPr/>
            </a:pPr>
            <a:endParaRPr lang="hu-HU"/>
          </a:p>
        </p:txBody>
      </p:sp>
      <p:sp>
        <p:nvSpPr>
          <p:cNvPr id="4" name="Dia számának helye 3"/>
          <p:cNvSpPr>
            <a:spLocks noGrp="1"/>
          </p:cNvSpPr>
          <p:nvPr>
            <p:ph type="sldNum" sz="quarter" idx="12"/>
          </p:nvPr>
        </p:nvSpPr>
        <p:spPr/>
        <p:txBody>
          <a:bodyPr/>
          <a:lstStyle>
            <a:extLst/>
          </a:lstStyle>
          <a:p>
            <a:pPr>
              <a:defRPr/>
            </a:pPr>
            <a:fld id="{C12EB995-815F-43FD-A94C-38E474205C94}" type="slidenum">
              <a:rPr lang="hu-HU" smtClean="0"/>
              <a:pPr>
                <a:defRPr/>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hu-HU" smtClean="0"/>
              <a:t>Mintacím szerkesztése</a:t>
            </a:r>
            <a:endParaRPr kumimoji="0" lang="en-US"/>
          </a:p>
        </p:txBody>
      </p:sp>
      <p:sp>
        <p:nvSpPr>
          <p:cNvPr id="3" name="Szöveg hely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Tartalom helye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pPr>
              <a:defRPr/>
            </a:pPr>
            <a:endParaRPr lang="hu-HU"/>
          </a:p>
        </p:txBody>
      </p:sp>
      <p:sp>
        <p:nvSpPr>
          <p:cNvPr id="6" name="Élőláb helye 5"/>
          <p:cNvSpPr>
            <a:spLocks noGrp="1"/>
          </p:cNvSpPr>
          <p:nvPr>
            <p:ph type="ftr" sz="quarter" idx="11"/>
          </p:nvPr>
        </p:nvSpPr>
        <p:spPr/>
        <p:txBody>
          <a:bodyPr/>
          <a:lstStyle>
            <a:extLst/>
          </a:lstStyle>
          <a:p>
            <a:pPr>
              <a:defRPr/>
            </a:pPr>
            <a:endParaRPr lang="hu-HU"/>
          </a:p>
        </p:txBody>
      </p:sp>
      <p:sp>
        <p:nvSpPr>
          <p:cNvPr id="7" name="Dia számának helye 6"/>
          <p:cNvSpPr>
            <a:spLocks noGrp="1"/>
          </p:cNvSpPr>
          <p:nvPr>
            <p:ph type="sldNum" sz="quarter" idx="12"/>
          </p:nvPr>
        </p:nvSpPr>
        <p:spPr/>
        <p:txBody>
          <a:bodyPr/>
          <a:lstStyle>
            <a:extLst/>
          </a:lstStyle>
          <a:p>
            <a:pPr>
              <a:defRPr/>
            </a:pPr>
            <a:fld id="{649844D7-3A49-4AD1-9997-4F698102F23E}" type="slidenum">
              <a:rPr lang="hu-HU" smtClean="0"/>
              <a:pPr>
                <a:defRPr/>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15" name="Lekerekített téglalap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Egy sarkán kerekített téglalap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Cím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hu-HU" smtClean="0"/>
              <a:t>Mintacím szerkesztése</a:t>
            </a:r>
            <a:endParaRPr kumimoji="0" lang="en-US"/>
          </a:p>
        </p:txBody>
      </p:sp>
      <p:sp>
        <p:nvSpPr>
          <p:cNvPr id="4" name="Szöveg hely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pPr>
              <a:defRPr/>
            </a:pPr>
            <a:endParaRPr lang="hu-HU"/>
          </a:p>
        </p:txBody>
      </p:sp>
      <p:sp>
        <p:nvSpPr>
          <p:cNvPr id="6" name="Élőláb helye 5"/>
          <p:cNvSpPr>
            <a:spLocks noGrp="1"/>
          </p:cNvSpPr>
          <p:nvPr>
            <p:ph type="ftr" sz="quarter" idx="11"/>
          </p:nvPr>
        </p:nvSpPr>
        <p:spPr/>
        <p:txBody>
          <a:bodyPr/>
          <a:lstStyle>
            <a:extLst/>
          </a:lstStyle>
          <a:p>
            <a:pPr>
              <a:defRPr/>
            </a:pPr>
            <a:endParaRPr lang="hu-HU"/>
          </a:p>
        </p:txBody>
      </p:sp>
      <p:sp>
        <p:nvSpPr>
          <p:cNvPr id="7" name="Dia számának helye 6"/>
          <p:cNvSpPr>
            <a:spLocks noGrp="1"/>
          </p:cNvSpPr>
          <p:nvPr>
            <p:ph type="sldNum" sz="quarter" idx="12"/>
          </p:nvPr>
        </p:nvSpPr>
        <p:spPr/>
        <p:txBody>
          <a:bodyPr/>
          <a:lstStyle>
            <a:extLst/>
          </a:lstStyle>
          <a:p>
            <a:pPr>
              <a:defRPr/>
            </a:pPr>
            <a:fld id="{6D34E160-96C9-40BA-88FB-942ECB3E397B}" type="slidenum">
              <a:rPr lang="hu-HU" smtClean="0"/>
              <a:pPr>
                <a:defRPr/>
              </a:pPr>
              <a:t>‹#›</a:t>
            </a:fld>
            <a:endParaRPr lang="hu-HU"/>
          </a:p>
        </p:txBody>
      </p:sp>
      <p:sp>
        <p:nvSpPr>
          <p:cNvPr id="3" name="Kép hely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hu-HU" smtClean="0"/>
              <a:t>Kép beszúrásához kattintson az ikonra</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Lekerekített téglalap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Lekerekített téglalap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Cím hely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hu-HU" smtClean="0"/>
              <a:t>Mintacím szerkesztése</a:t>
            </a:r>
            <a:endParaRPr kumimoji="0" lang="en-US"/>
          </a:p>
        </p:txBody>
      </p:sp>
      <p:sp>
        <p:nvSpPr>
          <p:cNvPr id="4" name="Szöveg hely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25" name="Dátum hely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hu-HU"/>
          </a:p>
        </p:txBody>
      </p:sp>
      <p:sp>
        <p:nvSpPr>
          <p:cNvPr id="18" name="Élőláb hely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hu-HU"/>
          </a:p>
        </p:txBody>
      </p:sp>
      <p:sp>
        <p:nvSpPr>
          <p:cNvPr id="5" name="Dia számának hely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E74E2FEC-80AA-4539-AE49-7FDAE77C4BCF}" type="slidenum">
              <a:rPr lang="hu-HU" smtClean="0"/>
              <a:pPr>
                <a:defRPr/>
              </a:pPr>
              <a:t>‹#›</a:t>
            </a:fld>
            <a:endParaRPr lang="hu-HU"/>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990600"/>
            <a:ext cx="7924800" cy="2895600"/>
          </a:xfrm>
        </p:spPr>
        <p:txBody>
          <a:bodyPr/>
          <a:lstStyle/>
          <a:p>
            <a:pPr eaLnBrk="1" hangingPunct="1"/>
            <a:r>
              <a:rPr lang="hu-HU" b="1" smtClean="0">
                <a:latin typeface="Arial" charset="0"/>
              </a:rPr>
              <a:t>Ingatlan-nyilvántartási jog II.</a:t>
            </a:r>
            <a:r>
              <a:rPr lang="hu-HU" smtClean="0"/>
              <a:t/>
            </a:r>
            <a:br>
              <a:rPr lang="hu-HU" smtClean="0"/>
            </a:br>
            <a:r>
              <a:rPr lang="hu-HU" sz="1000" smtClean="0"/>
              <a:t/>
            </a:r>
            <a:br>
              <a:rPr lang="hu-HU" sz="1000" smtClean="0"/>
            </a:br>
            <a:r>
              <a:rPr lang="hu-HU" sz="1000" smtClean="0"/>
              <a:t/>
            </a:r>
            <a:br>
              <a:rPr lang="hu-HU" sz="1000" smtClean="0"/>
            </a:br>
            <a:endParaRPr lang="hu-HU" sz="3600" smtClean="0"/>
          </a:p>
        </p:txBody>
      </p:sp>
      <p:sp>
        <p:nvSpPr>
          <p:cNvPr id="3075" name="Rectangle 3"/>
          <p:cNvSpPr>
            <a:spLocks noGrp="1" noChangeArrowheads="1"/>
          </p:cNvSpPr>
          <p:nvPr>
            <p:ph type="subTitle" idx="1"/>
          </p:nvPr>
        </p:nvSpPr>
        <p:spPr>
          <a:xfrm>
            <a:off x="1447800" y="5105400"/>
            <a:ext cx="6400800" cy="762000"/>
          </a:xfrm>
        </p:spPr>
        <p:txBody>
          <a:bodyPr/>
          <a:lstStyle/>
          <a:p>
            <a:pPr eaLnBrk="1" hangingPunct="1"/>
            <a:r>
              <a:rPr lang="hu-HU" dirty="0" smtClean="0"/>
              <a:t>2015. </a:t>
            </a:r>
            <a:r>
              <a:rPr lang="hu-HU" dirty="0" smtClean="0"/>
              <a:t>október </a:t>
            </a:r>
            <a:r>
              <a:rPr lang="hu-HU" dirty="0" smtClean="0"/>
              <a:t>3</a:t>
            </a:r>
            <a:r>
              <a:rPr lang="hu-HU" dirty="0" smtClean="0"/>
              <a:t>.</a:t>
            </a:r>
            <a:endParaRPr lang="hu-HU"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533400"/>
            <a:ext cx="7772400" cy="609600"/>
          </a:xfrm>
        </p:spPr>
        <p:txBody>
          <a:bodyPr>
            <a:normAutofit fontScale="90000"/>
          </a:bodyPr>
          <a:lstStyle/>
          <a:p>
            <a:pPr eaLnBrk="1" hangingPunct="1"/>
            <a:r>
              <a:rPr lang="hu-HU" sz="4000" b="1" smtClean="0"/>
              <a:t>Vagyonkezelői jog</a:t>
            </a:r>
          </a:p>
        </p:txBody>
      </p:sp>
      <p:sp>
        <p:nvSpPr>
          <p:cNvPr id="9219" name="Rectangle 3"/>
          <p:cNvSpPr>
            <a:spLocks noGrp="1" noChangeArrowheads="1"/>
          </p:cNvSpPr>
          <p:nvPr>
            <p:ph idx="1"/>
          </p:nvPr>
        </p:nvSpPr>
        <p:spPr>
          <a:xfrm>
            <a:off x="685800" y="1371600"/>
            <a:ext cx="7772400" cy="4724400"/>
          </a:xfrm>
        </p:spPr>
        <p:txBody>
          <a:bodyPr>
            <a:normAutofit lnSpcReduction="10000"/>
          </a:bodyPr>
          <a:lstStyle/>
          <a:p>
            <a:pPr eaLnBrk="1" hangingPunct="1">
              <a:lnSpc>
                <a:spcPct val="90000"/>
              </a:lnSpc>
              <a:buClr>
                <a:schemeClr val="tx2"/>
              </a:buClr>
              <a:buSzPct val="120000"/>
              <a:buNone/>
            </a:pPr>
            <a:r>
              <a:rPr lang="hu-HU" sz="2400" b="1" dirty="0" smtClean="0">
                <a:cs typeface="Times New Roman" charset="0"/>
              </a:rPr>
              <a:t>Az állami tulajdonú tárgyak vagy a kincstári vagyonba, vagy az állam üzleti vagyonába tartoznak</a:t>
            </a:r>
            <a:r>
              <a:rPr lang="hu-HU" sz="2000" dirty="0" smtClean="0"/>
              <a:t>.(Vö. nemzeti vagyonról szóló 2011. évi CXCVI. tv.)</a:t>
            </a:r>
          </a:p>
          <a:p>
            <a:pPr eaLnBrk="1" hangingPunct="1">
              <a:lnSpc>
                <a:spcPct val="90000"/>
              </a:lnSpc>
              <a:buClr>
                <a:schemeClr val="tx2"/>
              </a:buClr>
              <a:buSzPct val="120000"/>
              <a:buNone/>
            </a:pPr>
            <a:r>
              <a:rPr lang="hu-HU" sz="2000" i="1" dirty="0" smtClean="0">
                <a:solidFill>
                  <a:schemeClr val="tx1"/>
                </a:solidFill>
                <a:latin typeface="+mn-lt"/>
                <a:ea typeface="+mn-ea"/>
                <a:cs typeface="+mn-cs"/>
              </a:rPr>
              <a:t>A vagyonkezelőt megillető jogosultságokat – elsősorban a költségvetési szervek irányában – alapvetően leszűkítette a </a:t>
            </a:r>
            <a:r>
              <a:rPr lang="hu-HU" sz="2000" i="1" dirty="0" err="1" smtClean="0">
                <a:solidFill>
                  <a:schemeClr val="tx1"/>
                </a:solidFill>
                <a:latin typeface="+mn-lt"/>
                <a:ea typeface="+mn-ea"/>
                <a:cs typeface="+mn-cs"/>
              </a:rPr>
              <a:t>Vagyontv</a:t>
            </a:r>
            <a:r>
              <a:rPr lang="hu-HU" sz="2000" i="1" dirty="0" smtClean="0">
                <a:solidFill>
                  <a:schemeClr val="tx1"/>
                </a:solidFill>
                <a:latin typeface="+mn-lt"/>
                <a:ea typeface="+mn-ea"/>
                <a:cs typeface="+mn-cs"/>
              </a:rPr>
              <a:t>., és annak végrehajtására kibocsátott 254/2007. (X.4.) Korm. rendelet. A vagyonkezelői jog a korábbi kvázi tulajdonjogból a haszonélvezeti, használati jogot kitevő jogosultságokra csökkent vissza.</a:t>
            </a:r>
            <a:endParaRPr lang="hu-HU" sz="2000" dirty="0" smtClean="0">
              <a:solidFill>
                <a:schemeClr val="tx1"/>
              </a:solidFill>
              <a:latin typeface="+mn-lt"/>
              <a:ea typeface="+mn-ea"/>
              <a:cs typeface="+mn-cs"/>
            </a:endParaRPr>
          </a:p>
          <a:p>
            <a:pPr eaLnBrk="1" hangingPunct="1">
              <a:lnSpc>
                <a:spcPct val="90000"/>
              </a:lnSpc>
              <a:buClr>
                <a:schemeClr val="tx2"/>
              </a:buClr>
              <a:buSzPct val="120000"/>
              <a:buNone/>
            </a:pPr>
            <a:r>
              <a:rPr lang="hu-HU" sz="2000" dirty="0" smtClean="0"/>
              <a:t>A nemzeti vagyonról szóló törvényben meghatározott személyek javára alapítható.</a:t>
            </a:r>
          </a:p>
          <a:p>
            <a:pPr eaLnBrk="1" hangingPunct="1">
              <a:lnSpc>
                <a:spcPct val="90000"/>
              </a:lnSpc>
              <a:buClr>
                <a:schemeClr val="tx2"/>
              </a:buClr>
              <a:buSzPct val="120000"/>
              <a:buNone/>
            </a:pPr>
            <a:r>
              <a:rPr lang="hu-HU" sz="2000" b="1" dirty="0" smtClean="0"/>
              <a:t>A helyi önkormányzat tulajdonába tartozó vagyontárgyak felett vagyonkezelői jog létesítése lehetséges Vö. új Ötv. 2011. évi CLXXXIX. Tv.</a:t>
            </a:r>
            <a:endParaRPr lang="hu-HU" sz="1800" b="1" dirty="0" smtClean="0"/>
          </a:p>
          <a:p>
            <a:pPr eaLnBrk="1" hangingPunct="1">
              <a:lnSpc>
                <a:spcPct val="90000"/>
              </a:lnSpc>
              <a:buClr>
                <a:schemeClr val="tx2"/>
              </a:buClr>
              <a:buSzPct val="120000"/>
              <a:buNone/>
            </a:pPr>
            <a:endParaRPr lang="hu-HU"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685800" y="457200"/>
            <a:ext cx="7772400" cy="5638800"/>
          </a:xfrm>
        </p:spPr>
        <p:txBody>
          <a:bodyPr/>
          <a:lstStyle/>
          <a:p>
            <a:pPr eaLnBrk="1" hangingPunct="1">
              <a:buClr>
                <a:schemeClr val="tx2"/>
              </a:buClr>
              <a:buSzPct val="120000"/>
            </a:pPr>
            <a:r>
              <a:rPr lang="hu-HU" sz="2800" b="1" dirty="0" smtClean="0"/>
              <a:t>Vagyonkezelői jog bejegyzése</a:t>
            </a:r>
            <a:r>
              <a:rPr lang="hu-HU" sz="2800" dirty="0" smtClean="0"/>
              <a:t> </a:t>
            </a:r>
            <a:r>
              <a:rPr lang="hu-HU" sz="2400" b="1" dirty="0" smtClean="0"/>
              <a:t>(Inyvhr.7 §)</a:t>
            </a:r>
          </a:p>
          <a:p>
            <a:pPr lvl="1" eaLnBrk="1" hangingPunct="1">
              <a:buClr>
                <a:schemeClr val="tx2"/>
              </a:buClr>
              <a:buSzPct val="120000"/>
            </a:pPr>
            <a:r>
              <a:rPr lang="hu-HU" sz="2400" b="1" dirty="0" smtClean="0">
                <a:cs typeface="Times New Roman" charset="0"/>
              </a:rPr>
              <a:t>egész ingatlanra, egész tulajdoni illetőségre, ezek eszmei hányadára vagy az ingatlan természetben meghatározott vagy területnagyságban kifejezett részére lehet bejegyezni</a:t>
            </a:r>
            <a:r>
              <a:rPr lang="hu-HU" sz="2400" b="1" dirty="0" smtClean="0"/>
              <a:t> </a:t>
            </a:r>
          </a:p>
          <a:p>
            <a:pPr lvl="1" eaLnBrk="1" hangingPunct="1">
              <a:buClr>
                <a:schemeClr val="tx2"/>
              </a:buClr>
              <a:buSzPct val="120000"/>
            </a:pPr>
            <a:r>
              <a:rPr lang="hu-HU" sz="2400" b="1" dirty="0" smtClean="0"/>
              <a:t>Több vagyonkezelő jogosultságát eszmei hányadrészek szerint</a:t>
            </a:r>
          </a:p>
          <a:p>
            <a:pPr lvl="1" eaLnBrk="1" hangingPunct="1">
              <a:buClr>
                <a:schemeClr val="tx2"/>
              </a:buClr>
              <a:buSzPct val="120000"/>
            </a:pPr>
            <a:r>
              <a:rPr lang="hu-HU" sz="2400" b="1" dirty="0" smtClean="0"/>
              <a:t>A föld és a rajta álló épület vagyonkezelője eltérhet</a:t>
            </a:r>
            <a:endParaRPr lang="hu-HU" sz="2000" b="1"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28600"/>
            <a:ext cx="7772400" cy="1143000"/>
          </a:xfrm>
        </p:spPr>
        <p:txBody>
          <a:bodyPr>
            <a:normAutofit fontScale="90000"/>
          </a:bodyPr>
          <a:lstStyle/>
          <a:p>
            <a:pPr marL="838200" indent="-838200" eaLnBrk="1" hangingPunct="1"/>
            <a:r>
              <a:rPr lang="hu-HU" sz="3600" b="1" smtClean="0"/>
              <a:t>Lakásszövetkezeti tagot megillető állandó használati jog</a:t>
            </a:r>
          </a:p>
        </p:txBody>
      </p:sp>
      <p:sp>
        <p:nvSpPr>
          <p:cNvPr id="12291" name="Rectangle 3"/>
          <p:cNvSpPr>
            <a:spLocks noGrp="1" noChangeArrowheads="1"/>
          </p:cNvSpPr>
          <p:nvPr>
            <p:ph idx="1"/>
          </p:nvPr>
        </p:nvSpPr>
        <p:spPr>
          <a:xfrm>
            <a:off x="457200" y="1524000"/>
            <a:ext cx="8305800" cy="4876800"/>
          </a:xfrm>
        </p:spPr>
        <p:txBody>
          <a:bodyPr/>
          <a:lstStyle/>
          <a:p>
            <a:pPr eaLnBrk="1" hangingPunct="1"/>
            <a:r>
              <a:rPr lang="hu-HU" sz="2400" b="1" dirty="0" smtClean="0"/>
              <a:t>2004. évi CXV. tv. a</a:t>
            </a:r>
            <a:r>
              <a:rPr lang="hu-HU" sz="2400" b="1" dirty="0" smtClean="0">
                <a:cs typeface="Times New Roman" charset="0"/>
              </a:rPr>
              <a:t> lakásszövetkezetekről</a:t>
            </a:r>
            <a:endParaRPr lang="hu-HU" sz="2400" b="1" dirty="0" smtClean="0"/>
          </a:p>
          <a:p>
            <a:pPr eaLnBrk="1" hangingPunct="1"/>
            <a:r>
              <a:rPr lang="hu-HU" sz="2400" b="1" dirty="0" smtClean="0">
                <a:cs typeface="Times New Roman" charset="0"/>
              </a:rPr>
              <a:t>A lakásszövetkezet a lakóépületek építésére és fenntartására létrejött jogi személy gazdálkodó szervezet. </a:t>
            </a:r>
            <a:endParaRPr lang="hu-HU" sz="2400" b="1" dirty="0" smtClean="0"/>
          </a:p>
          <a:p>
            <a:pPr eaLnBrk="1" hangingPunct="1"/>
            <a:r>
              <a:rPr lang="hu-HU" sz="2400" b="1" dirty="0" smtClean="0"/>
              <a:t>Tulajdoni viszonyok: - </a:t>
            </a:r>
            <a:r>
              <a:rPr lang="hu-HU" sz="2400" b="1" dirty="0" smtClean="0">
                <a:cs typeface="Times New Roman" charset="0"/>
              </a:rPr>
              <a:t>A lakás</a:t>
            </a:r>
            <a:r>
              <a:rPr lang="hu-HU" sz="2800" b="1" dirty="0" smtClean="0"/>
              <a:t>: </a:t>
            </a:r>
          </a:p>
          <a:p>
            <a:pPr lvl="2" eaLnBrk="1" hangingPunct="1"/>
            <a:r>
              <a:rPr lang="hu-HU" b="1" dirty="0" smtClean="0">
                <a:cs typeface="Times New Roman" charset="0"/>
              </a:rPr>
              <a:t>lakásszövetkezeti tag (nem tag) tulajdonában áll, </a:t>
            </a:r>
            <a:endParaRPr lang="hu-HU" b="1" dirty="0" smtClean="0"/>
          </a:p>
          <a:p>
            <a:pPr lvl="2" eaLnBrk="1" hangingPunct="1"/>
            <a:r>
              <a:rPr lang="hu-HU" b="1" dirty="0" smtClean="0">
                <a:cs typeface="Times New Roman" charset="0"/>
              </a:rPr>
              <a:t>az alapszabály rendelkezése</a:t>
            </a:r>
            <a:r>
              <a:rPr lang="hu-HU" b="1" dirty="0" smtClean="0"/>
              <a:t> szerint </a:t>
            </a:r>
            <a:r>
              <a:rPr lang="hu-HU" b="1" dirty="0" smtClean="0">
                <a:cs typeface="Times New Roman" charset="0"/>
              </a:rPr>
              <a:t>a szövetkezet tulajdonában áll</a:t>
            </a:r>
            <a:r>
              <a:rPr lang="hu-HU" b="1" dirty="0" smtClean="0"/>
              <a:t> </a:t>
            </a:r>
            <a:r>
              <a:rPr lang="hu-HU" b="1" dirty="0" smtClean="0">
                <a:sym typeface="Symbol" pitchFamily="18" charset="2"/>
              </a:rPr>
              <a:t> </a:t>
            </a:r>
            <a:r>
              <a:rPr lang="hu-HU" b="1" dirty="0" smtClean="0">
                <a:cs typeface="Times New Roman" charset="0"/>
              </a:rPr>
              <a:t>tagot az általa használt lakásra állandó (üdülőegység esetében időleges) használati jog illeti meg</a:t>
            </a:r>
            <a:endParaRPr lang="hu-HU" sz="1800" b="1" dirty="0" smtClean="0"/>
          </a:p>
          <a:p>
            <a:pPr lvl="1" eaLnBrk="1" hangingPunct="1"/>
            <a:endParaRPr lang="hu-HU" b="1"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685800" y="533400"/>
            <a:ext cx="8001000" cy="5562600"/>
          </a:xfrm>
        </p:spPr>
        <p:txBody>
          <a:bodyPr>
            <a:normAutofit lnSpcReduction="10000"/>
          </a:bodyPr>
          <a:lstStyle/>
          <a:p>
            <a:pPr lvl="1" eaLnBrk="1" hangingPunct="1"/>
            <a:r>
              <a:rPr lang="hu-HU" sz="2400" b="1" dirty="0" smtClean="0">
                <a:cs typeface="Times New Roman" charset="0"/>
              </a:rPr>
              <a:t>más épületrészek, épületszerkezeti elemek, a földrészlet és más területek</a:t>
            </a:r>
            <a:r>
              <a:rPr lang="hu-HU" sz="2400" b="1" dirty="0" smtClean="0"/>
              <a:t>, lakások, helyiségek:</a:t>
            </a:r>
          </a:p>
          <a:p>
            <a:pPr lvl="2" eaLnBrk="1" hangingPunct="1"/>
            <a:r>
              <a:rPr lang="hu-HU" sz="2000" b="1" dirty="0" smtClean="0">
                <a:cs typeface="Times New Roman" charset="0"/>
              </a:rPr>
              <a:t> </a:t>
            </a:r>
            <a:r>
              <a:rPr lang="hu-HU" b="1" dirty="0" smtClean="0">
                <a:cs typeface="Times New Roman" charset="0"/>
              </a:rPr>
              <a:t>a lakásszövetkezet </a:t>
            </a:r>
            <a:r>
              <a:rPr lang="hu-HU" b="1" dirty="0" smtClean="0"/>
              <a:t>tulajdonában állnak</a:t>
            </a:r>
          </a:p>
          <a:p>
            <a:pPr eaLnBrk="1" hangingPunct="1"/>
            <a:r>
              <a:rPr lang="hu-HU" sz="2400" b="1" dirty="0" smtClean="0">
                <a:cs typeface="Times New Roman" charset="0"/>
              </a:rPr>
              <a:t>Az állandó lakáshasználati jog („kvázi tulajdonjog”) másnak átengedhető, átruházható, és a lakásszövetkezet tulajdonában álló, önálló ingatlanként nyilvántartott egész lakásra</a:t>
            </a:r>
            <a:r>
              <a:rPr lang="hu-HU" sz="2400" b="1" dirty="0" smtClean="0"/>
              <a:t> </a:t>
            </a:r>
            <a:r>
              <a:rPr lang="hu-HU" sz="2400" b="1" dirty="0" smtClean="0">
                <a:cs typeface="Times New Roman" charset="0"/>
              </a:rPr>
              <a:t>(üdülőegységre, garázsra) lehet bejegyezni.</a:t>
            </a:r>
            <a:r>
              <a:rPr lang="hu-HU" sz="2400" b="1" dirty="0" smtClean="0"/>
              <a:t> </a:t>
            </a:r>
          </a:p>
          <a:p>
            <a:pPr eaLnBrk="1" hangingPunct="1"/>
            <a:r>
              <a:rPr lang="hu-HU" sz="2400" b="1" dirty="0" smtClean="0"/>
              <a:t>Egyidejűleg több személyt is megillethet.</a:t>
            </a:r>
          </a:p>
          <a:p>
            <a:pPr eaLnBrk="1" hangingPunct="1"/>
            <a:r>
              <a:rPr lang="hu-HU" sz="2400" b="1" dirty="0" smtClean="0"/>
              <a:t>Lakáshasználati jog visszterhes átruházása esetén kvázi elővásárlási jog illeti meg a lakásszövetkezetet.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228600"/>
            <a:ext cx="7772400" cy="685800"/>
          </a:xfrm>
        </p:spPr>
        <p:txBody>
          <a:bodyPr/>
          <a:lstStyle/>
          <a:p>
            <a:pPr marL="838200" indent="-838200" eaLnBrk="1" hangingPunct="1"/>
            <a:r>
              <a:rPr lang="hu-HU" sz="3200" b="1" smtClean="0"/>
              <a:t>Földhasználati jog</a:t>
            </a:r>
          </a:p>
        </p:txBody>
      </p:sp>
      <p:sp>
        <p:nvSpPr>
          <p:cNvPr id="14339" name="Rectangle 3"/>
          <p:cNvSpPr>
            <a:spLocks noGrp="1" noChangeArrowheads="1"/>
          </p:cNvSpPr>
          <p:nvPr>
            <p:ph idx="1"/>
          </p:nvPr>
        </p:nvSpPr>
        <p:spPr>
          <a:xfrm>
            <a:off x="685800" y="1066800"/>
            <a:ext cx="7772400" cy="5562600"/>
          </a:xfrm>
        </p:spPr>
        <p:txBody>
          <a:bodyPr>
            <a:normAutofit fontScale="92500" lnSpcReduction="10000"/>
          </a:bodyPr>
          <a:lstStyle/>
          <a:p>
            <a:pPr marL="533400" indent="-533400" eaLnBrk="1" hangingPunct="1">
              <a:lnSpc>
                <a:spcPct val="90000"/>
              </a:lnSpc>
              <a:buFontTx/>
              <a:buAutoNum type="arabicPeriod"/>
            </a:pPr>
            <a:r>
              <a:rPr lang="hu-HU" sz="2400" b="1" dirty="0" smtClean="0">
                <a:cs typeface="Times New Roman" charset="0"/>
              </a:rPr>
              <a:t>A</a:t>
            </a:r>
            <a:r>
              <a:rPr lang="hu-HU" sz="2400" b="1" dirty="0" smtClean="0"/>
              <a:t> törvényen alapuló földhasználati jog</a:t>
            </a:r>
          </a:p>
          <a:p>
            <a:pPr marL="914400" lvl="1" indent="-457200" eaLnBrk="1" hangingPunct="1">
              <a:lnSpc>
                <a:spcPct val="90000"/>
              </a:lnSpc>
            </a:pPr>
            <a:r>
              <a:rPr lang="hu-HU" sz="2400" b="1" dirty="0" smtClean="0">
                <a:cs typeface="Times New Roman" charset="0"/>
              </a:rPr>
              <a:t>földtulajdonos kéri a bíróságtól, hogy állapítsa meg, hogy a ráépítő csak az épület tulajdonjogát szerezte meg, a földét nem. </a:t>
            </a:r>
            <a:endParaRPr lang="hu-HU" sz="2400" b="1" dirty="0" smtClean="0"/>
          </a:p>
          <a:p>
            <a:pPr marL="914400" lvl="1" indent="-457200" eaLnBrk="1" hangingPunct="1">
              <a:lnSpc>
                <a:spcPct val="90000"/>
              </a:lnSpc>
            </a:pPr>
            <a:r>
              <a:rPr lang="hu-HU" sz="2400" b="1" dirty="0" smtClean="0">
                <a:cs typeface="Times New Roman" charset="0"/>
              </a:rPr>
              <a:t>A bírósági határozatban rögzített, törvényen alapuló földhasználati jog bejegyzése deklaratív hatályú</a:t>
            </a:r>
            <a:r>
              <a:rPr lang="hu-HU" sz="2400" b="1" dirty="0" smtClean="0"/>
              <a:t>, </a:t>
            </a:r>
            <a:r>
              <a:rPr lang="hu-HU" sz="2400" b="1" u="sng" dirty="0" smtClean="0"/>
              <a:t>az épület mindenkori tulajdonosa javára</a:t>
            </a:r>
            <a:r>
              <a:rPr lang="hu-HU" sz="2400" b="1" dirty="0" smtClean="0">
                <a:cs typeface="Times New Roman" charset="0"/>
              </a:rPr>
              <a:t> </a:t>
            </a:r>
          </a:p>
          <a:p>
            <a:pPr marL="533400" indent="-533400" eaLnBrk="1" hangingPunct="1">
              <a:lnSpc>
                <a:spcPct val="90000"/>
              </a:lnSpc>
              <a:buFontTx/>
              <a:buAutoNum type="arabicPeriod"/>
            </a:pPr>
            <a:r>
              <a:rPr lang="hu-HU" sz="2400" b="1" dirty="0" smtClean="0"/>
              <a:t>A</a:t>
            </a:r>
            <a:r>
              <a:rPr lang="hu-HU" sz="2400" b="1" dirty="0" smtClean="0">
                <a:cs typeface="Times New Roman" charset="0"/>
              </a:rPr>
              <a:t> megállapodáson alapuló földhasználati jog</a:t>
            </a:r>
            <a:r>
              <a:rPr lang="hu-HU" sz="2400" b="1" dirty="0" smtClean="0"/>
              <a:t>:</a:t>
            </a:r>
            <a:r>
              <a:rPr lang="hu-HU" sz="2800" b="1" dirty="0" smtClean="0"/>
              <a:t> </a:t>
            </a:r>
          </a:p>
          <a:p>
            <a:pPr marL="914400" lvl="1" indent="-457200" eaLnBrk="1" hangingPunct="1">
              <a:lnSpc>
                <a:spcPct val="90000"/>
              </a:lnSpc>
            </a:pPr>
            <a:r>
              <a:rPr lang="hu-HU" sz="2400" b="1" dirty="0" smtClean="0">
                <a:cs typeface="Times New Roman" charset="0"/>
              </a:rPr>
              <a:t>földtulajdonos és az építkező írásbeli megállapodása</a:t>
            </a:r>
            <a:r>
              <a:rPr lang="hu-HU" sz="2400" b="1" dirty="0" smtClean="0"/>
              <a:t> alapján</a:t>
            </a:r>
          </a:p>
          <a:p>
            <a:pPr marL="914400" lvl="1" indent="-457200" eaLnBrk="1" hangingPunct="1">
              <a:lnSpc>
                <a:spcPct val="90000"/>
              </a:lnSpc>
            </a:pPr>
            <a:r>
              <a:rPr lang="hu-HU" sz="2400" b="1" dirty="0" smtClean="0">
                <a:cs typeface="Times New Roman" charset="0"/>
              </a:rPr>
              <a:t> az </a:t>
            </a:r>
            <a:r>
              <a:rPr lang="hu-HU" sz="2400" b="1" u="sng" dirty="0" smtClean="0">
                <a:cs typeface="Times New Roman" charset="0"/>
              </a:rPr>
              <a:t>építkező, mint jogosult javára</a:t>
            </a:r>
            <a:r>
              <a:rPr lang="hu-HU" sz="2400" b="1" dirty="0" smtClean="0">
                <a:cs typeface="Times New Roman" charset="0"/>
              </a:rPr>
              <a:t> kerül bejegyzésre, (dologi jog?)</a:t>
            </a:r>
            <a:endParaRPr lang="hu-HU" sz="2400" b="1" dirty="0" smtClean="0"/>
          </a:p>
          <a:p>
            <a:pPr marL="914400" lvl="1" indent="-457200" eaLnBrk="1" hangingPunct="1">
              <a:lnSpc>
                <a:spcPct val="90000"/>
              </a:lnSpc>
            </a:pPr>
            <a:r>
              <a:rPr lang="hu-HU" sz="2400" b="1" dirty="0" smtClean="0">
                <a:cs typeface="Times New Roman" charset="0"/>
              </a:rPr>
              <a:t>konstitutív hatállyal</a:t>
            </a:r>
            <a:endParaRPr lang="hu-HU" sz="2400" b="1" dirty="0" smtClean="0"/>
          </a:p>
          <a:p>
            <a:pPr marL="914400" lvl="1" indent="-457200" eaLnBrk="1" hangingPunct="1">
              <a:lnSpc>
                <a:spcPct val="90000"/>
              </a:lnSpc>
            </a:pPr>
            <a:r>
              <a:rPr lang="hu-HU" sz="2400" b="1" dirty="0" smtClean="0"/>
              <a:t>teherként a földrészlet tulajdoni lapjára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685800" y="457200"/>
            <a:ext cx="7772400" cy="6019800"/>
          </a:xfrm>
        </p:spPr>
        <p:txBody>
          <a:bodyPr>
            <a:normAutofit fontScale="92500" lnSpcReduction="10000"/>
          </a:bodyPr>
          <a:lstStyle/>
          <a:p>
            <a:pPr marL="533400" indent="-533400" eaLnBrk="1" hangingPunct="1">
              <a:lnSpc>
                <a:spcPct val="80000"/>
              </a:lnSpc>
              <a:buFontTx/>
              <a:buAutoNum type="arabicPeriod" startAt="3"/>
            </a:pPr>
            <a:r>
              <a:rPr lang="hu-HU" sz="2800" b="1" dirty="0" smtClean="0">
                <a:cs typeface="Times New Roman" charset="0"/>
              </a:rPr>
              <a:t>Az épület felépítését követően</a:t>
            </a:r>
            <a:r>
              <a:rPr lang="hu-HU" sz="2800" b="1" dirty="0" smtClean="0"/>
              <a:t>,</a:t>
            </a:r>
            <a:r>
              <a:rPr lang="hu-HU" sz="2800" b="1" dirty="0" smtClean="0">
                <a:cs typeface="Times New Roman" charset="0"/>
              </a:rPr>
              <a:t> annak önálló ingatlanként történő bejegyzésekor</a:t>
            </a:r>
            <a:r>
              <a:rPr lang="hu-HU" b="1" dirty="0" smtClean="0">
                <a:cs typeface="Times New Roman" charset="0"/>
              </a:rPr>
              <a:t> </a:t>
            </a:r>
            <a:r>
              <a:rPr lang="hu-HU" sz="2400" b="1" dirty="0" smtClean="0">
                <a:cs typeface="Times New Roman" charset="0"/>
              </a:rPr>
              <a:t>– </a:t>
            </a:r>
            <a:endParaRPr lang="hu-HU" sz="2400" b="1" dirty="0" smtClean="0"/>
          </a:p>
          <a:p>
            <a:pPr marL="1295400" lvl="2" indent="-381000" eaLnBrk="1" hangingPunct="1">
              <a:lnSpc>
                <a:spcPct val="80000"/>
              </a:lnSpc>
            </a:pPr>
            <a:r>
              <a:rPr lang="hu-HU" b="1" dirty="0" smtClean="0">
                <a:cs typeface="Times New Roman" charset="0"/>
              </a:rPr>
              <a:t>az </a:t>
            </a:r>
            <a:r>
              <a:rPr lang="hu-HU" b="1" u="sng" dirty="0" smtClean="0">
                <a:cs typeface="Times New Roman" charset="0"/>
              </a:rPr>
              <a:t>épületingatlan mindenkori tulajdonosa javára</a:t>
            </a:r>
            <a:r>
              <a:rPr lang="hu-HU" b="1" dirty="0" smtClean="0">
                <a:cs typeface="Times New Roman" charset="0"/>
              </a:rPr>
              <a:t> kerül bejegyzésre a</a:t>
            </a:r>
            <a:r>
              <a:rPr lang="hu-HU" b="1" dirty="0" smtClean="0"/>
              <a:t> megállapodáson alapuló földhasználati jog is,</a:t>
            </a:r>
          </a:p>
          <a:p>
            <a:pPr marL="1295400" lvl="2" indent="-381000" eaLnBrk="1" hangingPunct="1">
              <a:lnSpc>
                <a:spcPct val="80000"/>
              </a:lnSpc>
            </a:pPr>
            <a:r>
              <a:rPr lang="hu-HU" b="1" dirty="0" smtClean="0"/>
              <a:t>a földhivatal </a:t>
            </a:r>
            <a:r>
              <a:rPr lang="hu-HU" b="1" u="sng" dirty="0" smtClean="0"/>
              <a:t>hivatalból bejegyzi</a:t>
            </a:r>
            <a:r>
              <a:rPr lang="hu-HU" b="1" dirty="0" smtClean="0"/>
              <a:t> a földhasználati jogot,</a:t>
            </a:r>
            <a:r>
              <a:rPr lang="hu-HU" b="1" dirty="0" smtClean="0">
                <a:cs typeface="Times New Roman" charset="0"/>
              </a:rPr>
              <a:t> akkor is, ha a bíróság határozatában </a:t>
            </a:r>
            <a:r>
              <a:rPr lang="hu-HU" b="1" dirty="0" smtClean="0"/>
              <a:t>vagy a felek megállapodása nem rendelkezett a </a:t>
            </a:r>
            <a:r>
              <a:rPr lang="hu-HU" b="1" dirty="0" smtClean="0">
                <a:cs typeface="Times New Roman" charset="0"/>
              </a:rPr>
              <a:t>földhasználati jogról</a:t>
            </a:r>
            <a:r>
              <a:rPr lang="hu-HU" b="1" dirty="0" smtClean="0"/>
              <a:t>.</a:t>
            </a:r>
          </a:p>
          <a:p>
            <a:pPr marL="1295400" lvl="2" indent="-381000" eaLnBrk="1" hangingPunct="1">
              <a:lnSpc>
                <a:spcPct val="80000"/>
              </a:lnSpc>
            </a:pPr>
            <a:r>
              <a:rPr lang="hu-HU" b="1" dirty="0" smtClean="0"/>
              <a:t>ha maga a földtulajdonos kérte az épület önálló ingatlanként való feltüntetését, akkor jegyezhető be, ha elidegeníti.</a:t>
            </a:r>
          </a:p>
          <a:p>
            <a:pPr marL="533400" indent="-533400" eaLnBrk="1" hangingPunct="1">
              <a:lnSpc>
                <a:spcPct val="80000"/>
              </a:lnSpc>
              <a:buFontTx/>
              <a:buAutoNum type="arabicPeriod" startAt="4"/>
            </a:pPr>
            <a:r>
              <a:rPr lang="hu-HU" b="1" dirty="0" smtClean="0"/>
              <a:t>Bejegyezhető:</a:t>
            </a:r>
          </a:p>
          <a:p>
            <a:pPr marL="533400" indent="-533400" eaLnBrk="1" hangingPunct="1">
              <a:lnSpc>
                <a:spcPct val="80000"/>
              </a:lnSpc>
            </a:pPr>
            <a:r>
              <a:rPr lang="hu-HU" sz="2000" b="1" dirty="0" smtClean="0">
                <a:cs typeface="Times New Roman" charset="0"/>
              </a:rPr>
              <a:t>Az épület</a:t>
            </a:r>
            <a:r>
              <a:rPr lang="hu-HU" sz="2000" b="1" dirty="0" smtClean="0"/>
              <a:t> </a:t>
            </a:r>
            <a:r>
              <a:rPr lang="hu-HU" sz="2000" b="1" dirty="0" smtClean="0">
                <a:cs typeface="Times New Roman" charset="0"/>
              </a:rPr>
              <a:t>esetében a tulajdoni lap I. része </a:t>
            </a:r>
            <a:r>
              <a:rPr lang="hu-HU" sz="2000" b="1" dirty="0" smtClean="0"/>
              <a:t>utalásként</a:t>
            </a:r>
          </a:p>
          <a:p>
            <a:pPr marL="533400" indent="-533400" eaLnBrk="1" hangingPunct="1">
              <a:lnSpc>
                <a:spcPct val="80000"/>
              </a:lnSpc>
            </a:pPr>
            <a:r>
              <a:rPr lang="hu-HU" sz="2000" b="1" dirty="0" smtClean="0">
                <a:cs typeface="Times New Roman" charset="0"/>
              </a:rPr>
              <a:t>földrészlet </a:t>
            </a:r>
            <a:r>
              <a:rPr lang="hu-HU" sz="2000" b="1" dirty="0" smtClean="0"/>
              <a:t>esetében a </a:t>
            </a:r>
            <a:r>
              <a:rPr lang="hu-HU" sz="2000" b="1" dirty="0" smtClean="0">
                <a:cs typeface="Times New Roman" charset="0"/>
              </a:rPr>
              <a:t>tulajdoni lap III. része tartalmazza teherként az azon létesített földhasználati jogot.</a:t>
            </a:r>
            <a:r>
              <a:rPr lang="hu-HU" sz="2000" b="1" dirty="0" smtClean="0"/>
              <a:t> </a:t>
            </a:r>
          </a:p>
          <a:p>
            <a:pPr marL="914400" lvl="1" indent="-457200" eaLnBrk="1" hangingPunct="1">
              <a:lnSpc>
                <a:spcPct val="80000"/>
              </a:lnSpc>
            </a:pPr>
            <a:r>
              <a:rPr lang="hu-HU" sz="2000" b="1" dirty="0" smtClean="0">
                <a:cs typeface="Times New Roman" charset="0"/>
              </a:rPr>
              <a:t>egész földrészletre, vagy a földrészlet természetben vagy területi mértékben meghatározott részére </a:t>
            </a:r>
            <a:endParaRPr lang="hu-HU" sz="2000" b="1" dirty="0" smtClean="0"/>
          </a:p>
          <a:p>
            <a:pPr marL="533400" indent="-533400" eaLnBrk="1" hangingPunct="1">
              <a:lnSpc>
                <a:spcPct val="80000"/>
              </a:lnSpc>
            </a:pPr>
            <a:endParaRPr lang="hu-HU" sz="2400" b="1"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85800" y="428604"/>
            <a:ext cx="7772400" cy="1428760"/>
          </a:xfrm>
        </p:spPr>
        <p:txBody>
          <a:bodyPr>
            <a:noAutofit/>
          </a:bodyPr>
          <a:lstStyle/>
          <a:p>
            <a:r>
              <a:rPr lang="hu-HU" sz="3200" b="1" dirty="0" smtClean="0"/>
              <a:t>A földhasználati jog gyakorlása szerződéses szabályozásának ténye</a:t>
            </a:r>
            <a:endParaRPr lang="hu-HU" sz="3200" b="1" dirty="0"/>
          </a:p>
        </p:txBody>
      </p:sp>
      <p:sp>
        <p:nvSpPr>
          <p:cNvPr id="3" name="Tartalom helye 2"/>
          <p:cNvSpPr>
            <a:spLocks noGrp="1"/>
          </p:cNvSpPr>
          <p:nvPr>
            <p:ph idx="1"/>
          </p:nvPr>
        </p:nvSpPr>
        <p:spPr>
          <a:xfrm>
            <a:off x="502920" y="1857364"/>
            <a:ext cx="8183880" cy="3714776"/>
          </a:xfrm>
        </p:spPr>
        <p:txBody>
          <a:bodyPr>
            <a:normAutofit fontScale="92500" lnSpcReduction="20000"/>
          </a:bodyPr>
          <a:lstStyle/>
          <a:p>
            <a:pPr fontAlgn="t"/>
            <a:r>
              <a:rPr lang="hu-HU" sz="2200" b="1" dirty="0" smtClean="0"/>
              <a:t>Földhasználati jog gyakorlása szerződéses szabályozásának tényét egész ingatlanra, vagy annak természetben, illetve területi mértékben meghatározott részére lehet feljegyezni.</a:t>
            </a:r>
          </a:p>
          <a:p>
            <a:pPr fontAlgn="t"/>
            <a:r>
              <a:rPr lang="hu-HU" sz="2200" b="1" dirty="0" smtClean="0"/>
              <a:t>Földhasználati jog gyakorlása szerződéses szabályozásának tényét mind a földrészletre, mind az épületre fel kell jegyezni.((</a:t>
            </a:r>
            <a:r>
              <a:rPr lang="hu-HU" sz="2200" b="1" dirty="0" err="1" smtClean="0"/>
              <a:t>Inyvhr</a:t>
            </a:r>
            <a:r>
              <a:rPr lang="hu-HU" sz="2200" b="1" dirty="0" smtClean="0"/>
              <a:t>.)  - deklaratív tény</a:t>
            </a:r>
          </a:p>
          <a:p>
            <a:pPr fontAlgn="t"/>
            <a:r>
              <a:rPr lang="hu-HU" sz="2200" b="1" dirty="0" smtClean="0"/>
              <a:t>Szerződésben kiköthetnek elidegenítési és terhelési (tilalmat)</a:t>
            </a:r>
          </a:p>
          <a:p>
            <a:pPr fontAlgn="t"/>
            <a:r>
              <a:rPr lang="hu-HU" sz="2200" b="1" dirty="0" smtClean="0"/>
              <a:t>Egyébként  a földhasználati jog az épület rendeltetésszerű használatához szükséges mértékben illeti meg az épülettulajdonost. </a:t>
            </a:r>
          </a:p>
          <a:p>
            <a:pPr fontAlgn="t">
              <a:buNone/>
            </a:pPr>
            <a:r>
              <a:rPr lang="hu-HU" sz="2200" b="1" dirty="0" smtClean="0"/>
              <a:t>(Végrehajtót is tájékoztatni kell)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57166"/>
            <a:ext cx="7772400" cy="500066"/>
          </a:xfrm>
        </p:spPr>
        <p:txBody>
          <a:bodyPr>
            <a:normAutofit fontScale="90000"/>
          </a:bodyPr>
          <a:lstStyle/>
          <a:p>
            <a:pPr eaLnBrk="1" hangingPunct="1"/>
            <a:r>
              <a:rPr lang="hu-HU" sz="3200" b="1" dirty="0" smtClean="0">
                <a:cs typeface="Times New Roman" charset="0"/>
              </a:rPr>
              <a:t>Haszonélvezeti jog</a:t>
            </a:r>
          </a:p>
        </p:txBody>
      </p:sp>
      <p:sp>
        <p:nvSpPr>
          <p:cNvPr id="16387" name="Rectangle 3"/>
          <p:cNvSpPr>
            <a:spLocks noGrp="1" noChangeArrowheads="1"/>
          </p:cNvSpPr>
          <p:nvPr>
            <p:ph idx="1"/>
          </p:nvPr>
        </p:nvSpPr>
        <p:spPr>
          <a:xfrm>
            <a:off x="685800" y="1143000"/>
            <a:ext cx="7772400" cy="5357834"/>
          </a:xfrm>
        </p:spPr>
        <p:txBody>
          <a:bodyPr>
            <a:normAutofit lnSpcReduction="10000"/>
          </a:bodyPr>
          <a:lstStyle/>
          <a:p>
            <a:pPr eaLnBrk="1" hangingPunct="1"/>
            <a:r>
              <a:rPr lang="hu-HU" sz="2000" b="1" dirty="0" smtClean="0">
                <a:cs typeface="Times New Roman" charset="0"/>
              </a:rPr>
              <a:t>Haszonélvezeti jog </a:t>
            </a:r>
            <a:r>
              <a:rPr lang="hu-HU" sz="2000" b="1" dirty="0" smtClean="0"/>
              <a:t>keletkezése.</a:t>
            </a:r>
            <a:r>
              <a:rPr lang="hu-HU" sz="2000" b="1" dirty="0" smtClean="0">
                <a:cs typeface="Times New Roman" charset="0"/>
              </a:rPr>
              <a:t> </a:t>
            </a:r>
            <a:endParaRPr lang="hu-HU" sz="2000" b="1" dirty="0" smtClean="0"/>
          </a:p>
          <a:p>
            <a:pPr lvl="1" eaLnBrk="1" hangingPunct="1"/>
            <a:r>
              <a:rPr lang="hu-HU" sz="2000" b="1" dirty="0" smtClean="0">
                <a:cs typeface="Times New Roman" charset="0"/>
              </a:rPr>
              <a:t>Jogszabályon (</a:t>
            </a:r>
            <a:r>
              <a:rPr lang="hu-HU" sz="2000" b="1" dirty="0" smtClean="0"/>
              <a:t>özvegyi jog) –deklaratív, a haszonélvező e jog bejegyzésének elmaradása esetén jogára a rosszhiszemű vagy ingyenesen szerzővel szemben hivatkozhat</a:t>
            </a:r>
          </a:p>
          <a:p>
            <a:pPr lvl="1" eaLnBrk="1" hangingPunct="1"/>
            <a:r>
              <a:rPr lang="hu-HU" sz="2000" b="1" dirty="0" smtClean="0">
                <a:cs typeface="Times New Roman" charset="0"/>
              </a:rPr>
              <a:t>szerződésen</a:t>
            </a:r>
            <a:r>
              <a:rPr lang="hu-HU" sz="2000" b="1" dirty="0" smtClean="0"/>
              <a:t>(konstitutív hatály)</a:t>
            </a:r>
            <a:r>
              <a:rPr lang="hu-HU" sz="2000" b="1" dirty="0" smtClean="0">
                <a:cs typeface="Times New Roman" charset="0"/>
              </a:rPr>
              <a:t>. </a:t>
            </a:r>
            <a:endParaRPr lang="hu-HU" sz="2000" b="1" dirty="0" smtClean="0"/>
          </a:p>
          <a:p>
            <a:pPr eaLnBrk="1" hangingPunct="1"/>
            <a:r>
              <a:rPr lang="hu-HU" sz="2000" b="1" dirty="0" smtClean="0"/>
              <a:t>B</a:t>
            </a:r>
            <a:r>
              <a:rPr lang="hu-HU" sz="2000" b="1" dirty="0" smtClean="0">
                <a:cs typeface="Times New Roman" charset="0"/>
              </a:rPr>
              <a:t>ejegyezhető</a:t>
            </a:r>
            <a:r>
              <a:rPr lang="hu-HU" sz="2000" b="1" dirty="0" smtClean="0"/>
              <a:t>:</a:t>
            </a:r>
          </a:p>
          <a:p>
            <a:pPr lvl="1" eaLnBrk="1" hangingPunct="1"/>
            <a:r>
              <a:rPr lang="hu-HU" sz="1800" dirty="0" smtClean="0">
                <a:cs typeface="Times New Roman" charset="0"/>
              </a:rPr>
              <a:t> </a:t>
            </a:r>
            <a:r>
              <a:rPr lang="hu-HU" sz="2000" b="1" dirty="0" smtClean="0">
                <a:cs typeface="Times New Roman" charset="0"/>
              </a:rPr>
              <a:t>egész ingatlanra, egész tulajdoni illetőségre, ezek eszmei hányadrészére, </a:t>
            </a:r>
            <a:endParaRPr lang="hu-HU" sz="2000" b="1" dirty="0" smtClean="0"/>
          </a:p>
          <a:p>
            <a:pPr lvl="1" eaLnBrk="1" hangingPunct="1"/>
            <a:r>
              <a:rPr lang="hu-HU" sz="2000" b="1" dirty="0" smtClean="0">
                <a:cs typeface="Times New Roman" charset="0"/>
              </a:rPr>
              <a:t>az ingatlan területnagyságban vagy természetben meghatározott részére. </a:t>
            </a:r>
          </a:p>
          <a:p>
            <a:pPr lvl="1" eaLnBrk="1" hangingPunct="1"/>
            <a:r>
              <a:rPr lang="hu-HU" sz="2000" b="1" dirty="0" err="1" smtClean="0">
                <a:cs typeface="Times New Roman" charset="0"/>
              </a:rPr>
              <a:t>Ingatlan-nytba</a:t>
            </a:r>
            <a:r>
              <a:rPr lang="hu-HU" sz="2000" b="1" dirty="0" smtClean="0">
                <a:cs typeface="Times New Roman" charset="0"/>
              </a:rPr>
              <a:t> bejegyzett forgalomképes jogra</a:t>
            </a:r>
          </a:p>
          <a:p>
            <a:pPr lvl="1" eaLnBrk="1" hangingPunct="1"/>
            <a:r>
              <a:rPr lang="hu-HU" sz="2000" b="1" dirty="0" smtClean="0">
                <a:cs typeface="Times New Roman" charset="0"/>
              </a:rPr>
              <a:t>Együttes vagy egymást követő sorrendben</a:t>
            </a:r>
          </a:p>
          <a:p>
            <a:pPr eaLnBrk="1" hangingPunct="1"/>
            <a:r>
              <a:rPr lang="hu-HU" sz="2800" b="1" dirty="0" smtClean="0">
                <a:cs typeface="Times New Roman" charset="0"/>
              </a:rPr>
              <a:t>Időtartama:</a:t>
            </a:r>
          </a:p>
          <a:p>
            <a:pPr lvl="1" eaLnBrk="1" hangingPunct="1"/>
            <a:r>
              <a:rPr lang="hu-HU" sz="1800" b="1" dirty="0" smtClean="0">
                <a:cs typeface="Times New Roman" charset="0"/>
              </a:rPr>
              <a:t>Meghatározott időre </a:t>
            </a:r>
          </a:p>
          <a:p>
            <a:pPr lvl="1" eaLnBrk="1" hangingPunct="1"/>
            <a:r>
              <a:rPr lang="hu-HU" sz="1800" b="1" dirty="0" smtClean="0">
                <a:cs typeface="Times New Roman" charset="0"/>
              </a:rPr>
              <a:t>Határozatlan időre (jogi személy: 50 év)</a:t>
            </a:r>
            <a:endParaRPr lang="hu-HU" sz="2000" b="1" dirty="0" smtClean="0">
              <a:cs typeface="Times New Roman"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685800" y="762000"/>
            <a:ext cx="7772400" cy="5334000"/>
          </a:xfrm>
        </p:spPr>
        <p:txBody>
          <a:bodyPr/>
          <a:lstStyle/>
          <a:p>
            <a:pPr eaLnBrk="1" hangingPunct="1"/>
            <a:r>
              <a:rPr lang="hu-HU" sz="2800" b="1" smtClean="0"/>
              <a:t>Alapítható </a:t>
            </a:r>
          </a:p>
          <a:p>
            <a:pPr lvl="1" eaLnBrk="1" hangingPunct="1"/>
            <a:r>
              <a:rPr lang="hu-HU" sz="2400" b="1" smtClean="0">
                <a:cs typeface="Times New Roman" charset="0"/>
              </a:rPr>
              <a:t>határozott időtartamra, </a:t>
            </a:r>
            <a:endParaRPr lang="hu-HU" sz="2400" b="1" smtClean="0"/>
          </a:p>
          <a:p>
            <a:pPr lvl="1" eaLnBrk="1" hangingPunct="1"/>
            <a:r>
              <a:rPr lang="hu-HU" sz="2400" b="1" smtClean="0">
                <a:cs typeface="Times New Roman" charset="0"/>
              </a:rPr>
              <a:t>határozatlan időtartamra </a:t>
            </a:r>
            <a:endParaRPr lang="hu-HU" sz="2400" b="1" smtClean="0"/>
          </a:p>
          <a:p>
            <a:pPr lvl="1" eaLnBrk="1" hangingPunct="1"/>
            <a:r>
              <a:rPr lang="hu-HU" sz="2400" b="1" smtClean="0"/>
              <a:t>a </a:t>
            </a:r>
            <a:r>
              <a:rPr lang="hu-HU" sz="2400" b="1" smtClean="0">
                <a:cs typeface="Times New Roman" charset="0"/>
              </a:rPr>
              <a:t>jogosult élete végéig</a:t>
            </a:r>
            <a:r>
              <a:rPr lang="hu-HU" sz="2400" b="1" smtClean="0"/>
              <a:t> - holtig tartó haszonélvezeti jog</a:t>
            </a:r>
          </a:p>
          <a:p>
            <a:pPr algn="just" eaLnBrk="1" hangingPunct="1"/>
            <a:r>
              <a:rPr lang="hu-HU" sz="2400" b="1" smtClean="0">
                <a:cs typeface="Times New Roman" charset="0"/>
              </a:rPr>
              <a:t>Haszonélvezeti jogot több jogosult javára egyidejűleg is be lehet jegyezni,</a:t>
            </a:r>
            <a:r>
              <a:rPr lang="hu-HU" sz="2800" smtClean="0">
                <a:cs typeface="Times New Roman" charset="0"/>
              </a:rPr>
              <a:t> </a:t>
            </a:r>
            <a:r>
              <a:rPr lang="hu-HU" sz="2400" b="1" smtClean="0"/>
              <a:t>(</a:t>
            </a:r>
            <a:r>
              <a:rPr lang="hu-HU" sz="2400" b="1" smtClean="0">
                <a:cs typeface="Times New Roman" charset="0"/>
              </a:rPr>
              <a:t>közösen vagy egymást követő sorrendben</a:t>
            </a:r>
            <a:r>
              <a:rPr lang="hu-HU" sz="2400" b="1" smtClean="0"/>
              <a:t>)</a:t>
            </a:r>
            <a:r>
              <a:rPr lang="hu-HU" sz="2400" b="1" smtClean="0">
                <a:cs typeface="Times New Roman" charset="0"/>
              </a:rPr>
              <a:t>. (Inyvhr. 10. §)</a:t>
            </a:r>
          </a:p>
          <a:p>
            <a:pPr eaLnBrk="1" hangingPunct="1"/>
            <a:endParaRPr lang="hu-H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609600"/>
            <a:ext cx="7772400" cy="609600"/>
          </a:xfrm>
        </p:spPr>
        <p:txBody>
          <a:bodyPr/>
          <a:lstStyle/>
          <a:p>
            <a:pPr eaLnBrk="1" hangingPunct="1"/>
            <a:r>
              <a:rPr lang="hu-HU" sz="3200" b="1" smtClean="0">
                <a:cs typeface="Times New Roman" charset="0"/>
              </a:rPr>
              <a:t>Használat joga</a:t>
            </a:r>
          </a:p>
        </p:txBody>
      </p:sp>
      <p:sp>
        <p:nvSpPr>
          <p:cNvPr id="18435" name="Rectangle 3"/>
          <p:cNvSpPr>
            <a:spLocks noGrp="1" noChangeArrowheads="1"/>
          </p:cNvSpPr>
          <p:nvPr>
            <p:ph idx="1"/>
          </p:nvPr>
        </p:nvSpPr>
        <p:spPr>
          <a:xfrm>
            <a:off x="685800" y="1295400"/>
            <a:ext cx="7772400" cy="4800600"/>
          </a:xfrm>
        </p:spPr>
        <p:txBody>
          <a:bodyPr/>
          <a:lstStyle/>
          <a:p>
            <a:pPr eaLnBrk="1" hangingPunct="1"/>
            <a:r>
              <a:rPr lang="hu-HU" sz="2800" b="1" dirty="0" smtClean="0"/>
              <a:t>Fogalma.(jogi személy)</a:t>
            </a:r>
          </a:p>
          <a:p>
            <a:pPr eaLnBrk="1" hangingPunct="1"/>
            <a:r>
              <a:rPr lang="hu-HU" sz="2800" b="1" dirty="0" smtClean="0"/>
              <a:t>Bejegyezhető</a:t>
            </a:r>
          </a:p>
          <a:p>
            <a:pPr lvl="1" eaLnBrk="1" hangingPunct="1"/>
            <a:r>
              <a:rPr lang="hu-HU" sz="2400" b="1" dirty="0" smtClean="0">
                <a:cs typeface="Times New Roman" charset="0"/>
              </a:rPr>
              <a:t>az ingatlan egészére vagy </a:t>
            </a:r>
            <a:endParaRPr lang="hu-HU" sz="2400" b="1" dirty="0" smtClean="0"/>
          </a:p>
          <a:p>
            <a:pPr lvl="1" eaLnBrk="1" hangingPunct="1"/>
            <a:r>
              <a:rPr lang="hu-HU" sz="2400" b="1" dirty="0" smtClean="0">
                <a:cs typeface="Times New Roman" charset="0"/>
              </a:rPr>
              <a:t>természetben (lakáshasználat) vagy</a:t>
            </a:r>
            <a:endParaRPr lang="hu-HU" sz="2400" b="1" dirty="0" smtClean="0"/>
          </a:p>
          <a:p>
            <a:pPr lvl="1" eaLnBrk="1" hangingPunct="1"/>
            <a:r>
              <a:rPr lang="hu-HU" sz="2400" b="1" dirty="0" smtClean="0">
                <a:cs typeface="Times New Roman" charset="0"/>
              </a:rPr>
              <a:t> területnagyságban kifejezett részére.</a:t>
            </a:r>
            <a:r>
              <a:rPr lang="hu-HU" sz="2400" b="1" dirty="0" smtClean="0"/>
              <a:t> </a:t>
            </a:r>
          </a:p>
          <a:p>
            <a:pPr lvl="1" eaLnBrk="1" hangingPunct="1"/>
            <a:endParaRPr lang="hu-HU" sz="2400" b="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609600"/>
            <a:ext cx="7772400" cy="990600"/>
          </a:xfrm>
        </p:spPr>
        <p:txBody>
          <a:bodyPr>
            <a:normAutofit fontScale="90000"/>
          </a:bodyPr>
          <a:lstStyle/>
          <a:p>
            <a:pPr eaLnBrk="1" hangingPunct="1"/>
            <a:r>
              <a:rPr lang="hu-HU" sz="4000" b="1" smtClean="0"/>
              <a:t>Az ingatlan-nyilvántartás részei</a:t>
            </a:r>
          </a:p>
        </p:txBody>
      </p:sp>
      <p:sp>
        <p:nvSpPr>
          <p:cNvPr id="4099" name="Rectangle 3"/>
          <p:cNvSpPr>
            <a:spLocks noGrp="1" noChangeArrowheads="1"/>
          </p:cNvSpPr>
          <p:nvPr>
            <p:ph idx="1"/>
          </p:nvPr>
        </p:nvSpPr>
        <p:spPr>
          <a:xfrm>
            <a:off x="685800" y="1752600"/>
            <a:ext cx="7772400" cy="4343400"/>
          </a:xfrm>
        </p:spPr>
        <p:txBody>
          <a:bodyPr/>
          <a:lstStyle/>
          <a:p>
            <a:pPr eaLnBrk="1" hangingPunct="1">
              <a:buFontTx/>
              <a:buNone/>
            </a:pPr>
            <a:r>
              <a:rPr lang="hu-HU" b="1" smtClean="0"/>
              <a:t>4 részből áll:</a:t>
            </a:r>
          </a:p>
          <a:p>
            <a:pPr eaLnBrk="1" hangingPunct="1"/>
            <a:r>
              <a:rPr lang="hu-HU" b="1" smtClean="0"/>
              <a:t>Tulajdoni lap</a:t>
            </a:r>
          </a:p>
          <a:p>
            <a:pPr eaLnBrk="1" hangingPunct="1"/>
            <a:r>
              <a:rPr lang="hu-HU" b="1" smtClean="0"/>
              <a:t>Okirattár</a:t>
            </a:r>
          </a:p>
          <a:p>
            <a:pPr eaLnBrk="1" hangingPunct="1"/>
            <a:r>
              <a:rPr lang="hu-HU" b="1" smtClean="0"/>
              <a:t>Törölt bejegyzések jegyzéke</a:t>
            </a:r>
          </a:p>
          <a:p>
            <a:pPr eaLnBrk="1" hangingPunct="1"/>
            <a:r>
              <a:rPr lang="hu-HU" b="1" smtClean="0"/>
              <a:t>Állami ingatlan-nyilvántartási térképi adatbázis</a:t>
            </a:r>
          </a:p>
          <a:p>
            <a:pPr eaLnBrk="1" hangingPunct="1"/>
            <a:endParaRPr lang="hu-HU" b="1"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457200"/>
            <a:ext cx="7772400" cy="533400"/>
          </a:xfrm>
        </p:spPr>
        <p:txBody>
          <a:bodyPr>
            <a:normAutofit fontScale="90000"/>
          </a:bodyPr>
          <a:lstStyle/>
          <a:p>
            <a:pPr eaLnBrk="1" hangingPunct="1"/>
            <a:r>
              <a:rPr lang="hu-HU" sz="3600" b="1" smtClean="0">
                <a:cs typeface="Times New Roman" charset="0"/>
              </a:rPr>
              <a:t>Telki szolgalmi jog</a:t>
            </a:r>
          </a:p>
        </p:txBody>
      </p:sp>
      <p:sp>
        <p:nvSpPr>
          <p:cNvPr id="19459" name="Rectangle 3"/>
          <p:cNvSpPr>
            <a:spLocks noGrp="1" noChangeArrowheads="1"/>
          </p:cNvSpPr>
          <p:nvPr>
            <p:ph idx="1"/>
          </p:nvPr>
        </p:nvSpPr>
        <p:spPr>
          <a:xfrm>
            <a:off x="685800" y="1219200"/>
            <a:ext cx="7772400" cy="4876800"/>
          </a:xfrm>
        </p:spPr>
        <p:txBody>
          <a:bodyPr>
            <a:normAutofit fontScale="92500" lnSpcReduction="20000"/>
          </a:bodyPr>
          <a:lstStyle/>
          <a:p>
            <a:pPr eaLnBrk="1" hangingPunct="1">
              <a:lnSpc>
                <a:spcPct val="90000"/>
              </a:lnSpc>
            </a:pPr>
            <a:r>
              <a:rPr lang="hu-HU" sz="2800" b="1" dirty="0" smtClean="0">
                <a:cs typeface="Times New Roman" charset="0"/>
              </a:rPr>
              <a:t>egy adott </a:t>
            </a:r>
            <a:r>
              <a:rPr lang="hu-HU" sz="2800" b="1" u="sng" dirty="0" smtClean="0">
                <a:cs typeface="Times New Roman" charset="0"/>
              </a:rPr>
              <a:t>ingatlan mindenkori birtokosát</a:t>
            </a:r>
            <a:r>
              <a:rPr lang="hu-HU" sz="2800" b="1" dirty="0" smtClean="0">
                <a:cs typeface="Times New Roman" charset="0"/>
              </a:rPr>
              <a:t> illeti meg az ingatlan használata során felmerülő valamilyen pontosan meghatározott szükséglet kielégítése céljából</a:t>
            </a:r>
            <a:r>
              <a:rPr lang="hu-HU" sz="2800" b="1" dirty="0" smtClean="0"/>
              <a:t> egy másik ingatlanra nézve (uralkodó - szolgáló telek)</a:t>
            </a:r>
          </a:p>
          <a:p>
            <a:pPr eaLnBrk="1" hangingPunct="1">
              <a:lnSpc>
                <a:spcPct val="90000"/>
              </a:lnSpc>
            </a:pPr>
            <a:r>
              <a:rPr lang="hu-HU" sz="2800" b="1" dirty="0" smtClean="0"/>
              <a:t>Önállóan nem forgalomképes</a:t>
            </a:r>
          </a:p>
          <a:p>
            <a:pPr eaLnBrk="1" hangingPunct="1">
              <a:lnSpc>
                <a:spcPct val="90000"/>
              </a:lnSpc>
            </a:pPr>
            <a:r>
              <a:rPr lang="hu-HU" sz="2800" b="1" dirty="0" smtClean="0">
                <a:cs typeface="Times New Roman" charset="0"/>
              </a:rPr>
              <a:t>A szolgalom alapulhat</a:t>
            </a:r>
            <a:r>
              <a:rPr lang="hu-HU" sz="2800" b="1" dirty="0" smtClean="0"/>
              <a:t> </a:t>
            </a:r>
            <a:r>
              <a:rPr lang="hu-HU" sz="2800" b="1" dirty="0" smtClean="0">
                <a:cs typeface="Times New Roman" charset="0"/>
              </a:rPr>
              <a:t>jogszabályon (pl. szükségbeli út: Ptk. 5:160. §,), szerződésen, vagy keletkezhet elbirtoklás (15 év) útján is. </a:t>
            </a:r>
            <a:endParaRPr lang="hu-HU" sz="2800" b="1" dirty="0" smtClean="0"/>
          </a:p>
          <a:p>
            <a:pPr eaLnBrk="1" hangingPunct="1">
              <a:lnSpc>
                <a:spcPct val="90000"/>
              </a:lnSpc>
            </a:pPr>
            <a:r>
              <a:rPr lang="hu-HU" sz="2800" b="1" dirty="0" smtClean="0">
                <a:cs typeface="Times New Roman" charset="0"/>
              </a:rPr>
              <a:t>Megszűnhet a jogról való lemondással, megszüntetéssel, </a:t>
            </a:r>
            <a:r>
              <a:rPr lang="hu-HU" sz="2800" b="1" dirty="0" err="1" smtClean="0">
                <a:cs typeface="Times New Roman" charset="0"/>
              </a:rPr>
              <a:t>nemgyakorlással</a:t>
            </a:r>
            <a:r>
              <a:rPr lang="hu-HU" sz="2800" b="1" dirty="0" smtClean="0">
                <a:cs typeface="Times New Roman" charset="0"/>
              </a:rPr>
              <a:t> (15 év) illetve a szükséglet megszűnésével.  </a:t>
            </a:r>
            <a:endParaRPr lang="hu-HU" sz="2800" b="1"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685800" y="533400"/>
            <a:ext cx="7772400" cy="5562600"/>
          </a:xfrm>
        </p:spPr>
        <p:txBody>
          <a:bodyPr>
            <a:normAutofit lnSpcReduction="10000"/>
          </a:bodyPr>
          <a:lstStyle/>
          <a:p>
            <a:pPr eaLnBrk="1" hangingPunct="1">
              <a:lnSpc>
                <a:spcPct val="90000"/>
              </a:lnSpc>
            </a:pPr>
            <a:r>
              <a:rPr lang="hu-HU" sz="2800" b="1" smtClean="0">
                <a:cs typeface="Times New Roman" charset="0"/>
              </a:rPr>
              <a:t>A telki szolgalmi jog mindig az egész ingatlant terheli, de annak gyakorlása térben meghatározott lehet</a:t>
            </a:r>
            <a:r>
              <a:rPr lang="hu-HU" sz="2800" b="1" smtClean="0"/>
              <a:t>. </a:t>
            </a:r>
            <a:r>
              <a:rPr lang="hu-HU" sz="2800" b="1" smtClean="0">
                <a:sym typeface="Symbol" pitchFamily="18" charset="2"/>
              </a:rPr>
              <a:t> </a:t>
            </a:r>
            <a:r>
              <a:rPr lang="hu-HU" sz="2800" b="1" smtClean="0"/>
              <a:t>Bejegyezhető </a:t>
            </a:r>
          </a:p>
          <a:p>
            <a:pPr lvl="1" eaLnBrk="1" hangingPunct="1">
              <a:lnSpc>
                <a:spcPct val="90000"/>
              </a:lnSpc>
            </a:pPr>
            <a:r>
              <a:rPr lang="hu-HU" sz="2400" b="1" smtClean="0">
                <a:cs typeface="Times New Roman" charset="0"/>
              </a:rPr>
              <a:t>egész ingatlanra, illetőleg </a:t>
            </a:r>
            <a:endParaRPr lang="hu-HU" sz="2400" b="1" smtClean="0"/>
          </a:p>
          <a:p>
            <a:pPr lvl="1" eaLnBrk="1" hangingPunct="1">
              <a:lnSpc>
                <a:spcPct val="90000"/>
              </a:lnSpc>
            </a:pPr>
            <a:r>
              <a:rPr lang="hu-HU" sz="2400" b="1" smtClean="0">
                <a:cs typeface="Times New Roman" charset="0"/>
              </a:rPr>
              <a:t>annak természetben vagy területi mértékben meghatározott részére </a:t>
            </a:r>
            <a:endParaRPr lang="hu-HU" sz="2400" b="1" smtClean="0"/>
          </a:p>
          <a:p>
            <a:pPr eaLnBrk="1" hangingPunct="1">
              <a:lnSpc>
                <a:spcPct val="90000"/>
              </a:lnSpc>
            </a:pPr>
            <a:r>
              <a:rPr lang="hu-HU" sz="2800" b="1" smtClean="0"/>
              <a:t>Meg kell jelölni a bejegyzésben a telki szolgalom tárgyát</a:t>
            </a:r>
          </a:p>
          <a:p>
            <a:pPr eaLnBrk="1" hangingPunct="1">
              <a:lnSpc>
                <a:spcPct val="90000"/>
              </a:lnSpc>
            </a:pPr>
            <a:r>
              <a:rPr lang="hu-HU" sz="2800" b="1" smtClean="0"/>
              <a:t>Az uralkodó telek tulajdoni lapja I. része utalásként, a szolgáló telek tulajdoni lapja teherként (III. része) tartalmazza a telki szolgalmi jogot az uralkodó telek feltüntetésével.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57166"/>
            <a:ext cx="7772400" cy="709634"/>
          </a:xfrm>
        </p:spPr>
        <p:txBody>
          <a:bodyPr>
            <a:normAutofit fontScale="90000"/>
          </a:bodyPr>
          <a:lstStyle/>
          <a:p>
            <a:pPr marL="838200" indent="-838200" eaLnBrk="1" hangingPunct="1"/>
            <a:r>
              <a:rPr lang="hu-HU" sz="3200" b="1" dirty="0" smtClean="0">
                <a:cs typeface="Times New Roman" charset="0"/>
              </a:rPr>
              <a:t>Közérdekű szolgalmak és használati jogok</a:t>
            </a:r>
            <a:endParaRPr lang="hu-HU" sz="3200" b="1" dirty="0" smtClean="0"/>
          </a:p>
        </p:txBody>
      </p:sp>
      <p:sp>
        <p:nvSpPr>
          <p:cNvPr id="21507" name="Rectangle 3"/>
          <p:cNvSpPr>
            <a:spLocks noGrp="1" noChangeArrowheads="1"/>
          </p:cNvSpPr>
          <p:nvPr>
            <p:ph idx="1"/>
          </p:nvPr>
        </p:nvSpPr>
        <p:spPr>
          <a:xfrm>
            <a:off x="457200" y="1142984"/>
            <a:ext cx="8229600" cy="5334016"/>
          </a:xfrm>
        </p:spPr>
        <p:txBody>
          <a:bodyPr>
            <a:normAutofit fontScale="92500" lnSpcReduction="10000"/>
          </a:bodyPr>
          <a:lstStyle/>
          <a:p>
            <a:pPr eaLnBrk="1" hangingPunct="1"/>
            <a:r>
              <a:rPr lang="hu-HU" sz="2400" b="1" dirty="0" smtClean="0"/>
              <a:t>Ptk. 5:164.§ közérdekű használat (hatósági  határozattal)</a:t>
            </a:r>
          </a:p>
          <a:p>
            <a:pPr eaLnBrk="1" hangingPunct="1"/>
            <a:r>
              <a:rPr lang="hu-HU" sz="2400" b="1" dirty="0" err="1" smtClean="0"/>
              <a:t>Inyvhr</a:t>
            </a:r>
            <a:r>
              <a:rPr lang="hu-HU" sz="2400" b="1" dirty="0" smtClean="0"/>
              <a:t>. 13.§</a:t>
            </a:r>
            <a:r>
              <a:rPr lang="hu-HU" sz="2400" b="1" dirty="0" err="1" smtClean="0"/>
              <a:t>-a</a:t>
            </a:r>
            <a:r>
              <a:rPr lang="hu-HU" sz="2400" b="1" dirty="0" smtClean="0"/>
              <a:t> felsorolása:</a:t>
            </a:r>
            <a:endParaRPr lang="hu-HU" sz="2400" dirty="0" smtClean="0"/>
          </a:p>
          <a:p>
            <a:pPr lvl="1" eaLnBrk="1" hangingPunct="1"/>
            <a:r>
              <a:rPr lang="hu-HU" sz="2400" b="1" dirty="0" smtClean="0">
                <a:cs typeface="Times New Roman" charset="0"/>
              </a:rPr>
              <a:t>állandó jellegű földmérési jelek, földminősítési mintaterek, valamint </a:t>
            </a:r>
            <a:endParaRPr lang="hu-HU" sz="2400" b="1" dirty="0" smtClean="0"/>
          </a:p>
          <a:p>
            <a:pPr lvl="1" eaLnBrk="1" hangingPunct="1"/>
            <a:r>
              <a:rPr lang="hu-HU" sz="2400" b="1" dirty="0" err="1" smtClean="0">
                <a:cs typeface="Times New Roman" charset="0"/>
              </a:rPr>
              <a:t>villamosberendezések</a:t>
            </a:r>
            <a:r>
              <a:rPr lang="hu-HU" sz="2400" b="1" dirty="0" smtClean="0">
                <a:cs typeface="Times New Roman" charset="0"/>
              </a:rPr>
              <a:t> elhelyezését biztosító használati jog, </a:t>
            </a:r>
            <a:endParaRPr lang="hu-HU" sz="2400" b="1" dirty="0" smtClean="0"/>
          </a:p>
          <a:p>
            <a:pPr lvl="1" eaLnBrk="1" hangingPunct="1"/>
            <a:r>
              <a:rPr lang="hu-HU" sz="2400" b="1" dirty="0" smtClean="0">
                <a:cs typeface="Times New Roman" charset="0"/>
              </a:rPr>
              <a:t>továbbá vezetékjog, vízvezetési és bányaszolgalmi jog, </a:t>
            </a:r>
            <a:endParaRPr lang="hu-HU" sz="2400" b="1" dirty="0" smtClean="0"/>
          </a:p>
          <a:p>
            <a:pPr lvl="1" eaLnBrk="1" hangingPunct="1"/>
            <a:r>
              <a:rPr lang="hu-HU" sz="2400" b="1" dirty="0" smtClean="0">
                <a:cs typeface="Times New Roman" charset="0"/>
              </a:rPr>
              <a:t>valamint törvény rendelkezésén alapuló közérdekű szolgalmak és használati jogok</a:t>
            </a:r>
            <a:r>
              <a:rPr lang="hu-HU" sz="2400" dirty="0" smtClean="0"/>
              <a:t> </a:t>
            </a:r>
          </a:p>
          <a:p>
            <a:pPr eaLnBrk="1" hangingPunct="1"/>
            <a:r>
              <a:rPr lang="hu-HU" sz="2400" b="1" dirty="0" smtClean="0"/>
              <a:t>Bejegyezhető: </a:t>
            </a:r>
          </a:p>
          <a:p>
            <a:pPr lvl="1" eaLnBrk="1" hangingPunct="1"/>
            <a:r>
              <a:rPr lang="hu-HU" sz="2400" b="1" dirty="0" smtClean="0"/>
              <a:t>egész ingatlanra, annak természetben vagy területi mértékben meghatározott részére</a:t>
            </a:r>
          </a:p>
          <a:p>
            <a:pPr lvl="1" eaLnBrk="1" hangingPunct="1"/>
            <a:r>
              <a:rPr lang="hu-HU" sz="2400" b="1" dirty="0" smtClean="0"/>
              <a:t>az ezek gyakorlására jogosult szerv javára (földhivatal)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457200"/>
            <a:ext cx="7772400" cy="533400"/>
          </a:xfrm>
        </p:spPr>
        <p:txBody>
          <a:bodyPr>
            <a:normAutofit fontScale="90000"/>
          </a:bodyPr>
          <a:lstStyle/>
          <a:p>
            <a:pPr eaLnBrk="1" hangingPunct="1"/>
            <a:r>
              <a:rPr lang="hu-HU" sz="3200" b="1" dirty="0" smtClean="0">
                <a:cs typeface="Times New Roman" charset="0"/>
              </a:rPr>
              <a:t>Elővásárlási, visszavásárlási </a:t>
            </a:r>
            <a:r>
              <a:rPr lang="hu-HU" sz="3200" b="1" dirty="0" smtClean="0"/>
              <a:t>és </a:t>
            </a:r>
            <a:r>
              <a:rPr lang="hu-HU" sz="3200" b="1" dirty="0" smtClean="0">
                <a:cs typeface="Times New Roman" charset="0"/>
              </a:rPr>
              <a:t>vételi jog, eladási jog</a:t>
            </a:r>
          </a:p>
        </p:txBody>
      </p:sp>
      <p:sp>
        <p:nvSpPr>
          <p:cNvPr id="22531" name="Rectangle 3"/>
          <p:cNvSpPr>
            <a:spLocks noGrp="1" noChangeArrowheads="1"/>
          </p:cNvSpPr>
          <p:nvPr>
            <p:ph idx="1"/>
          </p:nvPr>
        </p:nvSpPr>
        <p:spPr>
          <a:xfrm>
            <a:off x="685800" y="1071546"/>
            <a:ext cx="7772400" cy="5572164"/>
          </a:xfrm>
        </p:spPr>
        <p:txBody>
          <a:bodyPr>
            <a:normAutofit fontScale="92500" lnSpcReduction="20000"/>
          </a:bodyPr>
          <a:lstStyle/>
          <a:p>
            <a:pPr marL="609600" indent="-609600" eaLnBrk="1" hangingPunct="1">
              <a:lnSpc>
                <a:spcPct val="90000"/>
              </a:lnSpc>
              <a:buFontTx/>
              <a:buAutoNum type="arabicPeriod"/>
            </a:pPr>
            <a:r>
              <a:rPr lang="hu-HU" sz="2800" b="1" dirty="0" smtClean="0"/>
              <a:t>Elővásárlási jog</a:t>
            </a:r>
          </a:p>
          <a:p>
            <a:pPr marL="990600" lvl="1" indent="-533400" eaLnBrk="1" hangingPunct="1">
              <a:lnSpc>
                <a:spcPct val="90000"/>
              </a:lnSpc>
              <a:buFontTx/>
              <a:buChar char="•"/>
            </a:pPr>
            <a:r>
              <a:rPr lang="hu-HU" sz="2400" b="1" dirty="0" smtClean="0"/>
              <a:t>Fogalma</a:t>
            </a:r>
          </a:p>
          <a:p>
            <a:pPr marL="990600" lvl="1" indent="-533400" eaLnBrk="1" hangingPunct="1">
              <a:lnSpc>
                <a:spcPct val="90000"/>
              </a:lnSpc>
              <a:buFontTx/>
              <a:buChar char="•"/>
            </a:pPr>
            <a:r>
              <a:rPr lang="hu-HU" sz="2400" b="1" dirty="0" smtClean="0"/>
              <a:t>Sajátosságai</a:t>
            </a:r>
          </a:p>
          <a:p>
            <a:pPr marL="990600" lvl="1" indent="-533400" eaLnBrk="1" hangingPunct="1">
              <a:lnSpc>
                <a:spcPct val="90000"/>
              </a:lnSpc>
              <a:buFontTx/>
              <a:buChar char="•"/>
            </a:pPr>
            <a:r>
              <a:rPr lang="hu-HU" sz="2400" b="1" dirty="0" smtClean="0"/>
              <a:t>Bejegyzése: </a:t>
            </a:r>
            <a:r>
              <a:rPr lang="hu-HU" sz="2400" b="1" dirty="0" smtClean="0">
                <a:cs typeface="Times New Roman" charset="0"/>
              </a:rPr>
              <a:t>egész ingatlanra, egész tulajdoni illetőségre vagy ezek eszmei hányadára</a:t>
            </a:r>
            <a:endParaRPr lang="hu-HU" sz="2400" b="1" dirty="0" smtClean="0"/>
          </a:p>
          <a:p>
            <a:pPr marL="990600" lvl="1" indent="-533400" eaLnBrk="1" hangingPunct="1">
              <a:lnSpc>
                <a:spcPct val="90000"/>
              </a:lnSpc>
              <a:buFontTx/>
              <a:buChar char="•"/>
            </a:pPr>
            <a:r>
              <a:rPr lang="hu-HU" sz="2400" b="1" dirty="0" smtClean="0">
                <a:cs typeface="Times New Roman" charset="0"/>
              </a:rPr>
              <a:t>Ha az ingatlanon (bejegyzett vagy jogszabályon alapuló, de be nem jegyzett) elővásárlási jog áll fenn, és nem az elővásárlásra jogosult javára jegyeznek be tulajdonjogot, akkor be kell mutatni a jogosult nyilatkozatát, hogy elővásárlási jogával nem kíván élni </a:t>
            </a:r>
            <a:r>
              <a:rPr lang="hu-HU" sz="2400" b="1" dirty="0" smtClean="0"/>
              <a:t>vagy a tulajdonos igazolását, hogy a nyilatkozatot nem tette meg.</a:t>
            </a:r>
          </a:p>
          <a:p>
            <a:pPr marL="990600" lvl="1" indent="-533400" eaLnBrk="1" hangingPunct="1">
              <a:lnSpc>
                <a:spcPct val="90000"/>
              </a:lnSpc>
              <a:buFontTx/>
              <a:buChar char="•"/>
            </a:pPr>
            <a:r>
              <a:rPr lang="hu-HU" sz="2400" b="1" dirty="0" smtClean="0"/>
              <a:t>Szólhat határozott vagy határozatlan időre.</a:t>
            </a:r>
          </a:p>
          <a:p>
            <a:pPr marL="990600" lvl="1" indent="-533400" eaLnBrk="1" hangingPunct="1">
              <a:lnSpc>
                <a:spcPct val="90000"/>
              </a:lnSpc>
              <a:buFontTx/>
              <a:buChar char="•"/>
            </a:pPr>
            <a:r>
              <a:rPr lang="hu-HU" sz="2400" b="1" dirty="0" smtClean="0"/>
              <a:t>A bejegyzési engedélyt konkrétan az elővásárlási jogával élő jogosult javára kell kiállítani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179388" y="609600"/>
            <a:ext cx="8583612" cy="5791200"/>
          </a:xfrm>
        </p:spPr>
        <p:txBody>
          <a:bodyPr>
            <a:normAutofit fontScale="92500" lnSpcReduction="10000"/>
          </a:bodyPr>
          <a:lstStyle/>
          <a:p>
            <a:pPr marL="609600" indent="-609600" eaLnBrk="1" hangingPunct="1">
              <a:lnSpc>
                <a:spcPct val="90000"/>
              </a:lnSpc>
              <a:buFontTx/>
              <a:buAutoNum type="arabicPeriod" startAt="2"/>
            </a:pPr>
            <a:r>
              <a:rPr lang="hu-HU" sz="2800" b="1" dirty="0" smtClean="0"/>
              <a:t>Vételi jog (eladási jog)</a:t>
            </a:r>
          </a:p>
          <a:p>
            <a:pPr marL="990600" lvl="1" indent="-533400" eaLnBrk="1" hangingPunct="1">
              <a:lnSpc>
                <a:spcPct val="90000"/>
              </a:lnSpc>
              <a:buFontTx/>
              <a:buChar char="•"/>
            </a:pPr>
            <a:r>
              <a:rPr lang="hu-HU" sz="2000" b="1" dirty="0" smtClean="0"/>
              <a:t>Fogalma, sajátossága</a:t>
            </a:r>
          </a:p>
          <a:p>
            <a:pPr marL="990600" lvl="1" indent="-533400" eaLnBrk="1" hangingPunct="1">
              <a:lnSpc>
                <a:spcPct val="90000"/>
              </a:lnSpc>
              <a:buFontTx/>
              <a:buChar char="•"/>
            </a:pPr>
            <a:r>
              <a:rPr lang="hu-HU" sz="2000" b="1" dirty="0" smtClean="0"/>
              <a:t>Bejegyezhető: </a:t>
            </a:r>
            <a:r>
              <a:rPr lang="hu-HU" sz="2000" b="1" dirty="0" smtClean="0">
                <a:cs typeface="Times New Roman" charset="0"/>
              </a:rPr>
              <a:t>egész ingatlanra, egész tulajdoni illetőségre vagy ezek eszmei hányadára</a:t>
            </a:r>
            <a:endParaRPr lang="hu-HU" sz="2000" b="1" dirty="0" smtClean="0"/>
          </a:p>
          <a:p>
            <a:pPr marL="990600" lvl="1" indent="-533400" eaLnBrk="1" hangingPunct="1">
              <a:lnSpc>
                <a:spcPct val="90000"/>
              </a:lnSpc>
              <a:buFontTx/>
              <a:buChar char="•"/>
            </a:pPr>
            <a:r>
              <a:rPr lang="hu-HU" sz="2000" b="1" dirty="0" smtClean="0"/>
              <a:t>Vételi jog bejegyzése nem akadályozza további jogok és tények bejegyzését.</a:t>
            </a:r>
          </a:p>
          <a:p>
            <a:pPr marL="990600" lvl="1" indent="-533400" algn="just" eaLnBrk="1" hangingPunct="1">
              <a:lnSpc>
                <a:spcPct val="90000"/>
              </a:lnSpc>
              <a:buFontTx/>
              <a:buChar char="•"/>
            </a:pPr>
            <a:r>
              <a:rPr lang="hu-HU" sz="2000" b="1" dirty="0" smtClean="0">
                <a:cs typeface="Times New Roman" charset="0"/>
              </a:rPr>
              <a:t>A vételi jog bejegyzését követően bejegyzett jogokat és tényeket csak az adott jog vagy tény jogosultjának hozzájárulása esetén lehet törölni.</a:t>
            </a:r>
            <a:endParaRPr lang="hu-HU" sz="2000" b="1" dirty="0" smtClean="0"/>
          </a:p>
          <a:p>
            <a:pPr marL="990600" lvl="1" indent="-533400" algn="just" eaLnBrk="1" hangingPunct="1">
              <a:lnSpc>
                <a:spcPct val="90000"/>
              </a:lnSpc>
              <a:buFontTx/>
              <a:buChar char="•"/>
            </a:pPr>
            <a:r>
              <a:rPr lang="hu-HU" sz="2000" b="1" dirty="0" smtClean="0">
                <a:cs typeface="Times New Roman" charset="0"/>
              </a:rPr>
              <a:t>A vételi jog gyakorlása esetén a vételi jog jogosultjának igazolnia kell, hogy az ingatlan megvásárlására vonatkozó egyoldalú nyilatkozatát a kötelezett felé megtette.</a:t>
            </a:r>
            <a:endParaRPr lang="hu-HU" sz="2000" b="1" dirty="0" smtClean="0"/>
          </a:p>
          <a:p>
            <a:pPr marL="990600" lvl="1" indent="-533400" eaLnBrk="1" hangingPunct="1">
              <a:lnSpc>
                <a:spcPct val="90000"/>
              </a:lnSpc>
              <a:buFontTx/>
              <a:buChar char="•"/>
            </a:pPr>
            <a:r>
              <a:rPr lang="hu-HU" sz="2000" b="1" dirty="0" smtClean="0">
                <a:cs typeface="Times New Roman" charset="0"/>
              </a:rPr>
              <a:t>Ha a vételi jogot meghatározott időre kötötték ki, a bejegyzésben meg kell jelölni e jog gyakorlásának végső időpontját</a:t>
            </a:r>
            <a:r>
              <a:rPr lang="hu-HU" sz="2000" b="1" dirty="0" smtClean="0"/>
              <a:t>. </a:t>
            </a:r>
          </a:p>
          <a:p>
            <a:pPr marL="990600" lvl="1" indent="-533400" eaLnBrk="1" hangingPunct="1">
              <a:lnSpc>
                <a:spcPct val="90000"/>
              </a:lnSpc>
              <a:buFontTx/>
              <a:buChar char="•"/>
            </a:pPr>
            <a:r>
              <a:rPr lang="hu-HU" sz="2000" b="1" dirty="0" smtClean="0"/>
              <a:t>A vételi jog gyakorlása esetén </a:t>
            </a:r>
            <a:r>
              <a:rPr lang="hu-HU" sz="2000" b="1" u="sng" dirty="0" smtClean="0"/>
              <a:t>nem kell csatolni </a:t>
            </a:r>
            <a:r>
              <a:rPr lang="hu-HU" sz="2000" b="1" dirty="0" smtClean="0"/>
              <a:t>a vételi jog bejegyzését </a:t>
            </a:r>
            <a:r>
              <a:rPr lang="hu-HU" sz="2000" b="1" u="sng" dirty="0" smtClean="0"/>
              <a:t>követően</a:t>
            </a:r>
            <a:r>
              <a:rPr lang="hu-HU" sz="2000" b="1" dirty="0" smtClean="0"/>
              <a:t> bejegyzett elővásárlási vagy visszavásárlási jog jogosultjának nyilatkozatát arról, hogy e jogával nem kíván élni. (rangsor elve)</a:t>
            </a:r>
          </a:p>
          <a:p>
            <a:pPr marL="990600" lvl="1" indent="-533400" eaLnBrk="1" hangingPunct="1">
              <a:lnSpc>
                <a:spcPct val="90000"/>
              </a:lnSpc>
              <a:buFontTx/>
              <a:buChar char="•"/>
            </a:pPr>
            <a:r>
              <a:rPr lang="hu-HU" sz="2000" b="1" dirty="0" smtClean="0"/>
              <a:t>Megszűnt a törvényi időtartam!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685800" y="609600"/>
            <a:ext cx="7772400" cy="5486400"/>
          </a:xfrm>
        </p:spPr>
        <p:txBody>
          <a:bodyPr/>
          <a:lstStyle/>
          <a:p>
            <a:pPr marL="609600" indent="-609600" eaLnBrk="1" hangingPunct="1">
              <a:buFontTx/>
              <a:buAutoNum type="arabicPeriod" startAt="3"/>
            </a:pPr>
            <a:r>
              <a:rPr lang="hu-HU" sz="2800" b="1" smtClean="0"/>
              <a:t>Visszavásárlási jog</a:t>
            </a:r>
          </a:p>
          <a:p>
            <a:pPr marL="990600" lvl="1" indent="-533400" eaLnBrk="1" hangingPunct="1"/>
            <a:r>
              <a:rPr lang="hu-HU" b="1" smtClean="0"/>
              <a:t>Fogalma</a:t>
            </a:r>
          </a:p>
          <a:p>
            <a:pPr marL="990600" lvl="1" indent="-533400" eaLnBrk="1" hangingPunct="1"/>
            <a:r>
              <a:rPr lang="hu-HU" b="1" smtClean="0"/>
              <a:t>Bejegyzése: </a:t>
            </a:r>
          </a:p>
          <a:p>
            <a:pPr marL="1371600" lvl="2" indent="-457200" eaLnBrk="1" hangingPunct="1"/>
            <a:r>
              <a:rPr lang="hu-HU" b="1" smtClean="0">
                <a:cs typeface="Times New Roman" charset="0"/>
              </a:rPr>
              <a:t>egész ingatlanra, egész tulajdoni illetőségre vagy ezek eszmei hányadára</a:t>
            </a:r>
            <a:endParaRPr lang="hu-HU" b="1" smtClean="0"/>
          </a:p>
          <a:p>
            <a:pPr marL="1371600" lvl="2" indent="-457200" eaLnBrk="1" hangingPunct="1"/>
            <a:r>
              <a:rPr lang="hu-HU" b="1" smtClean="0">
                <a:cs typeface="Times New Roman" charset="0"/>
              </a:rPr>
              <a:t>a vevő tulajdonjogának egyidejű bejegyzésével</a:t>
            </a:r>
            <a:endParaRPr lang="hu-HU" b="1" smtClean="0"/>
          </a:p>
          <a:p>
            <a:pPr marL="990600" lvl="1" indent="-533400" eaLnBrk="1" hangingPunct="1"/>
            <a:r>
              <a:rPr lang="hu-HU" b="1" smtClean="0"/>
              <a:t>Szólhat határozott vagy határozatlan időre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457200"/>
            <a:ext cx="7772400" cy="457200"/>
          </a:xfrm>
        </p:spPr>
        <p:txBody>
          <a:bodyPr>
            <a:normAutofit fontScale="90000"/>
          </a:bodyPr>
          <a:lstStyle/>
          <a:p>
            <a:pPr eaLnBrk="1" hangingPunct="1"/>
            <a:r>
              <a:rPr lang="hu-HU" sz="3200" b="1" smtClean="0">
                <a:cs typeface="Times New Roman" charset="0"/>
              </a:rPr>
              <a:t>Tartási és életjáradéki jog</a:t>
            </a:r>
          </a:p>
        </p:txBody>
      </p:sp>
      <p:sp>
        <p:nvSpPr>
          <p:cNvPr id="25603" name="Rectangle 3"/>
          <p:cNvSpPr>
            <a:spLocks noGrp="1" noChangeArrowheads="1"/>
          </p:cNvSpPr>
          <p:nvPr>
            <p:ph idx="1"/>
          </p:nvPr>
        </p:nvSpPr>
        <p:spPr>
          <a:xfrm>
            <a:off x="457200" y="1066800"/>
            <a:ext cx="8229600" cy="5029200"/>
          </a:xfrm>
        </p:spPr>
        <p:txBody>
          <a:bodyPr>
            <a:normAutofit fontScale="85000" lnSpcReduction="20000"/>
          </a:bodyPr>
          <a:lstStyle/>
          <a:p>
            <a:pPr eaLnBrk="1" hangingPunct="1">
              <a:lnSpc>
                <a:spcPct val="90000"/>
              </a:lnSpc>
            </a:pPr>
            <a:r>
              <a:rPr lang="hu-HU" sz="2800" b="1" dirty="0" smtClean="0"/>
              <a:t>Tartási szerződés alapján a tartásra jogosult (vagy más szerződő fél) a tartásért cserébe valamely ingó vagy ingatlan dolog tulajdonjogát ruházza át az eltartóra.</a:t>
            </a:r>
          </a:p>
          <a:p>
            <a:pPr eaLnBrk="1" hangingPunct="1">
              <a:lnSpc>
                <a:spcPct val="90000"/>
              </a:lnSpc>
            </a:pPr>
            <a:r>
              <a:rPr lang="hu-HU" sz="2800" b="1" dirty="0" smtClean="0"/>
              <a:t>Dolog átruházása a </a:t>
            </a:r>
            <a:r>
              <a:rPr lang="hu-HU" sz="2800" b="1" dirty="0" smtClean="0">
                <a:cs typeface="Times New Roman" charset="0"/>
              </a:rPr>
              <a:t>szerződés megkötés</a:t>
            </a:r>
            <a:r>
              <a:rPr lang="hu-HU" sz="2800" b="1" dirty="0" smtClean="0"/>
              <a:t>ekor </a:t>
            </a:r>
            <a:r>
              <a:rPr lang="hu-HU" sz="2800" b="1" dirty="0" smtClean="0">
                <a:sym typeface="Symbol" pitchFamily="18" charset="2"/>
              </a:rPr>
              <a:t> a tartás folyamatos szolgáltatás </a:t>
            </a:r>
            <a:r>
              <a:rPr lang="hu-HU" sz="2800" b="1" dirty="0" smtClean="0">
                <a:cs typeface="Times New Roman" charset="0"/>
              </a:rPr>
              <a:t> „telki teherjog” </a:t>
            </a:r>
            <a:endParaRPr lang="hu-HU" sz="2800" b="1" dirty="0" smtClean="0"/>
          </a:p>
          <a:p>
            <a:pPr eaLnBrk="1" hangingPunct="1">
              <a:lnSpc>
                <a:spcPct val="90000"/>
              </a:lnSpc>
            </a:pPr>
            <a:r>
              <a:rPr lang="hu-HU" sz="2800" b="1" dirty="0" smtClean="0">
                <a:cs typeface="Times New Roman" charset="0"/>
              </a:rPr>
              <a:t>Ha az eltartó nem vagy nem megfelelően nyújtja a tartást, </a:t>
            </a:r>
            <a:r>
              <a:rPr lang="hu-HU" sz="2800" b="1" u="sng" dirty="0" smtClean="0">
                <a:cs typeface="Times New Roman" charset="0"/>
              </a:rPr>
              <a:t>és más biztosítékot sem nyújt, </a:t>
            </a:r>
            <a:r>
              <a:rPr lang="hu-HU" sz="2800" b="1" dirty="0" smtClean="0">
                <a:cs typeface="Times New Roman" charset="0"/>
              </a:rPr>
              <a:t>a jogosult a végrehajtási szabályok szerint kielégítést kereshet a tartási joga alapján az ingatlanból, még akkor is, ha időközben az eltartó azt elidegenítette. </a:t>
            </a:r>
            <a:r>
              <a:rPr lang="hu-HU" sz="2800" b="1" dirty="0" smtClean="0"/>
              <a:t>(Ptk. 6:494.§)</a:t>
            </a:r>
          </a:p>
          <a:p>
            <a:pPr eaLnBrk="1" hangingPunct="1">
              <a:lnSpc>
                <a:spcPct val="90000"/>
              </a:lnSpc>
            </a:pPr>
            <a:r>
              <a:rPr lang="hu-HU" sz="2800" b="1" dirty="0" smtClean="0"/>
              <a:t>Bejegyezhető: </a:t>
            </a:r>
            <a:r>
              <a:rPr lang="hu-HU" sz="2800" b="1" dirty="0" smtClean="0">
                <a:cs typeface="Times New Roman" charset="0"/>
              </a:rPr>
              <a:t>egész ingatlanra, egész tulajdoni illetőségre vagy ezek eszmei hányadára</a:t>
            </a:r>
            <a:r>
              <a:rPr lang="hu-HU" sz="2800" b="1" dirty="0" smtClean="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381000"/>
            <a:ext cx="7772400" cy="685800"/>
          </a:xfrm>
        </p:spPr>
        <p:txBody>
          <a:bodyPr/>
          <a:lstStyle/>
          <a:p>
            <a:pPr eaLnBrk="1" hangingPunct="1"/>
            <a:r>
              <a:rPr lang="hu-HU" sz="3200" b="1" smtClean="0">
                <a:cs typeface="Times New Roman" charset="0"/>
              </a:rPr>
              <a:t>Jelzálogjog (önálló zálogjog)</a:t>
            </a:r>
          </a:p>
        </p:txBody>
      </p:sp>
      <p:sp>
        <p:nvSpPr>
          <p:cNvPr id="26627" name="Rectangle 3"/>
          <p:cNvSpPr>
            <a:spLocks noGrp="1" noChangeArrowheads="1"/>
          </p:cNvSpPr>
          <p:nvPr>
            <p:ph idx="1"/>
          </p:nvPr>
        </p:nvSpPr>
        <p:spPr>
          <a:xfrm>
            <a:off x="685800" y="1371600"/>
            <a:ext cx="7772400" cy="4724400"/>
          </a:xfrm>
        </p:spPr>
        <p:txBody>
          <a:bodyPr>
            <a:normAutofit fontScale="92500" lnSpcReduction="10000"/>
          </a:bodyPr>
          <a:lstStyle/>
          <a:p>
            <a:pPr eaLnBrk="1" hangingPunct="1">
              <a:lnSpc>
                <a:spcPct val="90000"/>
              </a:lnSpc>
            </a:pPr>
            <a:r>
              <a:rPr lang="hu-HU" sz="2800" b="1" dirty="0" smtClean="0"/>
              <a:t>Zálogjog fogalma (Ptk. 5:86.§)</a:t>
            </a:r>
          </a:p>
          <a:p>
            <a:pPr eaLnBrk="1" hangingPunct="1">
              <a:lnSpc>
                <a:spcPct val="90000"/>
              </a:lnSpc>
            </a:pPr>
            <a:r>
              <a:rPr lang="hu-HU" sz="2800" b="1" dirty="0" smtClean="0"/>
              <a:t>Ingatlan-nyilvántartásba bejegyezhető jelzálogjogok:</a:t>
            </a:r>
          </a:p>
          <a:p>
            <a:pPr lvl="1" eaLnBrk="1" hangingPunct="1">
              <a:lnSpc>
                <a:spcPct val="90000"/>
              </a:lnSpc>
            </a:pPr>
            <a:r>
              <a:rPr lang="hu-HU" sz="2400" b="1" dirty="0" smtClean="0"/>
              <a:t>ingatlanon fennálló jelzálogjog </a:t>
            </a:r>
          </a:p>
          <a:p>
            <a:pPr lvl="1" eaLnBrk="1" hangingPunct="1">
              <a:lnSpc>
                <a:spcPct val="90000"/>
              </a:lnSpc>
            </a:pPr>
            <a:r>
              <a:rPr lang="hu-HU" sz="2400" b="1" dirty="0" smtClean="0"/>
              <a:t>Ingatlan-nyilvántartásba bejegyzett, átruházható jogon alapított jelzálog</a:t>
            </a:r>
          </a:p>
          <a:p>
            <a:pPr lvl="1" eaLnBrk="1" hangingPunct="1">
              <a:lnSpc>
                <a:spcPct val="90000"/>
              </a:lnSpc>
            </a:pPr>
            <a:r>
              <a:rPr lang="hu-HU" sz="2400" b="1" dirty="0" err="1" smtClean="0"/>
              <a:t>Aljelzálogjog</a:t>
            </a:r>
            <a:r>
              <a:rPr lang="hu-HU" sz="2400" b="1" dirty="0" smtClean="0"/>
              <a:t> az ingatlan-nyilvántartásba bejegyzett jelzálogjogon</a:t>
            </a:r>
          </a:p>
          <a:p>
            <a:pPr lvl="1" eaLnBrk="1" hangingPunct="1">
              <a:lnSpc>
                <a:spcPct val="90000"/>
              </a:lnSpc>
            </a:pPr>
            <a:r>
              <a:rPr lang="hu-HU" sz="2400" b="1" dirty="0" smtClean="0"/>
              <a:t>Konkretizált vagyont terhelő (lebegő) zálogjog</a:t>
            </a:r>
          </a:p>
          <a:p>
            <a:pPr lvl="1">
              <a:lnSpc>
                <a:spcPct val="90000"/>
              </a:lnSpc>
            </a:pPr>
            <a:r>
              <a:rPr lang="hu-HU" sz="2400" b="1" dirty="0" smtClean="0"/>
              <a:t>Különvált </a:t>
            </a:r>
            <a:r>
              <a:rPr lang="hu-HU" b="1" dirty="0" smtClean="0"/>
              <a:t>zálogjog</a:t>
            </a:r>
          </a:p>
          <a:p>
            <a:pPr lvl="1">
              <a:lnSpc>
                <a:spcPct val="90000"/>
              </a:lnSpc>
            </a:pPr>
            <a:r>
              <a:rPr lang="hu-HU" b="1" dirty="0" smtClean="0"/>
              <a:t>önálló zálogjog</a:t>
            </a:r>
            <a:endParaRPr lang="hu-HU" sz="2400" b="1" dirty="0" smtClean="0"/>
          </a:p>
          <a:p>
            <a:pPr eaLnBrk="1" hangingPunct="1">
              <a:lnSpc>
                <a:spcPct val="90000"/>
              </a:lnSpc>
            </a:pPr>
            <a:r>
              <a:rPr lang="hu-HU" sz="2800" b="1" dirty="0" smtClean="0"/>
              <a:t>Bejegyzése</a:t>
            </a:r>
            <a:r>
              <a:rPr lang="hu-HU" sz="2800" dirty="0" smtClean="0"/>
              <a:t> </a:t>
            </a:r>
            <a:r>
              <a:rPr lang="hu-HU" sz="2400" b="1" dirty="0" smtClean="0"/>
              <a:t>lehet egyetemleges (több ingatlant terhelő), vagy egyedi vagy (keretbiztosítéki jellegű)</a:t>
            </a:r>
            <a:endParaRPr lang="hu-HU" sz="2800"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a:xfrm>
            <a:off x="685800" y="609600"/>
            <a:ext cx="7772400" cy="5486400"/>
          </a:xfrm>
        </p:spPr>
        <p:txBody>
          <a:bodyPr>
            <a:normAutofit fontScale="92500" lnSpcReduction="10000"/>
          </a:bodyPr>
          <a:lstStyle/>
          <a:p>
            <a:pPr eaLnBrk="1" hangingPunct="1">
              <a:lnSpc>
                <a:spcPct val="80000"/>
              </a:lnSpc>
            </a:pPr>
            <a:r>
              <a:rPr lang="hu-HU" sz="2800" b="1" dirty="0" smtClean="0"/>
              <a:t>Bejegyzésben fel kell tüntetni:</a:t>
            </a:r>
          </a:p>
          <a:p>
            <a:pPr lvl="1" eaLnBrk="1" hangingPunct="1">
              <a:lnSpc>
                <a:spcPct val="80000"/>
              </a:lnSpc>
            </a:pPr>
            <a:r>
              <a:rPr lang="hu-HU" sz="2400" b="1" dirty="0" smtClean="0"/>
              <a:t>jelzálog jogosultja</a:t>
            </a:r>
          </a:p>
          <a:p>
            <a:pPr lvl="1" eaLnBrk="1" hangingPunct="1">
              <a:lnSpc>
                <a:spcPct val="80000"/>
              </a:lnSpc>
            </a:pPr>
            <a:r>
              <a:rPr lang="hu-HU" sz="2400" b="1" dirty="0" smtClean="0"/>
              <a:t>személyes adós(ha az nem az ingatlan tulajdonosa)</a:t>
            </a:r>
          </a:p>
          <a:p>
            <a:pPr lvl="1" eaLnBrk="1" hangingPunct="1">
              <a:lnSpc>
                <a:spcPct val="80000"/>
              </a:lnSpc>
            </a:pPr>
            <a:r>
              <a:rPr lang="hu-HU" sz="2400" b="1" dirty="0" smtClean="0"/>
              <a:t>meg kell jelölni a zálogjoggal biztosított követelést, Hogyan? 1. a. az alapul szolgáló egy vagy több jogviszonyra utalással és az összeg meghatározásával vagy 1.b. a bejegyzés alapjául szolgáló okiratra történő utalással. (Keretbiztosítéki jelleg, önálló zálogjog?)</a:t>
            </a:r>
          </a:p>
          <a:p>
            <a:pPr lvl="1" eaLnBrk="1" hangingPunct="1">
              <a:lnSpc>
                <a:spcPct val="80000"/>
              </a:lnSpc>
            </a:pPr>
            <a:r>
              <a:rPr lang="hu-HU" sz="2400" b="1" dirty="0" smtClean="0"/>
              <a:t>Konkrétan! Fogyasztói zálogszerződés esetén a bejegyzésnek tartalmaznia kell a jelzálogjoggal biztosított </a:t>
            </a:r>
            <a:r>
              <a:rPr lang="hu-HU" sz="2400" b="1" u="sng" dirty="0" smtClean="0"/>
              <a:t>összeg megjelölését </a:t>
            </a:r>
            <a:r>
              <a:rPr lang="hu-HU" sz="2400" b="1" dirty="0" smtClean="0"/>
              <a:t>is. </a:t>
            </a:r>
          </a:p>
          <a:p>
            <a:pPr lvl="1" eaLnBrk="1" hangingPunct="1">
              <a:lnSpc>
                <a:spcPct val="80000"/>
              </a:lnSpc>
            </a:pPr>
            <a:r>
              <a:rPr lang="hu-HU" sz="2400" b="1" dirty="0" smtClean="0"/>
              <a:t>Vagyont terhelő zálogjog konkretizálásakor a bejegyzéshez szükséges a jogosult átalakító(konkretizáló) nyilatkozata (igazolással)</a:t>
            </a:r>
          </a:p>
          <a:p>
            <a:pPr eaLnBrk="1" hangingPunct="1">
              <a:lnSpc>
                <a:spcPct val="80000"/>
              </a:lnSpc>
            </a:pPr>
            <a:r>
              <a:rPr lang="hu-HU" b="1" dirty="0" err="1" smtClean="0"/>
              <a:t>Zálogjogosulti</a:t>
            </a:r>
            <a:r>
              <a:rPr lang="hu-HU" b="1" dirty="0" smtClean="0"/>
              <a:t> bizományos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a:xfrm>
            <a:off x="685800" y="533400"/>
            <a:ext cx="8077200" cy="5562600"/>
          </a:xfrm>
        </p:spPr>
        <p:txBody>
          <a:bodyPr/>
          <a:lstStyle/>
          <a:p>
            <a:pPr eaLnBrk="1" hangingPunct="1"/>
            <a:r>
              <a:rPr lang="hu-HU" i="1" dirty="0" smtClean="0"/>
              <a:t>Önálló zálogjog átváltozatható követelést biztosító jelzálogjoggá a felek megállapodásával</a:t>
            </a:r>
          </a:p>
          <a:p>
            <a:pPr eaLnBrk="1" hangingPunct="1"/>
            <a:r>
              <a:rPr lang="hu-HU" b="1" dirty="0" smtClean="0"/>
              <a:t>Különvált zálogjog:</a:t>
            </a:r>
          </a:p>
          <a:p>
            <a:pPr lvl="1"/>
            <a:r>
              <a:rPr lang="hu-HU" dirty="0" smtClean="0">
                <a:solidFill>
                  <a:schemeClr val="tx1"/>
                </a:solidFill>
                <a:latin typeface="+mn-lt"/>
                <a:ea typeface="+mn-ea"/>
                <a:cs typeface="+mn-cs"/>
              </a:rPr>
              <a:t>a zálogjogosultat terhelő követelés biztosítéka.</a:t>
            </a:r>
          </a:p>
          <a:p>
            <a:pPr lvl="1"/>
            <a:r>
              <a:rPr lang="hu-HU" dirty="0" smtClean="0">
                <a:solidFill>
                  <a:schemeClr val="tx1"/>
                </a:solidFill>
                <a:latin typeface="+mn-lt"/>
                <a:ea typeface="+mn-ea"/>
                <a:cs typeface="+mn-cs"/>
              </a:rPr>
              <a:t>Ha a jelzálogjog jogosultja a biztosított követelés nélkül ruházza át a jelzálogjogot a vele szemben fennálló követelés jogosultjára</a:t>
            </a:r>
            <a:endParaRPr lang="hu-HU" b="1" dirty="0" smtClean="0"/>
          </a:p>
          <a:p>
            <a:pPr eaLnBrk="1" hangingPunct="1"/>
            <a:endParaRPr lang="hu-HU" b="1" dirty="0" smtClean="0"/>
          </a:p>
          <a:p>
            <a:pPr lvl="1" eaLnBrk="1" hangingPunct="1"/>
            <a:endParaRPr lang="hu-HU"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762000"/>
          </a:xfrm>
        </p:spPr>
        <p:txBody>
          <a:bodyPr/>
          <a:lstStyle/>
          <a:p>
            <a:pPr eaLnBrk="1" hangingPunct="1"/>
            <a:r>
              <a:rPr lang="hu-HU" b="1" smtClean="0"/>
              <a:t>Tulajdoni lap részei</a:t>
            </a:r>
          </a:p>
        </p:txBody>
      </p:sp>
      <p:sp>
        <p:nvSpPr>
          <p:cNvPr id="5123" name="Rectangle 3"/>
          <p:cNvSpPr>
            <a:spLocks noGrp="1" noChangeArrowheads="1"/>
          </p:cNvSpPr>
          <p:nvPr>
            <p:ph idx="1"/>
          </p:nvPr>
        </p:nvSpPr>
        <p:spPr>
          <a:xfrm>
            <a:off x="468313" y="1219200"/>
            <a:ext cx="8294687" cy="5305425"/>
          </a:xfrm>
        </p:spPr>
        <p:txBody>
          <a:bodyPr>
            <a:normAutofit fontScale="92500" lnSpcReduction="20000"/>
          </a:bodyPr>
          <a:lstStyle/>
          <a:p>
            <a:pPr eaLnBrk="1" hangingPunct="1">
              <a:lnSpc>
                <a:spcPct val="90000"/>
              </a:lnSpc>
            </a:pPr>
            <a:r>
              <a:rPr lang="hu-HU" sz="2800" smtClean="0"/>
              <a:t>A tulajdoni lap 3 részből áll</a:t>
            </a:r>
          </a:p>
          <a:p>
            <a:pPr eaLnBrk="1" hangingPunct="1">
              <a:lnSpc>
                <a:spcPct val="90000"/>
              </a:lnSpc>
            </a:pPr>
            <a:r>
              <a:rPr lang="hu-HU" sz="2800" smtClean="0"/>
              <a:t>I. rész tartalmazza az ingatlanra vonatkozó adatokat (pl. természetbeni fekvése, területnagysága, megjelölése, művelési ág, ill. művelés alól kivett terület jellegét), jogi jellegét, rendeltetési jellegét, az ingatlan(épület) mindenkori tulajdonosa javára fennálló telki szolgalmi jogot, földhasználati jogot</a:t>
            </a:r>
          </a:p>
          <a:p>
            <a:pPr eaLnBrk="1" hangingPunct="1">
              <a:lnSpc>
                <a:spcPct val="90000"/>
              </a:lnSpc>
            </a:pPr>
            <a:r>
              <a:rPr lang="hu-HU" sz="2800" smtClean="0"/>
              <a:t>II. rész tartalmazza  a tulajdonjogot, a vagyonkezelői jogot és ezek jogosultját (a tulajdonosi jogokat gyakorló szervet), a kiskorúság ill. a gondnokság alá helyezés tényét</a:t>
            </a:r>
          </a:p>
          <a:p>
            <a:pPr eaLnBrk="1" hangingPunct="1">
              <a:lnSpc>
                <a:spcPct val="90000"/>
              </a:lnSpc>
            </a:pPr>
            <a:r>
              <a:rPr lang="hu-HU" sz="2800" smtClean="0"/>
              <a:t>III. rész tartalmazza az ingatlanon fennálló terheket: jogokat és tényeket a jogosultak feltüntetésével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457200"/>
            <a:ext cx="7772400" cy="609600"/>
          </a:xfrm>
        </p:spPr>
        <p:txBody>
          <a:bodyPr>
            <a:normAutofit fontScale="90000"/>
          </a:bodyPr>
          <a:lstStyle/>
          <a:p>
            <a:pPr eaLnBrk="1" hangingPunct="1"/>
            <a:r>
              <a:rPr lang="hu-HU" sz="4000" b="1" smtClean="0">
                <a:cs typeface="Times New Roman" charset="0"/>
              </a:rPr>
              <a:t>Végrehajtási jog</a:t>
            </a:r>
          </a:p>
        </p:txBody>
      </p:sp>
      <p:sp>
        <p:nvSpPr>
          <p:cNvPr id="29699" name="Rectangle 3"/>
          <p:cNvSpPr>
            <a:spLocks noGrp="1" noChangeArrowheads="1"/>
          </p:cNvSpPr>
          <p:nvPr>
            <p:ph idx="1"/>
          </p:nvPr>
        </p:nvSpPr>
        <p:spPr>
          <a:xfrm>
            <a:off x="304800" y="1219200"/>
            <a:ext cx="8458200" cy="5410200"/>
          </a:xfrm>
        </p:spPr>
        <p:txBody>
          <a:bodyPr>
            <a:normAutofit fontScale="92500" lnSpcReduction="20000"/>
          </a:bodyPr>
          <a:lstStyle/>
          <a:p>
            <a:pPr marL="533400" indent="-533400" eaLnBrk="1" hangingPunct="1">
              <a:lnSpc>
                <a:spcPct val="90000"/>
              </a:lnSpc>
              <a:buFontTx/>
              <a:buAutoNum type="arabicPeriod"/>
            </a:pPr>
            <a:r>
              <a:rPr lang="hu-HU" sz="2400" b="1" smtClean="0"/>
              <a:t>1994. évi LIII. tv. a bírósági végrehajtásról </a:t>
            </a:r>
            <a:r>
              <a:rPr lang="hu-HU" sz="2000" b="1" smtClean="0"/>
              <a:t>(Vht. 136-163.§§)</a:t>
            </a:r>
          </a:p>
          <a:p>
            <a:pPr marL="533400" indent="-533400" eaLnBrk="1" hangingPunct="1">
              <a:lnSpc>
                <a:spcPct val="90000"/>
              </a:lnSpc>
            </a:pPr>
            <a:r>
              <a:rPr lang="hu-HU" sz="2400" b="1" u="sng" smtClean="0">
                <a:cs typeface="Times New Roman" charset="0"/>
              </a:rPr>
              <a:t>végrehajtási eljárás lehet biztosítási jellegű</a:t>
            </a:r>
            <a:r>
              <a:rPr lang="hu-HU" sz="2400" b="1" u="sng" smtClean="0"/>
              <a:t>:</a:t>
            </a:r>
            <a:r>
              <a:rPr lang="hu-HU" sz="2400" b="1" smtClean="0"/>
              <a:t> </a:t>
            </a:r>
            <a:r>
              <a:rPr lang="hu-HU" sz="2400" b="1" smtClean="0">
                <a:cs typeface="Times New Roman" charset="0"/>
              </a:rPr>
              <a:t>az ingatlanra történő (bűnügyi) zárlat, zár alá vétel, ill. biztosítási intézkedés tényének a feljegyzésével történik</a:t>
            </a:r>
            <a:r>
              <a:rPr lang="hu-HU" sz="2400" b="1" smtClean="0"/>
              <a:t> </a:t>
            </a:r>
          </a:p>
          <a:p>
            <a:pPr marL="533400" indent="-533400" eaLnBrk="1" hangingPunct="1">
              <a:lnSpc>
                <a:spcPct val="90000"/>
              </a:lnSpc>
            </a:pPr>
            <a:r>
              <a:rPr lang="hu-HU" sz="2400" b="1" u="sng" smtClean="0">
                <a:cs typeface="Times New Roman" charset="0"/>
              </a:rPr>
              <a:t>a kielégítési (azaz behajtási célú) végrehajtás</a:t>
            </a:r>
            <a:r>
              <a:rPr lang="hu-HU" sz="2400" smtClean="0"/>
              <a:t> </a:t>
            </a:r>
          </a:p>
          <a:p>
            <a:pPr marL="914400" lvl="1" indent="-457200" eaLnBrk="1" hangingPunct="1">
              <a:lnSpc>
                <a:spcPct val="90000"/>
              </a:lnSpc>
            </a:pPr>
            <a:r>
              <a:rPr lang="hu-HU" sz="2000" b="1" smtClean="0"/>
              <a:t>ingatlan lefoglalása a végrehajtási jog bejegyzésével történik</a:t>
            </a:r>
          </a:p>
          <a:p>
            <a:pPr marL="914400" lvl="1" indent="-457200" eaLnBrk="1" hangingPunct="1">
              <a:lnSpc>
                <a:spcPct val="90000"/>
              </a:lnSpc>
            </a:pPr>
            <a:r>
              <a:rPr lang="hu-HU" sz="2000" b="1" smtClean="0">
                <a:cs typeface="Times New Roman" charset="0"/>
              </a:rPr>
              <a:t>A lefoglalás célja a tulajdonos rendelkezési jogának korlátozása, ezért a végrehajtási jog bejegyzését követően további jogot vagy tényt csak azzal a feltétellel lehet bejegyezni, hogy az a végrehajtást kérő jogát nem sérti, és a végrehajtás célját nem hiúsítja meg.</a:t>
            </a:r>
            <a:r>
              <a:rPr lang="hu-HU" sz="2000" b="1" smtClean="0"/>
              <a:t> </a:t>
            </a:r>
          </a:p>
          <a:p>
            <a:pPr marL="914400" lvl="1" indent="-457200" eaLnBrk="1" hangingPunct="1">
              <a:lnSpc>
                <a:spcPct val="90000"/>
              </a:lnSpc>
            </a:pPr>
            <a:r>
              <a:rPr lang="hu-HU" sz="2000" b="1" smtClean="0"/>
              <a:t>Ingatlan értékesítése (árverési vagy árverésen kívüli). Az árverési vevő tulajdonszerzése korlátozásmentes (hatósági árverés, kivételek)</a:t>
            </a:r>
          </a:p>
          <a:p>
            <a:pPr marL="533400" indent="-533400" eaLnBrk="1" hangingPunct="1">
              <a:lnSpc>
                <a:spcPct val="90000"/>
              </a:lnSpc>
            </a:pPr>
            <a:r>
              <a:rPr lang="hu-HU" sz="2000" b="1" smtClean="0">
                <a:cs typeface="Times New Roman" charset="0"/>
              </a:rPr>
              <a:t>Ingatlanra végrehajtást vezetni az ingatlan jellegére, művelési ágára, az ingatlanra bejegyzett jogra vagy tilalomra, feljegyzett (vagy fel nem jegyzett) tényre tekintet nélkül lehetséges. </a:t>
            </a:r>
            <a:endParaRPr lang="hu-HU" sz="2000" b="1"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500034" y="642918"/>
            <a:ext cx="8305800" cy="5867400"/>
          </a:xfrm>
        </p:spPr>
        <p:txBody>
          <a:bodyPr>
            <a:normAutofit fontScale="92500" lnSpcReduction="20000"/>
          </a:bodyPr>
          <a:lstStyle/>
          <a:p>
            <a:pPr marL="609600" indent="-609600" eaLnBrk="1" hangingPunct="1">
              <a:lnSpc>
                <a:spcPct val="90000"/>
              </a:lnSpc>
              <a:buFontTx/>
              <a:buAutoNum type="arabicPeriod" startAt="2"/>
            </a:pPr>
            <a:r>
              <a:rPr lang="hu-HU" sz="2400" b="1" dirty="0" smtClean="0"/>
              <a:t>2004. évi </a:t>
            </a:r>
            <a:r>
              <a:rPr lang="hu-HU" sz="2400" b="1" dirty="0" err="1" smtClean="0"/>
              <a:t>CXL.tv</a:t>
            </a:r>
            <a:r>
              <a:rPr lang="hu-HU" sz="2400" b="1" dirty="0" smtClean="0"/>
              <a:t>. a közigazgatási hatósági eljárás és szolgáltatás általános szabályairól</a:t>
            </a:r>
            <a:r>
              <a:rPr lang="hu-HU" sz="2000" b="1" dirty="0" smtClean="0"/>
              <a:t> (</a:t>
            </a:r>
            <a:r>
              <a:rPr lang="hu-HU" sz="2000" b="1" dirty="0" err="1" smtClean="0"/>
              <a:t>Ket</a:t>
            </a:r>
            <a:r>
              <a:rPr lang="hu-HU" sz="2000" b="1" dirty="0" smtClean="0"/>
              <a:t>. 124-152. §§)</a:t>
            </a:r>
          </a:p>
          <a:p>
            <a:pPr marL="609600" indent="-609600" eaLnBrk="1" hangingPunct="1">
              <a:lnSpc>
                <a:spcPct val="90000"/>
              </a:lnSpc>
            </a:pPr>
            <a:r>
              <a:rPr lang="hu-HU" sz="2000" b="1" dirty="0" smtClean="0"/>
              <a:t>Végrehajtás célja: a hatóság döntésében (jóváhagyott egyezség, hatósági szerződés) elrendelt pénzfizetési vagy egyéb kötelezettség teljesítésére az ügyfél kényszerítése</a:t>
            </a:r>
          </a:p>
          <a:p>
            <a:pPr marL="609600" indent="-609600" eaLnBrk="1" hangingPunct="1">
              <a:lnSpc>
                <a:spcPct val="90000"/>
              </a:lnSpc>
            </a:pPr>
            <a:r>
              <a:rPr lang="hu-HU" sz="2000" b="1" dirty="0" smtClean="0"/>
              <a:t>Mögöttes jogszabály a </a:t>
            </a:r>
            <a:r>
              <a:rPr lang="hu-HU" sz="2000" b="1" dirty="0" err="1" smtClean="0"/>
              <a:t>Vht</a:t>
            </a:r>
            <a:r>
              <a:rPr lang="hu-HU" sz="2000" b="1" dirty="0" smtClean="0"/>
              <a:t>.</a:t>
            </a:r>
          </a:p>
          <a:p>
            <a:pPr marL="609600" indent="-609600" eaLnBrk="1" hangingPunct="1">
              <a:lnSpc>
                <a:spcPct val="90000"/>
              </a:lnSpc>
            </a:pPr>
            <a:r>
              <a:rPr lang="hu-HU" sz="2000" b="1" dirty="0" smtClean="0"/>
              <a:t>Jelzálogjog </a:t>
            </a:r>
            <a:r>
              <a:rPr lang="hu-HU" sz="2000" b="1" dirty="0" err="1" smtClean="0"/>
              <a:t>soronkívüli</a:t>
            </a:r>
            <a:r>
              <a:rPr lang="hu-HU" sz="2000" b="1" dirty="0" smtClean="0"/>
              <a:t> bejegyzése, ha</a:t>
            </a:r>
          </a:p>
          <a:p>
            <a:pPr marL="990600" lvl="1" indent="-533400" eaLnBrk="1" hangingPunct="1">
              <a:lnSpc>
                <a:spcPct val="90000"/>
              </a:lnSpc>
            </a:pPr>
            <a:r>
              <a:rPr lang="hu-HU" sz="1800" b="1" dirty="0" smtClean="0"/>
              <a:t>ingatlan-végrehajtásnak nincs helye és </a:t>
            </a:r>
          </a:p>
          <a:p>
            <a:pPr marL="990600" lvl="1" indent="-533400" eaLnBrk="1" hangingPunct="1">
              <a:lnSpc>
                <a:spcPct val="90000"/>
              </a:lnSpc>
            </a:pPr>
            <a:r>
              <a:rPr lang="hu-HU" sz="1800" b="1" dirty="0" smtClean="0"/>
              <a:t>a végrehajtás egyébként más vagyontárgyra is eredménytelen</a:t>
            </a:r>
          </a:p>
          <a:p>
            <a:pPr marL="609600" indent="-609600" eaLnBrk="1" hangingPunct="1">
              <a:lnSpc>
                <a:spcPct val="90000"/>
              </a:lnSpc>
              <a:buFontTx/>
              <a:buAutoNum type="arabicPeriod" startAt="3"/>
            </a:pPr>
            <a:r>
              <a:rPr lang="hu-HU" sz="2400" b="1" dirty="0" smtClean="0"/>
              <a:t>Végrehajtási jog bejegyzése (közös szabályok)</a:t>
            </a:r>
          </a:p>
          <a:p>
            <a:pPr marL="609600" indent="-609600" eaLnBrk="1" hangingPunct="1">
              <a:lnSpc>
                <a:spcPct val="90000"/>
              </a:lnSpc>
            </a:pPr>
            <a:r>
              <a:rPr lang="hu-HU" sz="2000" b="1" dirty="0" smtClean="0"/>
              <a:t>Bejegyezhető ingatlan egészére vagy egész tulajdoni illetőségére</a:t>
            </a:r>
          </a:p>
          <a:p>
            <a:pPr marL="609600" indent="-609600" eaLnBrk="1" hangingPunct="1">
              <a:lnSpc>
                <a:spcPct val="90000"/>
              </a:lnSpc>
            </a:pPr>
            <a:r>
              <a:rPr lang="hu-HU" sz="2000" dirty="0" smtClean="0">
                <a:solidFill>
                  <a:schemeClr val="tx1"/>
                </a:solidFill>
                <a:latin typeface="+mn-lt"/>
                <a:ea typeface="+mn-ea"/>
                <a:cs typeface="+mn-cs"/>
              </a:rPr>
              <a:t>A jelzálogjoggal biztosított követelés érvényesítésére vonatkozó végrehajtási jogot, valamint a jelzálogjoggal biztosított követelés lefoglalását a jelzálogjog rangsorában kell bejegyezni.</a:t>
            </a:r>
            <a:endParaRPr lang="hu-HU" sz="2000" b="1" dirty="0" smtClean="0"/>
          </a:p>
          <a:p>
            <a:pPr marL="609600" indent="-609600" eaLnBrk="1" hangingPunct="1">
              <a:lnSpc>
                <a:spcPct val="90000"/>
              </a:lnSpc>
            </a:pPr>
            <a:r>
              <a:rPr lang="hu-HU" sz="2000" b="1" dirty="0" smtClean="0"/>
              <a:t>Jelzálogjoggal biztosított követelés ranghelyén</a:t>
            </a:r>
          </a:p>
          <a:p>
            <a:pPr marL="609600" indent="-609600" eaLnBrk="1" hangingPunct="1">
              <a:lnSpc>
                <a:spcPct val="90000"/>
              </a:lnSpc>
            </a:pPr>
            <a:r>
              <a:rPr lang="hu-HU" sz="2000" b="1" dirty="0" smtClean="0"/>
              <a:t>Ha a végrehajtással érvényesítendő követelés összege meghaladja a jelzálogjoggal biztosított követelés összegét, akkor a különbözet erejéig új ranghelyre kell bejegyezni a végrehajtási jogot.</a:t>
            </a:r>
          </a:p>
          <a:p>
            <a:pPr marL="609600" indent="-609600" eaLnBrk="1" hangingPunct="1">
              <a:lnSpc>
                <a:spcPct val="90000"/>
              </a:lnSpc>
              <a:buNone/>
            </a:pPr>
            <a:endParaRPr lang="hu-HU" sz="2000" b="1"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685800" y="428604"/>
            <a:ext cx="7772400" cy="5786478"/>
          </a:xfrm>
        </p:spPr>
        <p:txBody>
          <a:bodyPr>
            <a:normAutofit lnSpcReduction="10000"/>
          </a:bodyPr>
          <a:lstStyle/>
          <a:p>
            <a:pPr algn="just"/>
            <a:r>
              <a:rPr lang="hu-HU" sz="800" b="1" dirty="0" err="1" smtClean="0">
                <a:solidFill>
                  <a:schemeClr val="tx1"/>
                </a:solidFill>
                <a:latin typeface="+mn-lt"/>
                <a:ea typeface="+mn-ea"/>
                <a:cs typeface="+mn-cs"/>
              </a:rPr>
              <a:t>Inytv</a:t>
            </a:r>
            <a:r>
              <a:rPr lang="hu-HU" sz="800" b="1" dirty="0" smtClean="0">
                <a:solidFill>
                  <a:schemeClr val="tx1"/>
                </a:solidFill>
                <a:latin typeface="+mn-lt"/>
                <a:ea typeface="+mn-ea"/>
                <a:cs typeface="+mn-cs"/>
              </a:rPr>
              <a:t>. 17. § (1)Az ingatlan-nyilvántartásba csak az ingatlanhoz kapcsolódó következő, jogilag jelentős tények jegyezhetők fel:</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 a jogosult</a:t>
            </a:r>
            <a:r>
              <a:rPr lang="hu-HU" sz="800" b="1" dirty="0" smtClean="0"/>
              <a:t> </a:t>
            </a:r>
            <a:r>
              <a:rPr lang="hu-HU" sz="800" b="1" dirty="0" smtClean="0">
                <a:solidFill>
                  <a:schemeClr val="tx1"/>
                </a:solidFill>
                <a:latin typeface="+mn-lt"/>
                <a:ea typeface="+mn-ea"/>
                <a:cs typeface="+mn-cs"/>
              </a:rPr>
              <a:t>1.1. kiskorúsága,</a:t>
            </a:r>
            <a:r>
              <a:rPr lang="hu-HU" sz="800" b="1" dirty="0" smtClean="0"/>
              <a:t> </a:t>
            </a:r>
            <a:r>
              <a:rPr lang="hu-HU" sz="800" b="1" dirty="0" smtClean="0">
                <a:solidFill>
                  <a:schemeClr val="tx1"/>
                </a:solidFill>
                <a:latin typeface="+mn-lt"/>
                <a:ea typeface="+mn-ea"/>
                <a:cs typeface="+mn-cs"/>
              </a:rPr>
              <a:t>1.2. gondnokság alá helyezése,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 a jogosulttal szemben megindított</a:t>
            </a:r>
            <a:r>
              <a:rPr lang="hu-HU" sz="800" b="1" dirty="0" smtClean="0"/>
              <a:t> </a:t>
            </a:r>
            <a:r>
              <a:rPr lang="hu-HU" sz="800" b="1" dirty="0" smtClean="0">
                <a:solidFill>
                  <a:schemeClr val="tx1"/>
                </a:solidFill>
                <a:latin typeface="+mn-lt"/>
                <a:ea typeface="+mn-ea"/>
                <a:cs typeface="+mn-cs"/>
              </a:rPr>
              <a:t>2.1. felszámolási eljárás,</a:t>
            </a:r>
            <a:r>
              <a:rPr lang="hu-HU" sz="800" b="1" dirty="0" smtClean="0"/>
              <a:t> </a:t>
            </a:r>
            <a:r>
              <a:rPr lang="hu-HU" sz="800" b="1" dirty="0" smtClean="0">
                <a:solidFill>
                  <a:schemeClr val="tx1"/>
                </a:solidFill>
                <a:latin typeface="+mn-lt"/>
                <a:ea typeface="+mn-ea"/>
                <a:cs typeface="+mn-cs"/>
              </a:rPr>
              <a:t>2.2. végelszámolás,</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3. a külföldi székhelyű vállalkozás fióktelepének, kereskedelmi képviseletének cégjegyzékből történő törlése,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4. kisajátítási eljárás megindítása,</a:t>
            </a:r>
            <a:r>
              <a:rPr lang="hu-HU" sz="800" b="1" dirty="0" smtClean="0"/>
              <a:t> </a:t>
            </a:r>
            <a:r>
              <a:rPr lang="hu-HU" sz="800" b="1" dirty="0" smtClean="0">
                <a:solidFill>
                  <a:schemeClr val="tx1"/>
                </a:solidFill>
                <a:latin typeface="+mn-lt"/>
                <a:ea typeface="+mn-ea"/>
                <a:cs typeface="+mn-cs"/>
              </a:rPr>
              <a:t>5. telekalakítási eljárás megindítása,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6. felmérési, térképezési és területszámítási hiba kijavítására irányuló eljárás megindítása,</a:t>
            </a:r>
            <a:r>
              <a:rPr lang="hu-HU" sz="800" b="1" dirty="0" smtClean="0"/>
              <a:t> </a:t>
            </a:r>
            <a:r>
              <a:rPr lang="hu-HU" sz="800" b="1" dirty="0" smtClean="0">
                <a:solidFill>
                  <a:schemeClr val="tx1"/>
                </a:solidFill>
                <a:latin typeface="+mn-lt"/>
                <a:ea typeface="+mn-ea"/>
                <a:cs typeface="+mn-cs"/>
              </a:rPr>
              <a:t>7. földminősítési eljárás megindítása,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8. az ingatlanügyi hatósági határozat elleni</a:t>
            </a:r>
            <a:r>
              <a:rPr lang="hu-HU" sz="800" b="1" dirty="0" smtClean="0"/>
              <a:t> </a:t>
            </a:r>
            <a:r>
              <a:rPr lang="hu-HU" sz="800" b="1" dirty="0" smtClean="0">
                <a:solidFill>
                  <a:schemeClr val="tx1"/>
                </a:solidFill>
                <a:latin typeface="+mn-lt"/>
                <a:ea typeface="+mn-ea"/>
                <a:cs typeface="+mn-cs"/>
              </a:rPr>
              <a:t>8.1. jogorvoslati kérelem,</a:t>
            </a:r>
            <a:r>
              <a:rPr lang="hu-HU" sz="800" b="1" dirty="0" smtClean="0"/>
              <a:t> </a:t>
            </a:r>
            <a:r>
              <a:rPr lang="hu-HU" sz="800" b="1" dirty="0" smtClean="0">
                <a:solidFill>
                  <a:schemeClr val="tx1"/>
                </a:solidFill>
                <a:latin typeface="+mn-lt"/>
                <a:ea typeface="+mn-ea"/>
                <a:cs typeface="+mn-cs"/>
              </a:rPr>
              <a:t>8.2. ügyészi felhívás,</a:t>
            </a:r>
            <a:r>
              <a:rPr lang="hu-HU" sz="800" b="1" dirty="0" smtClean="0"/>
              <a:t> </a:t>
            </a:r>
            <a:r>
              <a:rPr lang="hu-HU" sz="800" b="1" dirty="0" smtClean="0">
                <a:solidFill>
                  <a:schemeClr val="tx1"/>
                </a:solidFill>
                <a:latin typeface="+mn-lt"/>
                <a:ea typeface="+mn-ea"/>
                <a:cs typeface="+mn-cs"/>
              </a:rPr>
              <a:t>8.3. ügyészi fellépés benyújtása,</a:t>
            </a:r>
            <a:r>
              <a:rPr lang="hu-HU" sz="800" b="1" dirty="0" smtClean="0"/>
              <a:t> </a:t>
            </a:r>
            <a:r>
              <a:rPr lang="hu-HU" sz="800" b="1" dirty="0" smtClean="0">
                <a:solidFill>
                  <a:schemeClr val="tx1"/>
                </a:solidFill>
                <a:latin typeface="+mn-lt"/>
                <a:ea typeface="+mn-ea"/>
                <a:cs typeface="+mn-cs"/>
              </a:rPr>
              <a:t>8.4. felügyeleti eljárás megindítása,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9. a bejegyzés, a feljegyzés és az adatváltozás átvezetése alapjául szolgáló vagy azzal kapcsolatos bírósági határozat elleni felülvizsgálati, illetve perújítási kérelem benyújtása,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10. az ingatlan jogi jellege,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11. a bejegyzés, a feljegyzés és az adatváltozás átvezetése iránti kérelem vagy megkeresés elutasítása,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12. épület</a:t>
            </a:r>
            <a:r>
              <a:rPr lang="hu-HU" sz="800" b="1" dirty="0" smtClean="0"/>
              <a:t> </a:t>
            </a:r>
            <a:r>
              <a:rPr lang="hu-HU" sz="800" b="1" dirty="0" smtClean="0">
                <a:solidFill>
                  <a:schemeClr val="tx1"/>
                </a:solidFill>
                <a:latin typeface="+mn-lt"/>
                <a:ea typeface="+mn-ea"/>
                <a:cs typeface="+mn-cs"/>
              </a:rPr>
              <a:t>12.1. létesítése,</a:t>
            </a:r>
            <a:r>
              <a:rPr lang="hu-HU" sz="800" b="1" dirty="0" smtClean="0"/>
              <a:t> </a:t>
            </a:r>
            <a:r>
              <a:rPr lang="hu-HU" sz="800" b="1" dirty="0" smtClean="0">
                <a:solidFill>
                  <a:schemeClr val="tx1"/>
                </a:solidFill>
                <a:latin typeface="+mn-lt"/>
                <a:ea typeface="+mn-ea"/>
                <a:cs typeface="+mn-cs"/>
              </a:rPr>
              <a:t>12.2. lebontása,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13. az ingatlan-nyilvántartási eljárás felfüggesztése,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14. jogerős hatósági vagy bírósági határozattal megállapított tartós környezetkárosodás ténye, mértéke és jellege,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15. bírósági ítéleten alapuló tulajdoni korlátozás,</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16. bírósági vagy hatósági határozaton alapuló telekalakítási és építési tilalom elrendelése, valamint egyéb építésügyi korlátozás, az épített környezet alakításáról és védelméről szóló törvényben meghatározott építésügyi köt., valamit önkormányzati hatósági döntésen, vagy hatósági szerződésen alapuló településrendezési kötelezettség, örökségvédelmi </a:t>
            </a:r>
            <a:r>
              <a:rPr lang="hu-HU" sz="800" b="1" dirty="0" err="1" smtClean="0">
                <a:solidFill>
                  <a:schemeClr val="tx1"/>
                </a:solidFill>
                <a:latin typeface="+mn-lt"/>
                <a:ea typeface="+mn-ea"/>
                <a:cs typeface="+mn-cs"/>
              </a:rPr>
              <a:t>hatgi</a:t>
            </a:r>
            <a:r>
              <a:rPr lang="hu-HU" sz="800" b="1" dirty="0" smtClean="0">
                <a:solidFill>
                  <a:schemeClr val="tx1"/>
                </a:solidFill>
                <a:latin typeface="+mn-lt"/>
                <a:ea typeface="+mn-ea"/>
                <a:cs typeface="+mn-cs"/>
              </a:rPr>
              <a:t> köt.</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17. szerződésen, végintézkedésen, bírósági vagy hatósági határozaton alapuló</a:t>
            </a:r>
            <a:r>
              <a:rPr lang="hu-HU" sz="800" b="1" dirty="0" smtClean="0"/>
              <a:t>  </a:t>
            </a:r>
            <a:r>
              <a:rPr lang="hu-HU" sz="800" b="1" dirty="0" smtClean="0">
                <a:solidFill>
                  <a:schemeClr val="tx1"/>
                </a:solidFill>
                <a:latin typeface="+mn-lt"/>
                <a:ea typeface="+mn-ea"/>
                <a:cs typeface="+mn-cs"/>
              </a:rPr>
              <a:t>17.1. elidegenítési és terhelési tilalom,</a:t>
            </a:r>
            <a:r>
              <a:rPr lang="hu-HU" sz="800" b="1" dirty="0" smtClean="0"/>
              <a:t> </a:t>
            </a:r>
            <a:r>
              <a:rPr lang="hu-HU" sz="800" b="1" dirty="0" smtClean="0">
                <a:solidFill>
                  <a:schemeClr val="tx1"/>
                </a:solidFill>
                <a:latin typeface="+mn-lt"/>
                <a:ea typeface="+mn-ea"/>
                <a:cs typeface="+mn-cs"/>
              </a:rPr>
              <a:t>17.2. elidegenítési tilalom 17.3. a rendelkezési jogot korlátozó egyéb tilalom,</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18. az e törvényben meghatározott</a:t>
            </a:r>
            <a:r>
              <a:rPr lang="hu-HU" sz="800" b="1" dirty="0" smtClean="0"/>
              <a:t> </a:t>
            </a:r>
            <a:r>
              <a:rPr lang="hu-HU" sz="800" b="1" dirty="0" smtClean="0">
                <a:solidFill>
                  <a:schemeClr val="tx1"/>
                </a:solidFill>
                <a:latin typeface="+mn-lt"/>
                <a:ea typeface="+mn-ea"/>
                <a:cs typeface="+mn-cs"/>
              </a:rPr>
              <a:t>18.1. perek,</a:t>
            </a:r>
            <a:r>
              <a:rPr lang="hu-HU" sz="800" b="1" dirty="0" smtClean="0"/>
              <a:t> </a:t>
            </a:r>
            <a:r>
              <a:rPr lang="hu-HU" sz="800" b="1" dirty="0" smtClean="0">
                <a:solidFill>
                  <a:schemeClr val="tx1"/>
                </a:solidFill>
                <a:latin typeface="+mn-lt"/>
                <a:ea typeface="+mn-ea"/>
                <a:cs typeface="+mn-cs"/>
              </a:rPr>
              <a:t>18.2. büntetőeljárás megindítása,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19. árverés vagy nyilvános pályázat kitűzése,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20. a zárlat, a zár alá vétel, a zárlat az Európai Unió által elrendelt pénzügyi és vagyoni korlátozó intézkedés végrehajtására,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21. a tulajdonjog fenntartással történt eladás,</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22. a jelzálogjog ranghelyének előzetes biztosítása,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23. lemondás jelzálogjog előzetesen biztosított ranghelyével való rendelkezés jogáról,</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24. a ranghely megváltoztatása,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25. a társasházakról szóló törvény szerinti, a közös tulajdon átruházására a tulajdonostársak összes tulajdoni hányadának legalább kétharmadát feljogosító alapító okirat elfogadása, módosítása, továbbá az elfogadás, illetve a módosítás időpontja,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26. az e törvényben meghatározott megismételt hagyatéki eljárás megindítása,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27. a földhasználati jog gyakorlása szerződéses szabályozásának ténye,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28. bizalmi vagyonkezelés alapján fennálló kezelt vagyonba tartozó tulajdonjog,</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29. a föld tulajdonjogának átruházására irányuló szerződés benyújtása,</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30. pénzügyi lízingbeadás ténye,</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31. nemzeti emlékhely,</a:t>
            </a:r>
            <a:endParaRPr lang="hu-HU" sz="800" dirty="0" smtClean="0">
              <a:solidFill>
                <a:schemeClr val="tx1"/>
              </a:solidFill>
              <a:latin typeface="+mn-lt"/>
              <a:ea typeface="+mn-ea"/>
              <a:cs typeface="+mn-cs"/>
            </a:endParaRPr>
          </a:p>
          <a:p>
            <a:pPr algn="just"/>
            <a:r>
              <a:rPr lang="hu-HU" sz="800" b="1" dirty="0" smtClean="0">
                <a:solidFill>
                  <a:schemeClr val="tx1"/>
                </a:solidFill>
                <a:latin typeface="+mn-lt"/>
                <a:ea typeface="+mn-ea"/>
                <a:cs typeface="+mn-cs"/>
              </a:rPr>
              <a:t>32. történelmi emlékhely.</a:t>
            </a:r>
            <a:endParaRPr lang="hu-HU" sz="800" dirty="0" smtClean="0">
              <a:solidFill>
                <a:schemeClr val="tx1"/>
              </a:solidFill>
              <a:latin typeface="+mn-lt"/>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762000" y="304800"/>
            <a:ext cx="7696200" cy="914400"/>
          </a:xfrm>
        </p:spPr>
        <p:txBody>
          <a:bodyPr>
            <a:normAutofit fontScale="90000"/>
          </a:bodyPr>
          <a:lstStyle/>
          <a:p>
            <a:pPr eaLnBrk="1" hangingPunct="1">
              <a:defRPr/>
            </a:pPr>
            <a:r>
              <a:rPr lang="hu-HU" sz="3200" b="1" smtClean="0">
                <a:effectLst>
                  <a:outerShdw blurRad="38100" dist="38100" dir="2700000" algn="tl">
                    <a:srgbClr val="000000"/>
                  </a:outerShdw>
                </a:effectLst>
              </a:rPr>
              <a:t>Az ingatlan-nyilvántartásba feljegyezhető tények (</a:t>
            </a:r>
            <a:r>
              <a:rPr lang="hu-HU" sz="2800" b="1" smtClean="0">
                <a:effectLst>
                  <a:outerShdw blurRad="38100" dist="38100" dir="2700000" algn="tl">
                    <a:srgbClr val="000000"/>
                  </a:outerShdw>
                </a:effectLst>
              </a:rPr>
              <a:t>Inytv. 17.§)</a:t>
            </a:r>
          </a:p>
        </p:txBody>
      </p:sp>
      <p:sp>
        <p:nvSpPr>
          <p:cNvPr id="31747" name="Rectangle 3"/>
          <p:cNvSpPr>
            <a:spLocks noGrp="1" noChangeArrowheads="1"/>
          </p:cNvSpPr>
          <p:nvPr>
            <p:ph idx="1"/>
          </p:nvPr>
        </p:nvSpPr>
        <p:spPr>
          <a:xfrm>
            <a:off x="304800" y="1524000"/>
            <a:ext cx="8382000" cy="4953000"/>
          </a:xfrm>
        </p:spPr>
        <p:txBody>
          <a:bodyPr>
            <a:normAutofit fontScale="92500" lnSpcReduction="20000"/>
          </a:bodyPr>
          <a:lstStyle/>
          <a:p>
            <a:pPr marL="533400" indent="-533400" algn="just" eaLnBrk="1" hangingPunct="1">
              <a:lnSpc>
                <a:spcPct val="90000"/>
              </a:lnSpc>
              <a:buFont typeface="+mj-lt"/>
              <a:buAutoNum type="arabicPeriod"/>
            </a:pPr>
            <a:r>
              <a:rPr lang="hu-HU" sz="2800" b="1" dirty="0" smtClean="0"/>
              <a:t>Jogosultra vonatkozó feljegyzések</a:t>
            </a:r>
          </a:p>
          <a:p>
            <a:pPr marL="533400" indent="-533400" eaLnBrk="1" hangingPunct="1">
              <a:lnSpc>
                <a:spcPct val="90000"/>
              </a:lnSpc>
              <a:buFontTx/>
              <a:buAutoNum type="arabicPeriod"/>
            </a:pPr>
            <a:r>
              <a:rPr lang="hu-HU" sz="2800" b="1" dirty="0" smtClean="0">
                <a:cs typeface="Times New Roman" charset="0"/>
              </a:rPr>
              <a:t> Eljárási jellegű feljegyzések </a:t>
            </a:r>
            <a:endParaRPr lang="hu-HU" sz="2800" b="1" dirty="0" smtClean="0"/>
          </a:p>
          <a:p>
            <a:pPr marL="533400" indent="-533400" eaLnBrk="1" hangingPunct="1">
              <a:lnSpc>
                <a:spcPct val="90000"/>
              </a:lnSpc>
              <a:buFontTx/>
              <a:buAutoNum type="arabicPeriod"/>
            </a:pPr>
            <a:r>
              <a:rPr lang="hu-HU" sz="2800" b="1" dirty="0" smtClean="0">
                <a:cs typeface="Times New Roman" charset="0"/>
              </a:rPr>
              <a:t>Ingatlan jogi és természeti állapotára utaló feljegyzések </a:t>
            </a:r>
            <a:endParaRPr lang="hu-HU" sz="2800" b="1" dirty="0" smtClean="0"/>
          </a:p>
          <a:p>
            <a:pPr marL="533400" indent="-533400" eaLnBrk="1" hangingPunct="1">
              <a:lnSpc>
                <a:spcPct val="90000"/>
              </a:lnSpc>
              <a:buFontTx/>
              <a:buAutoNum type="arabicPeriod"/>
            </a:pPr>
            <a:r>
              <a:rPr lang="hu-HU" sz="2800" b="1" dirty="0" smtClean="0">
                <a:cs typeface="Times New Roman" charset="0"/>
              </a:rPr>
              <a:t>Ingatlan használatát korlátozó tények feljegyzése </a:t>
            </a:r>
            <a:endParaRPr lang="hu-HU" sz="2800" b="1" dirty="0" smtClean="0"/>
          </a:p>
          <a:p>
            <a:pPr marL="533400" indent="-533400" eaLnBrk="1" hangingPunct="1">
              <a:lnSpc>
                <a:spcPct val="90000"/>
              </a:lnSpc>
              <a:buFontTx/>
              <a:buAutoNum type="arabicPeriod"/>
            </a:pPr>
            <a:r>
              <a:rPr lang="hu-HU" sz="2800" b="1" dirty="0" smtClean="0">
                <a:cs typeface="Times New Roman" charset="0"/>
              </a:rPr>
              <a:t>Az ingatlannal való rendelkezési jogot korlátozó feljegyzések </a:t>
            </a:r>
            <a:endParaRPr lang="hu-HU" sz="2800" b="1" dirty="0" smtClean="0"/>
          </a:p>
          <a:p>
            <a:pPr marL="533400" indent="-533400" eaLnBrk="1" hangingPunct="1">
              <a:lnSpc>
                <a:spcPct val="90000"/>
              </a:lnSpc>
              <a:buFontTx/>
              <a:buAutoNum type="arabicPeriod"/>
            </a:pPr>
            <a:r>
              <a:rPr lang="hu-HU" sz="2800" b="1" dirty="0" smtClean="0">
                <a:cs typeface="Times New Roman" charset="0"/>
              </a:rPr>
              <a:t>Tulajdonjog-fenntartással történő eladás ténye</a:t>
            </a:r>
            <a:r>
              <a:rPr lang="hu-HU" sz="2800" b="1" dirty="0" smtClean="0"/>
              <a:t> </a:t>
            </a:r>
          </a:p>
          <a:p>
            <a:pPr marL="533400" indent="-533400" eaLnBrk="1" hangingPunct="1">
              <a:lnSpc>
                <a:spcPct val="90000"/>
              </a:lnSpc>
              <a:buFontTx/>
              <a:buAutoNum type="arabicPeriod"/>
            </a:pPr>
            <a:r>
              <a:rPr lang="hu-HU" sz="2800" b="1" dirty="0" smtClean="0">
                <a:cs typeface="Times New Roman" charset="0"/>
              </a:rPr>
              <a:t>Zálogjoggal összefüggő tények feljegyzése</a:t>
            </a:r>
            <a:r>
              <a:rPr lang="hu-HU" sz="2800" b="1" dirty="0" smtClean="0"/>
              <a:t> </a:t>
            </a:r>
          </a:p>
          <a:p>
            <a:pPr marL="533400" indent="-533400" eaLnBrk="1" hangingPunct="1">
              <a:lnSpc>
                <a:spcPct val="90000"/>
              </a:lnSpc>
              <a:buFontTx/>
              <a:buAutoNum type="arabicPeriod"/>
            </a:pPr>
            <a:r>
              <a:rPr lang="hu-HU" sz="2800" b="1" dirty="0" smtClean="0">
                <a:cs typeface="Times New Roman" charset="0"/>
              </a:rPr>
              <a:t>Végrehajtással összefüggő tények feljegyzése</a:t>
            </a:r>
            <a:endParaRPr lang="hu-HU" sz="2400" b="1" dirty="0" smtClean="0">
              <a:cs typeface="Times New Roman" charset="0"/>
            </a:endParaRPr>
          </a:p>
          <a:p>
            <a:pPr marL="533400" indent="-533400" eaLnBrk="1" hangingPunct="1">
              <a:lnSpc>
                <a:spcPct val="90000"/>
              </a:lnSpc>
              <a:buNone/>
            </a:pPr>
            <a:r>
              <a:rPr lang="hu-HU" sz="2400" b="1" dirty="0" smtClean="0"/>
              <a:t>(szubjektív csoportosítás!)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609600"/>
            <a:ext cx="7772400" cy="457200"/>
          </a:xfrm>
        </p:spPr>
        <p:txBody>
          <a:bodyPr>
            <a:noAutofit/>
          </a:bodyPr>
          <a:lstStyle/>
          <a:p>
            <a:pPr marL="838200" indent="-838200" eaLnBrk="1" hangingPunct="1"/>
            <a:r>
              <a:rPr lang="hu-HU" sz="2800" b="1" dirty="0" smtClean="0"/>
              <a:t>Jogosultra vonatkozó feljegyzések(i)</a:t>
            </a:r>
          </a:p>
        </p:txBody>
      </p:sp>
      <p:sp>
        <p:nvSpPr>
          <p:cNvPr id="32771" name="Rectangle 3"/>
          <p:cNvSpPr>
            <a:spLocks noGrp="1" noChangeArrowheads="1"/>
          </p:cNvSpPr>
          <p:nvPr>
            <p:ph idx="1"/>
          </p:nvPr>
        </p:nvSpPr>
        <p:spPr>
          <a:xfrm>
            <a:off x="533400" y="1295400"/>
            <a:ext cx="7924800" cy="5181600"/>
          </a:xfrm>
        </p:spPr>
        <p:txBody>
          <a:bodyPr>
            <a:normAutofit fontScale="92500" lnSpcReduction="20000"/>
          </a:bodyPr>
          <a:lstStyle/>
          <a:p>
            <a:pPr marL="609600" indent="-609600" eaLnBrk="1" hangingPunct="1">
              <a:lnSpc>
                <a:spcPct val="80000"/>
              </a:lnSpc>
              <a:buFontTx/>
              <a:buAutoNum type="arabicPeriod"/>
            </a:pPr>
            <a:r>
              <a:rPr lang="hu-HU" sz="2800" b="1" dirty="0" smtClean="0">
                <a:cs typeface="Times New Roman" charset="0"/>
              </a:rPr>
              <a:t>A jogosult kiskorúsága vagy gondnokság alá helyezése</a:t>
            </a:r>
            <a:r>
              <a:rPr lang="hu-HU" sz="2800" b="1" dirty="0" smtClean="0"/>
              <a:t> (</a:t>
            </a:r>
            <a:r>
              <a:rPr lang="hu-HU" sz="2000" b="1" dirty="0" err="1" smtClean="0"/>
              <a:t>Inyvhr</a:t>
            </a:r>
            <a:r>
              <a:rPr lang="hu-HU" sz="2000" b="1" dirty="0" smtClean="0"/>
              <a:t>. 21/A §;  </a:t>
            </a:r>
            <a:r>
              <a:rPr lang="hu-HU" sz="2000" b="1" dirty="0" err="1" smtClean="0"/>
              <a:t>hat.kív</a:t>
            </a:r>
            <a:r>
              <a:rPr lang="hu-HU" sz="2000" b="1" dirty="0" smtClean="0"/>
              <a:t>. 5.§ (</a:t>
            </a:r>
            <a:r>
              <a:rPr lang="hu-HU" sz="2000" b="1" dirty="0" err="1" smtClean="0"/>
              <a:t>5</a:t>
            </a:r>
            <a:r>
              <a:rPr lang="hu-HU" sz="2000" b="1" dirty="0" smtClean="0"/>
              <a:t>) </a:t>
            </a:r>
            <a:r>
              <a:rPr lang="hu-HU" sz="2000" b="1" dirty="0" err="1" smtClean="0"/>
              <a:t>bek</a:t>
            </a:r>
            <a:r>
              <a:rPr lang="hu-HU" sz="2000" b="1" dirty="0" smtClean="0"/>
              <a:t>.)</a:t>
            </a:r>
          </a:p>
          <a:p>
            <a:pPr marL="990600" lvl="1" indent="-533400" eaLnBrk="1" hangingPunct="1">
              <a:lnSpc>
                <a:spcPct val="80000"/>
              </a:lnSpc>
              <a:buClr>
                <a:schemeClr val="tx2"/>
              </a:buClr>
              <a:buSzPct val="120000"/>
              <a:buFontTx/>
              <a:buChar char="•"/>
            </a:pPr>
            <a:r>
              <a:rPr lang="hu-HU" sz="2400" b="1" dirty="0" smtClean="0"/>
              <a:t>Informatív hatályú feljegyzések</a:t>
            </a:r>
          </a:p>
          <a:p>
            <a:pPr marL="990600" lvl="1" indent="-533400" eaLnBrk="1" hangingPunct="1">
              <a:lnSpc>
                <a:spcPct val="80000"/>
              </a:lnSpc>
              <a:buClr>
                <a:schemeClr val="tx2"/>
              </a:buClr>
              <a:buSzPct val="120000"/>
              <a:buFontTx/>
              <a:buChar char="•"/>
            </a:pPr>
            <a:r>
              <a:rPr lang="hu-HU" sz="2400" b="1" dirty="0" smtClean="0"/>
              <a:t>Gondnokság alá helyezés ténye feljegyzése</a:t>
            </a:r>
          </a:p>
          <a:p>
            <a:pPr marL="1371600" lvl="2" indent="-457200" eaLnBrk="1" hangingPunct="1">
              <a:lnSpc>
                <a:spcPct val="80000"/>
              </a:lnSpc>
              <a:buClr>
                <a:schemeClr val="tx2"/>
              </a:buClr>
              <a:buSzPct val="120000"/>
            </a:pPr>
            <a:r>
              <a:rPr lang="hu-HU" sz="2000" b="1" dirty="0" smtClean="0"/>
              <a:t>Bíróság határozata alapján (Pp. 311.§ (3) </a:t>
            </a:r>
            <a:r>
              <a:rPr lang="hu-HU" sz="2000" b="1" dirty="0" err="1" smtClean="0"/>
              <a:t>bek</a:t>
            </a:r>
            <a:r>
              <a:rPr lang="hu-HU" sz="2000" b="1" dirty="0" smtClean="0"/>
              <a:t>.)</a:t>
            </a:r>
          </a:p>
          <a:p>
            <a:pPr marL="1371600" lvl="2" indent="-457200" eaLnBrk="1" hangingPunct="1">
              <a:lnSpc>
                <a:spcPct val="80000"/>
              </a:lnSpc>
              <a:buClr>
                <a:schemeClr val="tx2"/>
              </a:buClr>
              <a:buSzPct val="120000"/>
              <a:buFontTx/>
              <a:buNone/>
            </a:pPr>
            <a:r>
              <a:rPr lang="hu-HU" sz="2000" b="1" dirty="0" smtClean="0"/>
              <a:t>Ha a gondnokság alá helyezettnek ingatlana vagy haszonélvezeti joga van, </a:t>
            </a:r>
          </a:p>
          <a:p>
            <a:pPr marL="1371600" lvl="2" indent="-457200" eaLnBrk="1" hangingPunct="1">
              <a:lnSpc>
                <a:spcPct val="80000"/>
              </a:lnSpc>
              <a:buClr>
                <a:schemeClr val="tx2"/>
              </a:buClr>
              <a:buSzPct val="120000"/>
              <a:buFontTx/>
              <a:buNone/>
            </a:pPr>
            <a:r>
              <a:rPr lang="hu-HU" sz="2000" b="1" dirty="0" smtClean="0"/>
              <a:t>kivéve, ha </a:t>
            </a:r>
            <a:r>
              <a:rPr lang="hu-HU" sz="2000" b="1" dirty="0" err="1" smtClean="0"/>
              <a:t>etekintetben</a:t>
            </a:r>
            <a:r>
              <a:rPr lang="hu-HU" sz="2000" b="1" dirty="0" smtClean="0"/>
              <a:t> a cselekvőképességét nem korlátozták.</a:t>
            </a:r>
          </a:p>
          <a:p>
            <a:pPr marL="1371600" lvl="2" indent="-457200" eaLnBrk="1" hangingPunct="1">
              <a:lnSpc>
                <a:spcPct val="80000"/>
              </a:lnSpc>
              <a:buClr>
                <a:schemeClr val="tx2"/>
              </a:buClr>
              <a:buSzPct val="120000"/>
            </a:pPr>
            <a:r>
              <a:rPr lang="hu-HU" sz="2000" b="1" dirty="0" smtClean="0"/>
              <a:t>Gyámhatóság határozata alapján (149/1997. (IX.10.) Korm. r. 150.§) ha a bíróság ezt elmulasztotta</a:t>
            </a:r>
          </a:p>
          <a:p>
            <a:pPr marL="990600" lvl="1" indent="-533400" eaLnBrk="1" hangingPunct="1">
              <a:lnSpc>
                <a:spcPct val="80000"/>
              </a:lnSpc>
              <a:buClr>
                <a:schemeClr val="tx2"/>
              </a:buClr>
              <a:buSzPct val="120000"/>
              <a:buFontTx/>
              <a:buChar char="•"/>
            </a:pPr>
            <a:r>
              <a:rPr lang="hu-HU" sz="2400" b="1" dirty="0" smtClean="0"/>
              <a:t>ha bejegyzéskor fennáll,  jog vagy tény bejegyzésével egyidejűleg, egy ranghelyen</a:t>
            </a:r>
          </a:p>
          <a:p>
            <a:pPr marL="990600" lvl="1" indent="-533400" eaLnBrk="1" hangingPunct="1">
              <a:lnSpc>
                <a:spcPct val="80000"/>
              </a:lnSpc>
              <a:buClr>
                <a:schemeClr val="tx2"/>
              </a:buClr>
              <a:buSzPct val="120000"/>
              <a:buFontTx/>
              <a:buChar char="•"/>
            </a:pPr>
            <a:r>
              <a:rPr lang="hu-HU" sz="2400" b="1" dirty="0" smtClean="0"/>
              <a:t>Ha később  keletkezik, önálló feljegyzésként</a:t>
            </a:r>
          </a:p>
          <a:p>
            <a:pPr marL="990600" lvl="1" indent="-533400" eaLnBrk="1" hangingPunct="1">
              <a:lnSpc>
                <a:spcPct val="80000"/>
              </a:lnSpc>
              <a:buClr>
                <a:schemeClr val="tx2"/>
              </a:buClr>
              <a:buSzPct val="120000"/>
              <a:buFontTx/>
              <a:buChar char="•"/>
            </a:pPr>
            <a:r>
              <a:rPr lang="hu-HU" sz="2400" b="1" dirty="0" smtClean="0"/>
              <a:t>Bejegyzése hivatalból is, törlése igazolással vagy hivatalból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685800" y="533400"/>
            <a:ext cx="7772400" cy="5562600"/>
          </a:xfrm>
        </p:spPr>
        <p:txBody>
          <a:bodyPr/>
          <a:lstStyle/>
          <a:p>
            <a:pPr marL="609600" indent="-609600" eaLnBrk="1" hangingPunct="1">
              <a:lnSpc>
                <a:spcPct val="90000"/>
              </a:lnSpc>
              <a:buFontTx/>
              <a:buAutoNum type="arabicPeriod" startAt="2"/>
            </a:pPr>
            <a:r>
              <a:rPr lang="hu-HU" b="1" dirty="0" smtClean="0">
                <a:cs typeface="Times New Roman" charset="0"/>
              </a:rPr>
              <a:t>Felszámolási, végelszámolási eljárás</a:t>
            </a:r>
            <a:r>
              <a:rPr lang="hu-HU" b="1" dirty="0" smtClean="0"/>
              <a:t> </a:t>
            </a:r>
          </a:p>
          <a:p>
            <a:pPr marL="990600" lvl="1" indent="-533400" eaLnBrk="1" hangingPunct="1">
              <a:lnSpc>
                <a:spcPct val="90000"/>
              </a:lnSpc>
              <a:buFontTx/>
              <a:buChar char="•"/>
            </a:pPr>
            <a:r>
              <a:rPr lang="hu-HU" b="1" dirty="0" smtClean="0">
                <a:cs typeface="Times New Roman" charset="0"/>
              </a:rPr>
              <a:t>a felszámolási vagy végelszámolási eljárás tényének feljegyzését követőn újabb bejegyzés már csak a felszámoló vagy végelszámoló kérelme alapján teljesíthető</a:t>
            </a:r>
            <a:endParaRPr lang="hu-HU" b="1" dirty="0" smtClean="0"/>
          </a:p>
          <a:p>
            <a:pPr marL="990600" lvl="1" indent="-533400" eaLnBrk="1" hangingPunct="1">
              <a:lnSpc>
                <a:spcPct val="90000"/>
              </a:lnSpc>
              <a:buFontTx/>
              <a:buChar char="•"/>
            </a:pPr>
            <a:r>
              <a:rPr lang="hu-HU" b="1" dirty="0" smtClean="0"/>
              <a:t>fel kell tüntetni a felszámolót, végelszámolót, ill. felszámolás, végelszámolás kezdő időpontját</a:t>
            </a:r>
          </a:p>
          <a:p>
            <a:pPr marL="609600" indent="-609600" eaLnBrk="1" hangingPunct="1">
              <a:lnSpc>
                <a:spcPct val="90000"/>
              </a:lnSpc>
              <a:buFontTx/>
              <a:buAutoNum type="arabicPeriod" startAt="3"/>
            </a:pPr>
            <a:r>
              <a:rPr lang="hu-HU" b="1" dirty="0" smtClean="0">
                <a:cs typeface="Times New Roman" charset="0"/>
              </a:rPr>
              <a:t>A külföldi székhelyű vállalkozás fióktelepének, kereskedelmi képviseletének cégjegyzékből történő törlése </a:t>
            </a:r>
            <a:endParaRPr lang="hu-HU" b="1" dirty="0" smtClean="0"/>
          </a:p>
          <a:p>
            <a:pPr marL="609600" indent="-609600" eaLnBrk="1" hangingPunct="1">
              <a:lnSpc>
                <a:spcPct val="90000"/>
              </a:lnSpc>
              <a:buFontTx/>
              <a:buAutoNum type="arabicPeriod" startAt="3"/>
            </a:pPr>
            <a:endParaRPr lang="hu-HU" b="1"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228600"/>
            <a:ext cx="7772400" cy="685800"/>
          </a:xfrm>
        </p:spPr>
        <p:txBody>
          <a:bodyPr/>
          <a:lstStyle/>
          <a:p>
            <a:pPr eaLnBrk="1" hangingPunct="1"/>
            <a:r>
              <a:rPr lang="hu-HU" sz="3600" b="1" smtClean="0">
                <a:cs typeface="Times New Roman" charset="0"/>
              </a:rPr>
              <a:t>Eljárási jellegű feljegyzések</a:t>
            </a:r>
            <a:r>
              <a:rPr lang="hu-HU" smtClean="0"/>
              <a:t> </a:t>
            </a:r>
          </a:p>
        </p:txBody>
      </p:sp>
      <p:sp>
        <p:nvSpPr>
          <p:cNvPr id="34819" name="Rectangle 3"/>
          <p:cNvSpPr>
            <a:spLocks noGrp="1" noChangeArrowheads="1"/>
          </p:cNvSpPr>
          <p:nvPr>
            <p:ph idx="1"/>
          </p:nvPr>
        </p:nvSpPr>
        <p:spPr>
          <a:xfrm>
            <a:off x="685800" y="914400"/>
            <a:ext cx="7772400" cy="5410200"/>
          </a:xfrm>
        </p:spPr>
        <p:txBody>
          <a:bodyPr>
            <a:normAutofit fontScale="92500" lnSpcReduction="20000"/>
          </a:bodyPr>
          <a:lstStyle/>
          <a:p>
            <a:pPr marL="609600" indent="-609600" eaLnBrk="1" hangingPunct="1">
              <a:buFontTx/>
              <a:buAutoNum type="arabicPeriod"/>
            </a:pPr>
            <a:r>
              <a:rPr lang="hu-HU" sz="2400" b="1" dirty="0" smtClean="0">
                <a:cs typeface="Times New Roman" charset="0"/>
              </a:rPr>
              <a:t>A bejegyzés</a:t>
            </a:r>
            <a:r>
              <a:rPr lang="hu-HU" sz="2400" b="1" dirty="0" smtClean="0"/>
              <a:t>, feljegyzés, adatváltozás átvezetése </a:t>
            </a:r>
            <a:r>
              <a:rPr lang="hu-HU" sz="2400" b="1" dirty="0" smtClean="0">
                <a:cs typeface="Times New Roman" charset="0"/>
              </a:rPr>
              <a:t> iránti kérelem</a:t>
            </a:r>
            <a:r>
              <a:rPr lang="hu-HU" sz="2400" b="1" dirty="0" smtClean="0"/>
              <a:t> vagy megkeresés </a:t>
            </a:r>
            <a:r>
              <a:rPr lang="hu-HU" sz="2400" b="1" dirty="0" smtClean="0">
                <a:cs typeface="Times New Roman" charset="0"/>
              </a:rPr>
              <a:t>elutasítása (i)</a:t>
            </a:r>
            <a:r>
              <a:rPr lang="hu-HU" sz="2400" b="1" dirty="0" smtClean="0"/>
              <a:t> </a:t>
            </a:r>
          </a:p>
          <a:p>
            <a:pPr marL="990600" lvl="1" indent="-533400" eaLnBrk="1" hangingPunct="1"/>
            <a:r>
              <a:rPr lang="hu-HU" sz="2000" b="1" dirty="0" err="1" smtClean="0"/>
              <a:t>Inytv</a:t>
            </a:r>
            <a:r>
              <a:rPr lang="hu-HU" sz="2000" b="1" dirty="0" smtClean="0"/>
              <a:t>. 39.§ (3) </a:t>
            </a:r>
            <a:r>
              <a:rPr lang="hu-HU" sz="2000" b="1" dirty="0" err="1" smtClean="0"/>
              <a:t>bek</a:t>
            </a:r>
            <a:r>
              <a:rPr lang="hu-HU" sz="2000" b="1" dirty="0" smtClean="0"/>
              <a:t>. alapján hiánypótlási felhívás elmulasztása, vagy nem pótolható hiányosság esetén</a:t>
            </a:r>
          </a:p>
          <a:p>
            <a:pPr marL="990600" lvl="1" indent="-533400" eaLnBrk="1" hangingPunct="1"/>
            <a:r>
              <a:rPr lang="hu-HU" sz="2000" b="1" dirty="0" smtClean="0"/>
              <a:t>A kérelem, megkeresés ranghelyén kell feljegyezni</a:t>
            </a:r>
          </a:p>
          <a:p>
            <a:pPr marL="990600" lvl="1" indent="-533400" eaLnBrk="1" hangingPunct="1"/>
            <a:r>
              <a:rPr lang="hu-HU" sz="2000" b="1" dirty="0" smtClean="0"/>
              <a:t>Addig áll fenn, amíg a kérelmet elutasító határozat jogerőre emelkedik.</a:t>
            </a:r>
          </a:p>
          <a:p>
            <a:pPr marL="609600" indent="-609600" eaLnBrk="1" hangingPunct="1">
              <a:buFontTx/>
              <a:buAutoNum type="arabicPeriod"/>
            </a:pPr>
            <a:r>
              <a:rPr lang="hu-HU" sz="2400" b="1" dirty="0" smtClean="0"/>
              <a:t>Az ingatlan-nyilvántartási e</a:t>
            </a:r>
            <a:r>
              <a:rPr lang="hu-HU" sz="2400" b="1" dirty="0" smtClean="0">
                <a:cs typeface="Times New Roman" charset="0"/>
              </a:rPr>
              <a:t>ljárás felfüggesztés</a:t>
            </a:r>
            <a:r>
              <a:rPr lang="hu-HU" sz="2400" b="1" dirty="0" smtClean="0"/>
              <a:t>e(i)</a:t>
            </a:r>
          </a:p>
          <a:p>
            <a:pPr marL="990600" lvl="1" indent="-533400" eaLnBrk="1" hangingPunct="1">
              <a:buFontTx/>
              <a:buChar char="•"/>
            </a:pPr>
            <a:r>
              <a:rPr lang="hu-HU" sz="2000" b="1" dirty="0" smtClean="0"/>
              <a:t>ha </a:t>
            </a:r>
            <a:r>
              <a:rPr lang="hu-HU" sz="2000" b="1" dirty="0" smtClean="0">
                <a:cs typeface="Times New Roman" charset="0"/>
              </a:rPr>
              <a:t>magánokirat valódiságát az aláíró felek, illetőleg a hitelesítő vagy ellenjegyző személyek valamelyike vitatja</a:t>
            </a:r>
            <a:r>
              <a:rPr lang="hu-HU" sz="2000" b="1" dirty="0" smtClean="0"/>
              <a:t> vagy</a:t>
            </a:r>
          </a:p>
          <a:p>
            <a:pPr marL="990600" lvl="1" indent="-533400" eaLnBrk="1" hangingPunct="1">
              <a:buFontTx/>
              <a:buChar char="•"/>
            </a:pPr>
            <a:r>
              <a:rPr lang="hu-HU" sz="2000" b="1" dirty="0" smtClean="0"/>
              <a:t>ha a </a:t>
            </a:r>
            <a:r>
              <a:rPr lang="hu-HU" sz="2000" b="1" dirty="0" smtClean="0">
                <a:cs typeface="Times New Roman" charset="0"/>
              </a:rPr>
              <a:t>feljegyzés alapjául szolgáló okirat jogszerűsége, illetőleg a bejegyezni kért jog, feljegyezni kért tény jogosultjának személye tekintetében a felek között jogvita alakul ki</a:t>
            </a:r>
            <a:r>
              <a:rPr lang="hu-HU" sz="2000" b="1" dirty="0" smtClean="0"/>
              <a:t>.</a:t>
            </a:r>
          </a:p>
          <a:p>
            <a:pPr marL="609600" indent="-609600" eaLnBrk="1" hangingPunct="1">
              <a:buFontTx/>
              <a:buAutoNum type="arabicPeriod"/>
            </a:pPr>
            <a:endParaRPr lang="hu-HU" sz="2400" b="1"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533400" y="533400"/>
            <a:ext cx="8153400" cy="5991225"/>
          </a:xfrm>
        </p:spPr>
        <p:txBody>
          <a:bodyPr>
            <a:normAutofit fontScale="92500" lnSpcReduction="20000"/>
          </a:bodyPr>
          <a:lstStyle/>
          <a:p>
            <a:pPr marL="609600" indent="-609600" eaLnBrk="1" hangingPunct="1">
              <a:buFontTx/>
              <a:buAutoNum type="arabicPeriod" startAt="3"/>
              <a:defRPr/>
            </a:pPr>
            <a:r>
              <a:rPr lang="hu-HU" sz="2800" b="1" dirty="0" smtClean="0">
                <a:cs typeface="Times New Roman" charset="0"/>
              </a:rPr>
              <a:t>A </a:t>
            </a:r>
            <a:r>
              <a:rPr lang="hu-HU" sz="2800" b="1" dirty="0" smtClean="0"/>
              <a:t>körzeti földhivatal határozata elleni </a:t>
            </a:r>
            <a:r>
              <a:rPr lang="hu-HU" sz="2800" b="1" dirty="0" smtClean="0">
                <a:cs typeface="Times New Roman" charset="0"/>
              </a:rPr>
              <a:t>fellebbezés (i)</a:t>
            </a:r>
            <a:endParaRPr lang="hu-HU" sz="2800" b="1" dirty="0" smtClean="0"/>
          </a:p>
          <a:p>
            <a:pPr marL="990600" lvl="1" indent="-533400" eaLnBrk="1" hangingPunct="1">
              <a:buFontTx/>
              <a:buChar char="•"/>
              <a:defRPr/>
            </a:pPr>
            <a:r>
              <a:rPr lang="hu-HU" sz="2400" b="1" dirty="0" smtClean="0"/>
              <a:t>ha saját hatáskörben a fellebbezést nem bírálja el</a:t>
            </a:r>
          </a:p>
          <a:p>
            <a:pPr marL="990600" lvl="1" indent="-533400" eaLnBrk="1" hangingPunct="1">
              <a:buFontTx/>
              <a:buChar char="•"/>
              <a:defRPr/>
            </a:pPr>
            <a:r>
              <a:rPr lang="hu-HU" sz="2400" b="1" dirty="0" smtClean="0"/>
              <a:t>fel kell tüntetni a megtámadott határozat számát és a sérelmezett bejegyzés sorszámát</a:t>
            </a:r>
          </a:p>
          <a:p>
            <a:pPr marL="609600" indent="-609600" eaLnBrk="1" hangingPunct="1">
              <a:buFontTx/>
              <a:buAutoNum type="arabicPeriod" startAt="3"/>
              <a:defRPr/>
            </a:pPr>
            <a:r>
              <a:rPr lang="hu-HU" sz="2800" b="1" dirty="0" smtClean="0">
                <a:cs typeface="Times New Roman" charset="0"/>
              </a:rPr>
              <a:t>Megyei földhivatali határozat ellen benyújtott bírósági jogorvoslati kérelem</a:t>
            </a:r>
            <a:r>
              <a:rPr lang="hu-HU" sz="2800" b="1" dirty="0" smtClean="0"/>
              <a:t> (i)</a:t>
            </a:r>
          </a:p>
          <a:p>
            <a:pPr marL="609600" indent="-609600" eaLnBrk="1" hangingPunct="1">
              <a:buFontTx/>
              <a:buAutoNum type="arabicPeriod" startAt="3"/>
              <a:defRPr/>
            </a:pPr>
            <a:r>
              <a:rPr lang="hu-HU" sz="2800" b="1" dirty="0" smtClean="0"/>
              <a:t>B</a:t>
            </a:r>
            <a:r>
              <a:rPr lang="hu-HU" sz="2800" b="1" dirty="0" smtClean="0">
                <a:cs typeface="Times New Roman" charset="0"/>
              </a:rPr>
              <a:t>ejegyzés, feljegyzés és az adatváltozás átvezetése alapjául szolgáló vagy azzal kapcsolatos bírósági határozat elleni felülvizsgálati kérelem benyújtása</a:t>
            </a:r>
            <a:r>
              <a:rPr lang="hu-HU" sz="2800" b="1" dirty="0" smtClean="0"/>
              <a:t> (i)</a:t>
            </a:r>
          </a:p>
          <a:p>
            <a:pPr marL="990600" lvl="1" indent="-533400" eaLnBrk="1" hangingPunct="1">
              <a:buFontTx/>
              <a:buChar char="•"/>
              <a:defRPr/>
            </a:pPr>
            <a:r>
              <a:rPr lang="hu-HU" sz="2400" b="1" dirty="0" smtClean="0"/>
              <a:t>Bírósági megkeresés alapján</a:t>
            </a:r>
          </a:p>
          <a:p>
            <a:pPr marL="590550" indent="-533400" eaLnBrk="1" hangingPunct="1">
              <a:buFont typeface="+mj-lt"/>
              <a:buAutoNum type="arabicPeriod" startAt="6"/>
              <a:defRPr/>
            </a:pPr>
            <a:r>
              <a:rPr lang="hu-HU" b="1" dirty="0" smtClean="0"/>
              <a:t>Ügyészi felhívás, ügyészi fellépés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714348" y="285728"/>
            <a:ext cx="7772400" cy="928694"/>
          </a:xfrm>
        </p:spPr>
        <p:txBody>
          <a:bodyPr/>
          <a:lstStyle/>
          <a:p>
            <a:r>
              <a:rPr lang="hu-HU" dirty="0" smtClean="0"/>
              <a:t>Perfeljegyzés</a:t>
            </a:r>
            <a:endParaRPr lang="hu-HU" dirty="0"/>
          </a:p>
        </p:txBody>
      </p:sp>
      <p:sp>
        <p:nvSpPr>
          <p:cNvPr id="3" name="Tartalom helye 2"/>
          <p:cNvSpPr>
            <a:spLocks noGrp="1"/>
          </p:cNvSpPr>
          <p:nvPr>
            <p:ph idx="1"/>
          </p:nvPr>
        </p:nvSpPr>
        <p:spPr>
          <a:xfrm>
            <a:off x="502920" y="1928802"/>
            <a:ext cx="8183880" cy="2789502"/>
          </a:xfrm>
        </p:spPr>
        <p:txBody>
          <a:bodyPr/>
          <a:lstStyle/>
          <a:p>
            <a:r>
              <a:rPr lang="hu-HU" dirty="0" err="1" smtClean="0"/>
              <a:t>Inytv</a:t>
            </a:r>
            <a:r>
              <a:rPr lang="hu-HU" dirty="0" smtClean="0"/>
              <a:t> által meghatározott polgári perek</a:t>
            </a:r>
          </a:p>
          <a:p>
            <a:r>
              <a:rPr lang="hu-HU" dirty="0" smtClean="0"/>
              <a:t>Büntetőeljárás megindítása</a:t>
            </a:r>
          </a:p>
          <a:p>
            <a:r>
              <a:rPr lang="hu-HU" dirty="0" smtClean="0"/>
              <a:t>Előképe lehet: megismételt hagyatéki eljárás feljegyzése</a:t>
            </a:r>
            <a:endParaRPr lang="hu-H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a:xfrm>
            <a:off x="395288" y="457200"/>
            <a:ext cx="8353425" cy="5638800"/>
          </a:xfrm>
        </p:spPr>
        <p:txBody>
          <a:bodyPr>
            <a:normAutofit fontScale="92500" lnSpcReduction="20000"/>
          </a:bodyPr>
          <a:lstStyle/>
          <a:p>
            <a:pPr marL="609600" indent="-609600" eaLnBrk="1" hangingPunct="1">
              <a:lnSpc>
                <a:spcPct val="80000"/>
              </a:lnSpc>
              <a:buNone/>
            </a:pPr>
            <a:r>
              <a:rPr lang="hu-HU" sz="2800" b="1" dirty="0" smtClean="0">
                <a:cs typeface="Times New Roman" charset="0"/>
              </a:rPr>
              <a:t>Az </a:t>
            </a:r>
            <a:r>
              <a:rPr lang="hu-HU" sz="2800" b="1" dirty="0" err="1" smtClean="0">
                <a:cs typeface="Times New Roman" charset="0"/>
              </a:rPr>
              <a:t>Inytv.-ben</a:t>
            </a:r>
            <a:r>
              <a:rPr lang="hu-HU" sz="2800" b="1" dirty="0" smtClean="0">
                <a:cs typeface="Times New Roman" charset="0"/>
              </a:rPr>
              <a:t> meghatározott perek és büntetőeljárás megindítása</a:t>
            </a:r>
            <a:r>
              <a:rPr lang="hu-HU" sz="2800" b="1" dirty="0" smtClean="0"/>
              <a:t> (d)</a:t>
            </a:r>
          </a:p>
          <a:p>
            <a:pPr marL="990600" lvl="1" indent="-533400" eaLnBrk="1" hangingPunct="1">
              <a:lnSpc>
                <a:spcPct val="80000"/>
              </a:lnSpc>
              <a:buFontTx/>
              <a:buChar char="•"/>
            </a:pPr>
            <a:r>
              <a:rPr lang="hu-HU" sz="2400" b="1" dirty="0" smtClean="0"/>
              <a:t>Polgári per: ügyfél kérelmére; büntetőeljárás: bíróság megkeresése alapján</a:t>
            </a:r>
          </a:p>
          <a:p>
            <a:pPr marL="990600" lvl="1" indent="-533400" eaLnBrk="1" hangingPunct="1">
              <a:lnSpc>
                <a:spcPct val="80000"/>
              </a:lnSpc>
              <a:buFontTx/>
              <a:buChar char="•"/>
            </a:pPr>
            <a:r>
              <a:rPr lang="hu-HU" sz="2400" b="1" dirty="0" smtClean="0">
                <a:cs typeface="Times New Roman" charset="0"/>
              </a:rPr>
              <a:t>perfeljegyzés esetei</a:t>
            </a:r>
            <a:r>
              <a:rPr lang="hu-HU" sz="2400" b="1" dirty="0" smtClean="0"/>
              <a:t>(</a:t>
            </a:r>
            <a:r>
              <a:rPr lang="hu-HU" sz="2400" b="1" dirty="0" err="1" smtClean="0"/>
              <a:t>Inytv</a:t>
            </a:r>
            <a:r>
              <a:rPr lang="hu-HU" sz="2400" b="1" dirty="0" smtClean="0"/>
              <a:t>. 64.§):</a:t>
            </a:r>
          </a:p>
          <a:p>
            <a:pPr marL="1371600" lvl="2" indent="-457200" eaLnBrk="1" hangingPunct="1">
              <a:lnSpc>
                <a:spcPct val="80000"/>
              </a:lnSpc>
            </a:pPr>
            <a:r>
              <a:rPr lang="hu-HU" sz="2000" b="1" dirty="0" smtClean="0">
                <a:cs typeface="Times New Roman" charset="0"/>
              </a:rPr>
              <a:t>törlési és kiigazítási,</a:t>
            </a:r>
            <a:endParaRPr lang="hu-HU" sz="2000" b="1" dirty="0" smtClean="0"/>
          </a:p>
          <a:p>
            <a:pPr marL="1371600" lvl="2" indent="-457200" eaLnBrk="1" hangingPunct="1">
              <a:lnSpc>
                <a:spcPct val="80000"/>
              </a:lnSpc>
            </a:pPr>
            <a:r>
              <a:rPr lang="hu-HU" sz="2000" b="1" dirty="0" smtClean="0">
                <a:cs typeface="Times New Roman" charset="0"/>
              </a:rPr>
              <a:t>ingatlan tulajdonjogát érintő,</a:t>
            </a:r>
            <a:endParaRPr lang="hu-HU" sz="2000" b="1" dirty="0" smtClean="0"/>
          </a:p>
          <a:p>
            <a:pPr marL="1371600" lvl="2" indent="-457200" eaLnBrk="1" hangingPunct="1">
              <a:lnSpc>
                <a:spcPct val="80000"/>
              </a:lnSpc>
            </a:pPr>
            <a:r>
              <a:rPr lang="hu-HU" sz="2000" b="1" dirty="0" smtClean="0">
                <a:cs typeface="Times New Roman" charset="0"/>
              </a:rPr>
              <a:t>ingatlanon fennálló közös tulajdon megszüntetése iránti</a:t>
            </a:r>
            <a:r>
              <a:rPr lang="hu-HU" sz="2000" b="1" dirty="0" smtClean="0"/>
              <a:t>, </a:t>
            </a:r>
          </a:p>
          <a:p>
            <a:pPr marL="1371600" lvl="2" indent="-457200" eaLnBrk="1" hangingPunct="1">
              <a:lnSpc>
                <a:spcPct val="80000"/>
              </a:lnSpc>
            </a:pPr>
            <a:r>
              <a:rPr lang="hu-HU" sz="2000" b="1" dirty="0" smtClean="0">
                <a:cs typeface="Times New Roman" charset="0"/>
              </a:rPr>
              <a:t>ingatlanra vonatkozó házassági vagyonjogi,</a:t>
            </a:r>
            <a:r>
              <a:rPr lang="hu-HU" sz="2000" b="1" dirty="0" smtClean="0"/>
              <a:t> </a:t>
            </a:r>
          </a:p>
          <a:p>
            <a:pPr marL="1371600" lvl="2" indent="-457200" eaLnBrk="1" hangingPunct="1">
              <a:lnSpc>
                <a:spcPct val="80000"/>
              </a:lnSpc>
            </a:pPr>
            <a:r>
              <a:rPr lang="hu-HU" sz="2000" b="1" dirty="0" smtClean="0">
                <a:cs typeface="Times New Roman" charset="0"/>
              </a:rPr>
              <a:t>jelzálogjoggal biztosított követelés érvényesítése iránti perek</a:t>
            </a:r>
          </a:p>
          <a:p>
            <a:pPr marL="1371600" lvl="2" indent="-457200" eaLnBrk="1" hangingPunct="1">
              <a:lnSpc>
                <a:spcPct val="80000"/>
              </a:lnSpc>
            </a:pPr>
            <a:r>
              <a:rPr lang="hu-HU" sz="2000" b="1" dirty="0" smtClean="0"/>
              <a:t>az ingatlan határvonalával és területével kapcsolatos kiigazítási perek</a:t>
            </a:r>
            <a:r>
              <a:rPr lang="hu-HU" sz="2000" b="1" dirty="0" smtClean="0">
                <a:cs typeface="Times New Roman" charset="0"/>
              </a:rPr>
              <a:t>; valamint</a:t>
            </a:r>
            <a:endParaRPr lang="hu-HU" sz="2000" b="1" dirty="0" smtClean="0"/>
          </a:p>
          <a:p>
            <a:pPr marL="1371600" lvl="2" indent="-457200" eaLnBrk="1" hangingPunct="1">
              <a:lnSpc>
                <a:spcPct val="80000"/>
              </a:lnSpc>
            </a:pPr>
            <a:r>
              <a:rPr lang="hu-HU" sz="2000" b="1" dirty="0" smtClean="0">
                <a:cs typeface="Times New Roman" charset="0"/>
              </a:rPr>
              <a:t>a bejegyzéssel vagy az annak alapjául szolgáló okirattal kapcsolatban elkövetett bűncselekmény miatt indult büntetőeljárás.</a:t>
            </a:r>
          </a:p>
          <a:p>
            <a:pPr marL="990600" lvl="1" indent="-533400" eaLnBrk="1" hangingPunct="1">
              <a:lnSpc>
                <a:spcPct val="80000"/>
              </a:lnSpc>
              <a:buFontTx/>
              <a:buChar char="•"/>
            </a:pPr>
            <a:r>
              <a:rPr lang="hu-HU" sz="2000" b="1" dirty="0" smtClean="0"/>
              <a:t>Joghatása: </a:t>
            </a:r>
            <a:r>
              <a:rPr lang="hu-HU" sz="2000" b="1" dirty="0" err="1" smtClean="0"/>
              <a:t>Inyvhr</a:t>
            </a:r>
            <a:r>
              <a:rPr lang="hu-HU" sz="2000" b="1" dirty="0" smtClean="0"/>
              <a:t>. 29.§ a perfeljegyzést követően jogok és tények bejegyzésére függő hatállyal kerülhet sor. (</a:t>
            </a:r>
            <a:r>
              <a:rPr lang="hu-HU" sz="2000" b="1" dirty="0" err="1" smtClean="0"/>
              <a:t>kiv</a:t>
            </a:r>
            <a:r>
              <a:rPr lang="hu-HU" sz="2000" b="1" dirty="0" smtClean="0"/>
              <a:t>: </a:t>
            </a:r>
            <a:r>
              <a:rPr lang="hu-HU" sz="2000" b="1" dirty="0" err="1" smtClean="0"/>
              <a:t>jogszab</a:t>
            </a:r>
            <a:r>
              <a:rPr lang="hu-HU" sz="2000" b="1" dirty="0" smtClean="0"/>
              <a:t>., </a:t>
            </a:r>
            <a:r>
              <a:rPr lang="hu-HU" sz="2000" b="1" dirty="0" err="1" smtClean="0"/>
              <a:t>hatg</a:t>
            </a:r>
            <a:r>
              <a:rPr lang="hu-HU" sz="2000" b="1" dirty="0" smtClean="0"/>
              <a:t>. határozaton alapuló jogok, tények, illetve telki szolgalmi jog, közérdekű használati jogok.) Erre utalni kell;  a törléskor is annak megszűnésére.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714348" y="214290"/>
            <a:ext cx="7772400" cy="714380"/>
          </a:xfrm>
        </p:spPr>
        <p:txBody>
          <a:bodyPr/>
          <a:lstStyle/>
          <a:p>
            <a:r>
              <a:rPr lang="hu-HU" dirty="0" smtClean="0"/>
              <a:t>Társasházak nyilvántartása</a:t>
            </a:r>
            <a:endParaRPr lang="hu-HU" dirty="0"/>
          </a:p>
        </p:txBody>
      </p:sp>
      <p:sp>
        <p:nvSpPr>
          <p:cNvPr id="3" name="Tartalom helye 2"/>
          <p:cNvSpPr>
            <a:spLocks noGrp="1"/>
          </p:cNvSpPr>
          <p:nvPr>
            <p:ph idx="1"/>
          </p:nvPr>
        </p:nvSpPr>
        <p:spPr>
          <a:xfrm>
            <a:off x="685800" y="1071546"/>
            <a:ext cx="7772400" cy="5024454"/>
          </a:xfrm>
        </p:spPr>
        <p:txBody>
          <a:bodyPr>
            <a:normAutofit fontScale="92500" lnSpcReduction="10000"/>
          </a:bodyPr>
          <a:lstStyle/>
          <a:p>
            <a:pPr>
              <a:buNone/>
            </a:pPr>
            <a:r>
              <a:rPr lang="hu-HU" sz="1600" b="1" dirty="0" smtClean="0"/>
              <a:t>Társasház bejegyzéséhez alapító okirat és alaprajz szükséges.</a:t>
            </a:r>
          </a:p>
          <a:p>
            <a:pPr>
              <a:buNone/>
            </a:pPr>
            <a:endParaRPr lang="hu-HU" sz="1600" b="1" dirty="0" smtClean="0"/>
          </a:p>
          <a:p>
            <a:pPr>
              <a:buNone/>
            </a:pPr>
            <a:r>
              <a:rPr lang="hu-HU" sz="1600" b="1" dirty="0" smtClean="0"/>
              <a:t>Az alapító okiratnak tartalmaznia kell:</a:t>
            </a:r>
          </a:p>
          <a:p>
            <a:pPr>
              <a:buNone/>
            </a:pPr>
            <a:r>
              <a:rPr lang="hu-HU" sz="1600" dirty="0" smtClean="0"/>
              <a:t>a) </a:t>
            </a:r>
            <a:r>
              <a:rPr lang="hu-HU" sz="1600" dirty="0" err="1" smtClean="0"/>
              <a:t>a</a:t>
            </a:r>
            <a:r>
              <a:rPr lang="hu-HU" sz="1600" dirty="0" smtClean="0"/>
              <a:t> társasház-tulajdon alapítására vonatkozó megegyezést,</a:t>
            </a:r>
          </a:p>
          <a:p>
            <a:pPr>
              <a:buNone/>
            </a:pPr>
            <a:r>
              <a:rPr lang="hu-HU" sz="1600" dirty="0" smtClean="0"/>
              <a:t>b) a személyi azonosító kivételével a tulajdonostársaknak a tv. 15. § (1) bekezdésében meghatározott adatait és a földrészlet helyrajzi számát,</a:t>
            </a:r>
          </a:p>
          <a:p>
            <a:pPr>
              <a:buNone/>
            </a:pPr>
            <a:r>
              <a:rPr lang="hu-HU" sz="1600" dirty="0" smtClean="0"/>
              <a:t>c) a közös tulajdonba kerülő épületrészek és helyiségek felsorolását római számmal egytől kezdődő sorszámozással,</a:t>
            </a:r>
          </a:p>
          <a:p>
            <a:pPr>
              <a:buNone/>
            </a:pPr>
            <a:r>
              <a:rPr lang="hu-HU" sz="1600" dirty="0" smtClean="0"/>
              <a:t>d) az egyes tulajdonostársak kizárólagos tulajdonába kerülő lakások, illetőleg nem lakás céljára szolgáló más helyiségek meghatározását az alaprajz szerinti arab számozás és az alapterület feltüntetésével,</a:t>
            </a:r>
          </a:p>
          <a:p>
            <a:pPr>
              <a:buNone/>
            </a:pPr>
            <a:r>
              <a:rPr lang="hu-HU" sz="1600" dirty="0" smtClean="0"/>
              <a:t>e) a közös tulajdonban lévő részekből az egyes tulajdonostársakat megillető tulajdoni hányadot,</a:t>
            </a:r>
          </a:p>
          <a:p>
            <a:pPr>
              <a:buNone/>
            </a:pPr>
            <a:r>
              <a:rPr lang="hu-HU" sz="1600" dirty="0" smtClean="0"/>
              <a:t>f) a társasházakról szóló 2003. évi CXXXIII. törvény 10. § (2) bekezdés alapján, a tulajdonostársak erre irányuló megállapodása esetén a közös tulajdon átruházására az összes tulajdoni hányad legalább kétharmadát képviselő tulajdonostársakat feljogosító rendelkezést, vagy a társasházakról szóló 2003. évi CXXXIII. törvény 10. § (3) bekezdés szerinti, az összes tulajdoni hányad legalább négyötödét képviselő tulajdonostársaknak a közös tulajdon átruházásáról szóló közgyűlési határozata szerinti módosítást.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85800" y="609600"/>
            <a:ext cx="7772400" cy="962012"/>
          </a:xfrm>
        </p:spPr>
        <p:txBody>
          <a:bodyPr>
            <a:normAutofit fontScale="90000"/>
          </a:bodyPr>
          <a:lstStyle/>
          <a:p>
            <a:r>
              <a:rPr lang="hu-HU" sz="3000" b="1" dirty="0" smtClean="0"/>
              <a:t>A föld tulajdonjogának átruházására irányuló szerződés benyújtásának ténye</a:t>
            </a:r>
            <a:endParaRPr lang="hu-HU" sz="3000" dirty="0"/>
          </a:p>
        </p:txBody>
      </p:sp>
      <p:sp>
        <p:nvSpPr>
          <p:cNvPr id="3" name="Tartalom helye 2"/>
          <p:cNvSpPr>
            <a:spLocks noGrp="1"/>
          </p:cNvSpPr>
          <p:nvPr>
            <p:ph idx="1"/>
          </p:nvPr>
        </p:nvSpPr>
        <p:spPr>
          <a:xfrm>
            <a:off x="685800" y="1714488"/>
            <a:ext cx="7772400" cy="4381512"/>
          </a:xfrm>
        </p:spPr>
        <p:txBody>
          <a:bodyPr>
            <a:normAutofit fontScale="92500" lnSpcReduction="20000"/>
          </a:bodyPr>
          <a:lstStyle/>
          <a:p>
            <a:pPr fontAlgn="t"/>
            <a:r>
              <a:rPr lang="hu-HU" sz="2500" b="1" dirty="0" smtClean="0"/>
              <a:t>a szerződéssel átruházni kívánt egész ingatlanra, egész tulajdoni illetőségre vagy ezek eszmei hányadára lehet szerződésenként egyszer feljegyezni. </a:t>
            </a:r>
          </a:p>
          <a:p>
            <a:pPr fontAlgn="t"/>
            <a:r>
              <a:rPr lang="hu-HU" sz="2500" b="1" dirty="0" smtClean="0"/>
              <a:t>E tény feljegyzését követően további jogokat - a jogszabályon, bírósági vagy hatósági határozaton alapuló, továbbá a </a:t>
            </a:r>
            <a:r>
              <a:rPr lang="hu-HU" sz="2500" b="1" dirty="0" err="1" smtClean="0"/>
              <a:t>Inytv</a:t>
            </a:r>
            <a:r>
              <a:rPr lang="hu-HU" sz="2500" b="1" dirty="0" smtClean="0"/>
              <a:t>. 16.§ e) f) pontjában meghatározott jogok kivételével, de a (3) bekezdésben foglaltakra tekintettel - csak a szerződés alapján történő tulajdonosváltozás </a:t>
            </a:r>
            <a:r>
              <a:rPr lang="hu-HU" sz="2500" b="1" u="sng" dirty="0" smtClean="0"/>
              <a:t>bejegyzésétől függő hatállyal </a:t>
            </a:r>
            <a:r>
              <a:rPr lang="hu-HU" sz="2500" b="1" dirty="0" smtClean="0"/>
              <a:t>lehet bejegyezni. A feljegyzésben, valamint a további jogokra irányuló bejegyzésekben erre utalni kell.</a:t>
            </a:r>
          </a:p>
          <a:p>
            <a:endParaRPr lang="hu-H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3400" y="381000"/>
            <a:ext cx="7924800" cy="990600"/>
          </a:xfrm>
        </p:spPr>
        <p:txBody>
          <a:bodyPr>
            <a:normAutofit fontScale="90000"/>
          </a:bodyPr>
          <a:lstStyle/>
          <a:p>
            <a:pPr eaLnBrk="1" hangingPunct="1"/>
            <a:r>
              <a:rPr lang="hu-HU" sz="3200" b="1" smtClean="0">
                <a:cs typeface="Times New Roman" charset="0"/>
              </a:rPr>
              <a:t>Ingatlan jogi és természeti állapotára utaló feljegyzések</a:t>
            </a:r>
            <a:endParaRPr lang="hu-HU" sz="4800" smtClean="0"/>
          </a:p>
        </p:txBody>
      </p:sp>
      <p:sp>
        <p:nvSpPr>
          <p:cNvPr id="37891" name="Rectangle 3"/>
          <p:cNvSpPr>
            <a:spLocks noGrp="1" noChangeArrowheads="1"/>
          </p:cNvSpPr>
          <p:nvPr>
            <p:ph idx="1"/>
          </p:nvPr>
        </p:nvSpPr>
        <p:spPr>
          <a:xfrm>
            <a:off x="685800" y="1524000"/>
            <a:ext cx="7772400" cy="4953000"/>
          </a:xfrm>
        </p:spPr>
        <p:txBody>
          <a:bodyPr/>
          <a:lstStyle/>
          <a:p>
            <a:pPr marL="609600" indent="-609600" eaLnBrk="1" hangingPunct="1">
              <a:lnSpc>
                <a:spcPct val="80000"/>
              </a:lnSpc>
              <a:buFontTx/>
              <a:buAutoNum type="arabicPeriod"/>
            </a:pPr>
            <a:r>
              <a:rPr lang="hu-HU" sz="2800" b="1" smtClean="0">
                <a:cs typeface="Times New Roman" charset="0"/>
              </a:rPr>
              <a:t>Az ingatlan jogi jellege</a:t>
            </a:r>
            <a:r>
              <a:rPr lang="hu-HU" sz="2800" b="1" smtClean="0"/>
              <a:t> (i)</a:t>
            </a:r>
          </a:p>
          <a:p>
            <a:pPr marL="990600" lvl="1" indent="-533400" eaLnBrk="1" hangingPunct="1">
              <a:lnSpc>
                <a:spcPct val="80000"/>
              </a:lnSpc>
              <a:buFontTx/>
              <a:buNone/>
            </a:pPr>
            <a:r>
              <a:rPr lang="hu-HU" sz="2400" b="1" smtClean="0"/>
              <a:t>Pl. társasház, szövetkezeti ház, tanya, birtokközpont, bányatelek</a:t>
            </a:r>
          </a:p>
          <a:p>
            <a:pPr marL="609600" indent="-609600" eaLnBrk="1" hangingPunct="1">
              <a:lnSpc>
                <a:spcPct val="80000"/>
              </a:lnSpc>
              <a:buFontTx/>
              <a:buAutoNum type="arabicPeriod"/>
            </a:pPr>
            <a:r>
              <a:rPr lang="hu-HU" sz="2800" b="1" smtClean="0">
                <a:cs typeface="Times New Roman" charset="0"/>
              </a:rPr>
              <a:t>Kisajátítási és telekalakítási eljárás megindításának ténye</a:t>
            </a:r>
            <a:r>
              <a:rPr lang="hu-HU" sz="2800" b="1" smtClean="0"/>
              <a:t> (i)</a:t>
            </a:r>
          </a:p>
          <a:p>
            <a:pPr marL="990600" lvl="1" indent="-533400" eaLnBrk="1" hangingPunct="1">
              <a:lnSpc>
                <a:spcPct val="80000"/>
              </a:lnSpc>
              <a:buFontTx/>
              <a:buChar char="•"/>
            </a:pPr>
            <a:r>
              <a:rPr lang="hu-HU" sz="2400" b="1" smtClean="0">
                <a:cs typeface="Times New Roman" charset="0"/>
              </a:rPr>
              <a:t>egész ingatlanra lehet feljegyezni</a:t>
            </a:r>
            <a:r>
              <a:rPr lang="hu-HU" sz="2400" smtClean="0"/>
              <a:t> </a:t>
            </a:r>
          </a:p>
          <a:p>
            <a:pPr marL="990600" lvl="1" indent="-533400" eaLnBrk="1" hangingPunct="1">
              <a:lnSpc>
                <a:spcPct val="80000"/>
              </a:lnSpc>
              <a:buFontTx/>
              <a:buChar char="•"/>
            </a:pPr>
            <a:r>
              <a:rPr lang="hu-HU" sz="2400" b="1" smtClean="0">
                <a:cs typeface="Times New Roman" charset="0"/>
              </a:rPr>
              <a:t>nem akadálya további jog vagy tény bejegyzésének</a:t>
            </a:r>
            <a:r>
              <a:rPr lang="hu-HU" sz="2400" smtClean="0"/>
              <a:t> </a:t>
            </a:r>
          </a:p>
          <a:p>
            <a:pPr marL="609600" indent="-609600" eaLnBrk="1" hangingPunct="1">
              <a:lnSpc>
                <a:spcPct val="80000"/>
              </a:lnSpc>
              <a:buFontTx/>
              <a:buAutoNum type="arabicPeriod"/>
            </a:pPr>
            <a:r>
              <a:rPr lang="hu-HU" sz="2800" b="1" smtClean="0">
                <a:cs typeface="Times New Roman" charset="0"/>
              </a:rPr>
              <a:t>Épület létesítésének vagy lebontásának ténye</a:t>
            </a:r>
            <a:r>
              <a:rPr lang="hu-HU" sz="2800" b="1" smtClean="0"/>
              <a:t> (i)</a:t>
            </a:r>
          </a:p>
          <a:p>
            <a:pPr marL="609600" indent="-609600" eaLnBrk="1" hangingPunct="1">
              <a:lnSpc>
                <a:spcPct val="80000"/>
              </a:lnSpc>
              <a:buFontTx/>
              <a:buAutoNum type="arabicPeriod"/>
            </a:pPr>
            <a:r>
              <a:rPr lang="hu-HU" sz="2800" b="1" smtClean="0">
                <a:cs typeface="Times New Roman" charset="0"/>
              </a:rPr>
              <a:t>Jogerős hatósági vagy bírósági határozattal megállapított tartós környezetkárosodás ténye, mértéke és jellege</a:t>
            </a:r>
            <a:r>
              <a:rPr lang="hu-HU" sz="2800" b="1" smtClean="0"/>
              <a:t> (i)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09600" y="381000"/>
            <a:ext cx="7772400" cy="976298"/>
          </a:xfrm>
        </p:spPr>
        <p:txBody>
          <a:bodyPr>
            <a:normAutofit fontScale="90000"/>
          </a:bodyPr>
          <a:lstStyle/>
          <a:p>
            <a:pPr eaLnBrk="1" hangingPunct="1"/>
            <a:r>
              <a:rPr lang="hu-HU" sz="3200" b="1" dirty="0" smtClean="0">
                <a:cs typeface="Times New Roman" charset="0"/>
              </a:rPr>
              <a:t>Ingatlan használatát korlátozó tények </a:t>
            </a:r>
            <a:endParaRPr lang="hu-HU" sz="3200" dirty="0" smtClean="0"/>
          </a:p>
        </p:txBody>
      </p:sp>
      <p:sp>
        <p:nvSpPr>
          <p:cNvPr id="38915" name="Rectangle 3"/>
          <p:cNvSpPr>
            <a:spLocks noGrp="1" noChangeArrowheads="1"/>
          </p:cNvSpPr>
          <p:nvPr>
            <p:ph idx="1"/>
          </p:nvPr>
        </p:nvSpPr>
        <p:spPr>
          <a:xfrm>
            <a:off x="685800" y="1428736"/>
            <a:ext cx="7772400" cy="4667264"/>
          </a:xfrm>
        </p:spPr>
        <p:txBody>
          <a:bodyPr/>
          <a:lstStyle/>
          <a:p>
            <a:pPr marL="609600" indent="-609600" eaLnBrk="1" hangingPunct="1">
              <a:lnSpc>
                <a:spcPct val="90000"/>
              </a:lnSpc>
              <a:buFontTx/>
              <a:buAutoNum type="arabicPeriod"/>
            </a:pPr>
            <a:r>
              <a:rPr lang="hu-HU" b="1" dirty="0" smtClean="0">
                <a:cs typeface="Times New Roman" charset="0"/>
              </a:rPr>
              <a:t>Bírósági vagy hatósági határozaton alapuló telekalakítási és építési tilalom elrendelése, valamint egyéb építésügyi korlátozás </a:t>
            </a:r>
            <a:r>
              <a:rPr lang="hu-HU" b="1" dirty="0" smtClean="0"/>
              <a:t> (d)</a:t>
            </a:r>
          </a:p>
          <a:p>
            <a:pPr marL="609600" indent="-609600" eaLnBrk="1" hangingPunct="1">
              <a:lnSpc>
                <a:spcPct val="90000"/>
              </a:lnSpc>
              <a:buFontTx/>
              <a:buAutoNum type="arabicPeriod"/>
            </a:pPr>
            <a:r>
              <a:rPr lang="hu-HU" b="1" dirty="0" smtClean="0"/>
              <a:t>Földhasználat szerződéses szabályozásának ténye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42910" y="500042"/>
            <a:ext cx="7848600" cy="609600"/>
          </a:xfrm>
        </p:spPr>
        <p:txBody>
          <a:bodyPr>
            <a:normAutofit fontScale="90000"/>
          </a:bodyPr>
          <a:lstStyle/>
          <a:p>
            <a:pPr eaLnBrk="1" hangingPunct="1"/>
            <a:r>
              <a:rPr lang="hu-HU" sz="3200" b="1" dirty="0" smtClean="0">
                <a:cs typeface="Times New Roman" charset="0"/>
              </a:rPr>
              <a:t>A</a:t>
            </a:r>
            <a:r>
              <a:rPr lang="hu-HU" sz="3200" b="1" dirty="0" smtClean="0"/>
              <a:t> </a:t>
            </a:r>
            <a:r>
              <a:rPr lang="hu-HU" sz="3200" b="1" dirty="0" smtClean="0">
                <a:cs typeface="Times New Roman" charset="0"/>
              </a:rPr>
              <a:t>rendelkezési jogot korlátozó</a:t>
            </a:r>
            <a:r>
              <a:rPr lang="hu-HU" sz="3200" b="1" dirty="0" smtClean="0"/>
              <a:t> </a:t>
            </a:r>
            <a:r>
              <a:rPr lang="hu-HU" sz="3200" b="1" dirty="0" smtClean="0">
                <a:cs typeface="Times New Roman" charset="0"/>
              </a:rPr>
              <a:t>feljegyzések</a:t>
            </a:r>
            <a:r>
              <a:rPr lang="hu-HU" sz="3600" dirty="0" smtClean="0"/>
              <a:t> </a:t>
            </a:r>
          </a:p>
        </p:txBody>
      </p:sp>
      <p:sp>
        <p:nvSpPr>
          <p:cNvPr id="39939" name="Rectangle 3"/>
          <p:cNvSpPr>
            <a:spLocks noGrp="1" noChangeArrowheads="1"/>
          </p:cNvSpPr>
          <p:nvPr>
            <p:ph idx="1"/>
          </p:nvPr>
        </p:nvSpPr>
        <p:spPr>
          <a:xfrm>
            <a:off x="685800" y="1071546"/>
            <a:ext cx="8001000" cy="5481654"/>
          </a:xfrm>
        </p:spPr>
        <p:txBody>
          <a:bodyPr>
            <a:normAutofit fontScale="92500" lnSpcReduction="20000"/>
          </a:bodyPr>
          <a:lstStyle/>
          <a:p>
            <a:pPr marL="533400" indent="-533400" eaLnBrk="1" hangingPunct="1">
              <a:lnSpc>
                <a:spcPct val="90000"/>
              </a:lnSpc>
              <a:buFontTx/>
              <a:buAutoNum type="arabicPeriod"/>
            </a:pPr>
            <a:r>
              <a:rPr lang="hu-HU" sz="2400" b="1" dirty="0" smtClean="0">
                <a:cs typeface="Times New Roman" charset="0"/>
              </a:rPr>
              <a:t>Bírósági ítéleten alapuló tulajdoni korlátozás</a:t>
            </a:r>
            <a:r>
              <a:rPr lang="hu-HU" sz="2400" b="1" dirty="0" smtClean="0"/>
              <a:t> (d)</a:t>
            </a:r>
          </a:p>
          <a:p>
            <a:pPr marL="914400" lvl="1" indent="-457200" eaLnBrk="1" hangingPunct="1">
              <a:lnSpc>
                <a:spcPct val="90000"/>
              </a:lnSpc>
              <a:buFontTx/>
              <a:buNone/>
            </a:pPr>
            <a:r>
              <a:rPr lang="hu-HU" sz="2000" b="1" dirty="0" smtClean="0">
                <a:cs typeface="Times New Roman" charset="0"/>
              </a:rPr>
              <a:t>Adott korlátozás bírósági ítéleten alapuló tulajdoni korlátozásként azonban csak akkor jegyezhető be, ha annak más tényként vagy jogként való ingatlan-nyilvántartási bejegyzése nem lehetséges.</a:t>
            </a:r>
            <a:r>
              <a:rPr lang="hu-HU" sz="2000" b="1" dirty="0" smtClean="0"/>
              <a:t> </a:t>
            </a:r>
          </a:p>
          <a:p>
            <a:pPr marL="533400" indent="-533400" eaLnBrk="1" hangingPunct="1">
              <a:lnSpc>
                <a:spcPct val="90000"/>
              </a:lnSpc>
              <a:buFontTx/>
              <a:buAutoNum type="arabicPeriod"/>
            </a:pPr>
            <a:r>
              <a:rPr lang="hu-HU" sz="2400" b="1" dirty="0" smtClean="0">
                <a:cs typeface="Times New Roman" charset="0"/>
              </a:rPr>
              <a:t>Szerződésen vagy végintézkedésen alapuló elidegenítési (és) terhelési tilalom vagy egyéb tulajdoni korlátozás</a:t>
            </a:r>
            <a:r>
              <a:rPr lang="hu-HU" sz="2400" b="1" dirty="0" smtClean="0"/>
              <a:t> (d)</a:t>
            </a:r>
          </a:p>
          <a:p>
            <a:pPr marL="914400" lvl="1" indent="-457200" eaLnBrk="1" hangingPunct="1">
              <a:lnSpc>
                <a:spcPct val="90000"/>
              </a:lnSpc>
              <a:buClr>
                <a:schemeClr val="tx2"/>
              </a:buClr>
              <a:buSzPct val="130000"/>
              <a:buFontTx/>
              <a:buChar char="•"/>
            </a:pPr>
            <a:r>
              <a:rPr lang="hu-HU" sz="2000" b="1" dirty="0" smtClean="0">
                <a:sym typeface="Symbol" pitchFamily="18" charset="2"/>
              </a:rPr>
              <a:t>Már nem fogalmi elem! Hogy </a:t>
            </a:r>
            <a:r>
              <a:rPr lang="hu-HU" sz="2000" b="1" dirty="0" smtClean="0"/>
              <a:t> </a:t>
            </a:r>
            <a:r>
              <a:rPr lang="hu-HU" sz="2000" b="1" dirty="0" smtClean="0">
                <a:cs typeface="Times New Roman" charset="0"/>
              </a:rPr>
              <a:t>csak a tulajdonjog bejegyzésével egyidejűleg lehet feljegyezni</a:t>
            </a:r>
            <a:endParaRPr lang="hu-HU" sz="2000" b="1" dirty="0" smtClean="0"/>
          </a:p>
          <a:p>
            <a:pPr marL="914400" lvl="1" indent="-457200" eaLnBrk="1" hangingPunct="1">
              <a:lnSpc>
                <a:spcPct val="90000"/>
              </a:lnSpc>
              <a:buClr>
                <a:schemeClr val="tx2"/>
              </a:buClr>
              <a:buSzPct val="130000"/>
              <a:buFontTx/>
              <a:buChar char="•"/>
            </a:pPr>
            <a:r>
              <a:rPr lang="hu-HU" sz="2000" b="1" dirty="0" smtClean="0">
                <a:cs typeface="Times New Roman" charset="0"/>
              </a:rPr>
              <a:t>az átruházott egész ingatlanra vagy egész tulajdoni illetőségre, illetve ezek eszmei hányadára </a:t>
            </a:r>
            <a:endParaRPr lang="hu-HU" sz="2000" b="1" dirty="0" smtClean="0"/>
          </a:p>
          <a:p>
            <a:pPr marL="914400" lvl="1" indent="-457200" eaLnBrk="1" hangingPunct="1">
              <a:lnSpc>
                <a:spcPct val="90000"/>
              </a:lnSpc>
              <a:buClr>
                <a:schemeClr val="tx2"/>
              </a:buClr>
              <a:buSzPct val="130000"/>
              <a:buFontTx/>
              <a:buChar char="•"/>
            </a:pPr>
            <a:r>
              <a:rPr lang="hu-HU" sz="2000" b="1" dirty="0" smtClean="0">
                <a:cs typeface="Times New Roman" charset="0"/>
              </a:rPr>
              <a:t>fel kell tüntetni </a:t>
            </a:r>
            <a:r>
              <a:rPr lang="hu-HU" sz="2000" b="1" dirty="0" smtClean="0"/>
              <a:t>azt a</a:t>
            </a:r>
            <a:r>
              <a:rPr lang="hu-HU" sz="2000" b="1" dirty="0" smtClean="0">
                <a:cs typeface="Times New Roman" charset="0"/>
              </a:rPr>
              <a:t> jogot, amelynek biztosítására szolgál és a jogosultjának adatait</a:t>
            </a:r>
            <a:r>
              <a:rPr lang="hu-HU" sz="2000" b="1" dirty="0" smtClean="0"/>
              <a:t> </a:t>
            </a:r>
          </a:p>
          <a:p>
            <a:pPr marL="914400" lvl="1" indent="-457200" eaLnBrk="1" hangingPunct="1">
              <a:lnSpc>
                <a:spcPct val="90000"/>
              </a:lnSpc>
              <a:buClr>
                <a:schemeClr val="tx2"/>
              </a:buClr>
              <a:buSzPct val="130000"/>
              <a:buFontTx/>
              <a:buChar char="•"/>
            </a:pPr>
            <a:r>
              <a:rPr lang="hu-HU" sz="2000" b="1" dirty="0" smtClean="0"/>
              <a:t>Hatálya: </a:t>
            </a:r>
            <a:r>
              <a:rPr lang="hu-HU" sz="2000" b="1" dirty="0" smtClean="0">
                <a:cs typeface="Times New Roman" charset="0"/>
              </a:rPr>
              <a:t>szerződésen alapuló további jogokat csak a tilalom jogosultjának hozzájárulásával lehet bejegyezni</a:t>
            </a:r>
            <a:r>
              <a:rPr lang="hu-HU" sz="2000" b="1" dirty="0" smtClean="0"/>
              <a:t> (kivéve végrehajtási jog)</a:t>
            </a:r>
          </a:p>
          <a:p>
            <a:pPr marL="914400" lvl="1" indent="-457200" eaLnBrk="1" hangingPunct="1">
              <a:lnSpc>
                <a:spcPct val="90000"/>
              </a:lnSpc>
              <a:buClr>
                <a:schemeClr val="tx2"/>
              </a:buClr>
              <a:buSzPct val="130000"/>
              <a:buFontTx/>
              <a:buChar char="•"/>
            </a:pPr>
            <a:r>
              <a:rPr lang="hu-HU" sz="2000" b="1" dirty="0" smtClean="0"/>
              <a:t>Szerződéses örökös javára (ehhez ne kell az </a:t>
            </a:r>
            <a:r>
              <a:rPr lang="hu-HU" sz="2000" b="1" dirty="0" err="1" smtClean="0"/>
              <a:t>öh</a:t>
            </a:r>
            <a:r>
              <a:rPr lang="hu-HU" sz="2000" b="1" dirty="0" smtClean="0"/>
              <a:t> b. engedélye)</a:t>
            </a:r>
          </a:p>
          <a:p>
            <a:pPr marL="914400" lvl="1" indent="-457200" eaLnBrk="1" hangingPunct="1">
              <a:lnSpc>
                <a:spcPct val="90000"/>
              </a:lnSpc>
              <a:buClr>
                <a:schemeClr val="tx2"/>
              </a:buClr>
              <a:buSzPct val="130000"/>
              <a:buFontTx/>
              <a:buChar char="•"/>
            </a:pPr>
            <a:r>
              <a:rPr lang="hu-HU" sz="2000" b="1" dirty="0" smtClean="0"/>
              <a:t>(Jogszabályon alapuló elidegenítési és terhelési tilalom)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ím 1"/>
          <p:cNvSpPr>
            <a:spLocks noGrp="1"/>
          </p:cNvSpPr>
          <p:nvPr>
            <p:ph type="title"/>
          </p:nvPr>
        </p:nvSpPr>
        <p:spPr>
          <a:xfrm>
            <a:off x="323850" y="549275"/>
            <a:ext cx="8640763" cy="792163"/>
          </a:xfrm>
        </p:spPr>
        <p:txBody>
          <a:bodyPr>
            <a:normAutofit fontScale="90000"/>
          </a:bodyPr>
          <a:lstStyle/>
          <a:p>
            <a:r>
              <a:rPr lang="hu-HU" sz="3200" b="1" smtClean="0">
                <a:cs typeface="Times New Roman" charset="0"/>
              </a:rPr>
              <a:t>A</a:t>
            </a:r>
            <a:r>
              <a:rPr lang="hu-HU" sz="3200" b="1" smtClean="0"/>
              <a:t> </a:t>
            </a:r>
            <a:r>
              <a:rPr lang="hu-HU" sz="3200" b="1" smtClean="0">
                <a:cs typeface="Times New Roman" charset="0"/>
              </a:rPr>
              <a:t>rendelkezési jogot korlátozó</a:t>
            </a:r>
            <a:r>
              <a:rPr lang="hu-HU" sz="3200" b="1" smtClean="0"/>
              <a:t> </a:t>
            </a:r>
            <a:r>
              <a:rPr lang="hu-HU" sz="3200" b="1" smtClean="0">
                <a:cs typeface="Times New Roman" charset="0"/>
              </a:rPr>
              <a:t>feljegyzések</a:t>
            </a:r>
            <a:r>
              <a:rPr lang="hu-HU" sz="3200" b="1" smtClean="0"/>
              <a:t> II.</a:t>
            </a:r>
          </a:p>
        </p:txBody>
      </p:sp>
      <p:sp>
        <p:nvSpPr>
          <p:cNvPr id="40963" name="Tartalom helye 2"/>
          <p:cNvSpPr>
            <a:spLocks noGrp="1"/>
          </p:cNvSpPr>
          <p:nvPr>
            <p:ph idx="1"/>
          </p:nvPr>
        </p:nvSpPr>
        <p:spPr>
          <a:xfrm>
            <a:off x="685800" y="1628775"/>
            <a:ext cx="7772400" cy="4467225"/>
          </a:xfrm>
        </p:spPr>
        <p:txBody>
          <a:bodyPr>
            <a:normAutofit lnSpcReduction="10000"/>
          </a:bodyPr>
          <a:lstStyle/>
          <a:p>
            <a:pPr>
              <a:buNone/>
            </a:pPr>
            <a:r>
              <a:rPr lang="hu-HU" sz="2400" b="1" dirty="0" smtClean="0"/>
              <a:t>3. a társasházakról szóló 2003. évi CXXXIII. törvény 10. § (2) bekezdés szerinti, a közös tulajdon átruházására az összes tulajdoni hányad legalább kétharmadát képviselő tulajdonostársakat feljogosító alapító okirat elfogadása, módosítása, a módosítás időpontja</a:t>
            </a:r>
            <a:endParaRPr lang="hu-HU" sz="1600" b="1" dirty="0" smtClean="0"/>
          </a:p>
          <a:p>
            <a:pPr lvl="2">
              <a:buFontTx/>
              <a:buNone/>
            </a:pPr>
            <a:r>
              <a:rPr lang="hu-HU" b="1" dirty="0" smtClean="0"/>
              <a:t>Nem kell bejegyzési engedély minden tulajdonostárstól</a:t>
            </a:r>
          </a:p>
          <a:p>
            <a:pPr>
              <a:buFontTx/>
              <a:buNone/>
            </a:pPr>
            <a:r>
              <a:rPr lang="hu-HU" b="1" dirty="0" smtClean="0"/>
              <a:t>4. Bizalmi vagyonkezelés körébe vont ingatlan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77912" y="642918"/>
            <a:ext cx="8066088" cy="762000"/>
          </a:xfrm>
        </p:spPr>
        <p:txBody>
          <a:bodyPr>
            <a:normAutofit fontScale="90000"/>
          </a:bodyPr>
          <a:lstStyle/>
          <a:p>
            <a:pPr eaLnBrk="1" hangingPunct="1"/>
            <a:r>
              <a:rPr lang="hu-HU" sz="3200" b="1" dirty="0" smtClean="0">
                <a:cs typeface="Times New Roman" charset="0"/>
              </a:rPr>
              <a:t>Tulajdonjog-fenntartással történő eladás </a:t>
            </a:r>
            <a:r>
              <a:rPr lang="hu-HU" dirty="0" smtClean="0"/>
              <a:t> </a:t>
            </a:r>
          </a:p>
        </p:txBody>
      </p:sp>
      <p:sp>
        <p:nvSpPr>
          <p:cNvPr id="41987" name="Rectangle 3"/>
          <p:cNvSpPr>
            <a:spLocks noGrp="1" noChangeArrowheads="1"/>
          </p:cNvSpPr>
          <p:nvPr>
            <p:ph idx="1"/>
          </p:nvPr>
        </p:nvSpPr>
        <p:spPr>
          <a:xfrm>
            <a:off x="685800" y="1295400"/>
            <a:ext cx="7772400" cy="4800600"/>
          </a:xfrm>
        </p:spPr>
        <p:txBody>
          <a:bodyPr>
            <a:normAutofit fontScale="92500" lnSpcReduction="10000"/>
          </a:bodyPr>
          <a:lstStyle/>
          <a:p>
            <a:pPr eaLnBrk="1" hangingPunct="1">
              <a:lnSpc>
                <a:spcPct val="90000"/>
              </a:lnSpc>
            </a:pPr>
            <a:r>
              <a:rPr lang="hu-HU" sz="2800" b="1" dirty="0" smtClean="0"/>
              <a:t>Fogalma</a:t>
            </a:r>
          </a:p>
          <a:p>
            <a:pPr eaLnBrk="1" hangingPunct="1">
              <a:lnSpc>
                <a:spcPct val="90000"/>
              </a:lnSpc>
            </a:pPr>
            <a:r>
              <a:rPr lang="hu-HU" sz="2800" b="1" dirty="0" smtClean="0"/>
              <a:t>Hatálya: </a:t>
            </a:r>
            <a:r>
              <a:rPr lang="hu-HU" sz="2800" b="1" dirty="0" smtClean="0">
                <a:cs typeface="Times New Roman" charset="0"/>
              </a:rPr>
              <a:t>elidegenítési és terhelési tilalom hatályával bír</a:t>
            </a:r>
            <a:r>
              <a:rPr lang="hu-HU" sz="2800" b="1" dirty="0" smtClean="0"/>
              <a:t>: </a:t>
            </a:r>
            <a:r>
              <a:rPr lang="hu-HU" sz="2800" b="1" dirty="0" smtClean="0">
                <a:cs typeface="Times New Roman" charset="0"/>
              </a:rPr>
              <a:t>csak a jogosult (a leendő tulajdonos) hozzájárulásával lehet az ingatlanra jogot vagy tényt bejegyezni</a:t>
            </a:r>
            <a:r>
              <a:rPr lang="hu-HU" sz="2800" b="1" dirty="0" smtClean="0"/>
              <a:t> (d)</a:t>
            </a:r>
          </a:p>
          <a:p>
            <a:pPr eaLnBrk="1" hangingPunct="1">
              <a:lnSpc>
                <a:spcPct val="90000"/>
              </a:lnSpc>
            </a:pPr>
            <a:r>
              <a:rPr lang="hu-HU" sz="2800" b="1" dirty="0" smtClean="0"/>
              <a:t>Bejegyzése: </a:t>
            </a:r>
          </a:p>
          <a:p>
            <a:pPr lvl="1" eaLnBrk="1" hangingPunct="1">
              <a:lnSpc>
                <a:spcPct val="90000"/>
              </a:lnSpc>
            </a:pPr>
            <a:r>
              <a:rPr lang="hu-HU" sz="2400" b="1" dirty="0" smtClean="0">
                <a:cs typeface="Times New Roman" charset="0"/>
              </a:rPr>
              <a:t>az eladott egész ingatlanra, egész tulajdoni illetőségre vagy ezek eszmei hányadára lehet feljegyezni </a:t>
            </a:r>
            <a:endParaRPr lang="hu-HU" sz="2400" b="1" dirty="0" smtClean="0"/>
          </a:p>
          <a:p>
            <a:pPr lvl="1" eaLnBrk="1" hangingPunct="1">
              <a:lnSpc>
                <a:spcPct val="90000"/>
              </a:lnSpc>
            </a:pPr>
            <a:r>
              <a:rPr lang="hu-HU" sz="2400" b="1" dirty="0" smtClean="0"/>
              <a:t>a</a:t>
            </a:r>
            <a:r>
              <a:rPr lang="hu-HU" sz="2400" b="1" dirty="0" smtClean="0">
                <a:cs typeface="Times New Roman" charset="0"/>
              </a:rPr>
              <a:t> feljegyzésben a vevő adatait is fel kell tüntetni </a:t>
            </a:r>
            <a:r>
              <a:rPr lang="hu-HU" sz="2400" b="1" dirty="0" smtClean="0"/>
              <a:t> </a:t>
            </a:r>
          </a:p>
          <a:p>
            <a:pPr lvl="1" eaLnBrk="1" hangingPunct="1">
              <a:lnSpc>
                <a:spcPct val="90000"/>
              </a:lnSpc>
            </a:pPr>
            <a:r>
              <a:rPr lang="hu-HU" sz="2400" b="1" dirty="0" smtClean="0">
                <a:cs typeface="Times New Roman" charset="0"/>
              </a:rPr>
              <a:t>a tulajdonjogot a tény ranghelyén kell majd bejegyezni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714348" y="214290"/>
            <a:ext cx="7772400" cy="857256"/>
          </a:xfrm>
        </p:spPr>
        <p:txBody>
          <a:bodyPr/>
          <a:lstStyle/>
          <a:p>
            <a:r>
              <a:rPr lang="hu-HU" b="1" dirty="0" smtClean="0"/>
              <a:t>Pénzügyi lízingbeadás ténye</a:t>
            </a:r>
            <a:endParaRPr lang="hu-HU" b="1" dirty="0"/>
          </a:p>
        </p:txBody>
      </p:sp>
      <p:sp>
        <p:nvSpPr>
          <p:cNvPr id="3" name="Tartalom helye 2"/>
          <p:cNvSpPr>
            <a:spLocks noGrp="1"/>
          </p:cNvSpPr>
          <p:nvPr>
            <p:ph idx="1"/>
          </p:nvPr>
        </p:nvSpPr>
        <p:spPr>
          <a:xfrm>
            <a:off x="685800" y="1071546"/>
            <a:ext cx="7772400" cy="2643206"/>
          </a:xfrm>
        </p:spPr>
        <p:txBody>
          <a:bodyPr>
            <a:normAutofit fontScale="92500"/>
          </a:bodyPr>
          <a:lstStyle/>
          <a:p>
            <a:r>
              <a:rPr lang="hu-HU" sz="2400" b="1" dirty="0" smtClean="0"/>
              <a:t>egész ingatlanra, </a:t>
            </a:r>
          </a:p>
          <a:p>
            <a:r>
              <a:rPr lang="hu-HU" sz="2400" b="1" dirty="0" smtClean="0"/>
              <a:t>egész tulajdoni illetőségre, ezek eszmei hányadára </a:t>
            </a:r>
          </a:p>
          <a:p>
            <a:r>
              <a:rPr lang="hu-HU" sz="2400" b="1" dirty="0" smtClean="0"/>
              <a:t>vagy az ingatlan természetben meghatározott részére(!) lehet feljegyezni. </a:t>
            </a:r>
          </a:p>
          <a:p>
            <a:r>
              <a:rPr lang="hu-HU" sz="2400" b="1" dirty="0" smtClean="0"/>
              <a:t>A feljegyzésben a jogosult (lízingbevevő) személyét is fel kell tüntetni.</a:t>
            </a:r>
            <a:endParaRPr lang="hu-HU" sz="2400" b="1"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00034" y="500042"/>
            <a:ext cx="8062912" cy="785819"/>
          </a:xfrm>
        </p:spPr>
        <p:txBody>
          <a:bodyPr>
            <a:normAutofit fontScale="90000"/>
          </a:bodyPr>
          <a:lstStyle/>
          <a:p>
            <a:pPr eaLnBrk="1" hangingPunct="1"/>
            <a:r>
              <a:rPr lang="hu-HU" sz="3200" b="1" dirty="0" smtClean="0">
                <a:cs typeface="Times New Roman" charset="0"/>
              </a:rPr>
              <a:t>Zálogjoggal összefüggő tények feljegyzése(d)</a:t>
            </a:r>
            <a:r>
              <a:rPr lang="hu-HU" dirty="0" smtClean="0"/>
              <a:t> </a:t>
            </a:r>
          </a:p>
        </p:txBody>
      </p:sp>
      <p:sp>
        <p:nvSpPr>
          <p:cNvPr id="43011" name="Rectangle 3"/>
          <p:cNvSpPr>
            <a:spLocks noGrp="1" noChangeArrowheads="1"/>
          </p:cNvSpPr>
          <p:nvPr>
            <p:ph idx="1"/>
          </p:nvPr>
        </p:nvSpPr>
        <p:spPr>
          <a:xfrm>
            <a:off x="685800" y="1219200"/>
            <a:ext cx="7772400" cy="4876800"/>
          </a:xfrm>
        </p:spPr>
        <p:txBody>
          <a:bodyPr>
            <a:normAutofit fontScale="92500" lnSpcReduction="10000"/>
          </a:bodyPr>
          <a:lstStyle/>
          <a:p>
            <a:pPr marL="609600" indent="-609600" eaLnBrk="1" hangingPunct="1">
              <a:buFontTx/>
              <a:buAutoNum type="arabicPeriod"/>
            </a:pPr>
            <a:r>
              <a:rPr lang="hu-HU" sz="2800" b="1" smtClean="0">
                <a:cs typeface="Times New Roman" charset="0"/>
              </a:rPr>
              <a:t>Jelzálogjog ranghelyének előzetes biztosítása</a:t>
            </a:r>
            <a:r>
              <a:rPr lang="hu-HU" sz="2800" b="1" smtClean="0"/>
              <a:t> </a:t>
            </a:r>
          </a:p>
          <a:p>
            <a:pPr marL="990600" lvl="1" indent="-533400" eaLnBrk="1" hangingPunct="1">
              <a:buFontTx/>
              <a:buChar char="•"/>
            </a:pPr>
            <a:r>
              <a:rPr lang="hu-HU" sz="2400" b="1" smtClean="0"/>
              <a:t>A </a:t>
            </a:r>
            <a:r>
              <a:rPr lang="hu-HU" sz="2400" b="1" smtClean="0">
                <a:cs typeface="Times New Roman" charset="0"/>
              </a:rPr>
              <a:t>ranghely 1 éves időtartamra </a:t>
            </a:r>
            <a:endParaRPr lang="hu-HU" sz="2400" b="1" smtClean="0"/>
          </a:p>
          <a:p>
            <a:pPr marL="990600" lvl="1" indent="-533400" eaLnBrk="1" hangingPunct="1">
              <a:buFontTx/>
              <a:buChar char="•"/>
            </a:pPr>
            <a:r>
              <a:rPr lang="hu-HU" sz="2400" b="1" smtClean="0">
                <a:cs typeface="Times New Roman" charset="0"/>
              </a:rPr>
              <a:t>az ingatlan tulajdonos</a:t>
            </a:r>
            <a:r>
              <a:rPr lang="hu-HU" sz="2400" b="1" smtClean="0"/>
              <a:t>a</a:t>
            </a:r>
            <a:r>
              <a:rPr lang="hu-HU" sz="2400" b="1" smtClean="0">
                <a:cs typeface="Times New Roman" charset="0"/>
              </a:rPr>
              <a:t>, az ingatlanra bejegyzett átruházható jog jogosultj</a:t>
            </a:r>
            <a:r>
              <a:rPr lang="hu-HU" sz="2400" b="1" smtClean="0"/>
              <a:t>a</a:t>
            </a:r>
            <a:r>
              <a:rPr lang="hu-HU" sz="2400" b="1" smtClean="0">
                <a:cs typeface="Times New Roman" charset="0"/>
              </a:rPr>
              <a:t>, az ingatlanra bejegyzett zálogjoggal biztosított követelés vagy jog jogosultj</a:t>
            </a:r>
            <a:r>
              <a:rPr lang="hu-HU" sz="2400" b="1" smtClean="0"/>
              <a:t>a </a:t>
            </a:r>
          </a:p>
          <a:p>
            <a:pPr marL="990600" lvl="1" indent="-533400" eaLnBrk="1" hangingPunct="1">
              <a:buFontTx/>
              <a:buChar char="•"/>
            </a:pPr>
            <a:r>
              <a:rPr lang="hu-HU" sz="2400" b="1" smtClean="0">
                <a:cs typeface="Times New Roman" charset="0"/>
              </a:rPr>
              <a:t>egyoldalú nyilatkozatával előzetesen biztosítható</a:t>
            </a:r>
            <a:r>
              <a:rPr lang="hu-HU" sz="2400" b="1" smtClean="0"/>
              <a:t> </a:t>
            </a:r>
          </a:p>
          <a:p>
            <a:pPr marL="990600" lvl="1" indent="-533400" eaLnBrk="1" hangingPunct="1">
              <a:buFontTx/>
              <a:buChar char="•"/>
            </a:pPr>
            <a:r>
              <a:rPr lang="hu-HU" sz="2400" b="1" smtClean="0"/>
              <a:t>A feljegyzésben </a:t>
            </a:r>
            <a:r>
              <a:rPr lang="hu-HU" sz="2400" b="1" smtClean="0">
                <a:cs typeface="Times New Roman" charset="0"/>
              </a:rPr>
              <a:t>meg kell határozni a terhelés és a járulékai legnagyobb összegét</a:t>
            </a:r>
            <a:r>
              <a:rPr lang="hu-HU" sz="2400" b="1" smtClean="0"/>
              <a:t>(értékzóna)</a:t>
            </a:r>
            <a:r>
              <a:rPr lang="hu-HU" sz="2400" b="1" smtClean="0">
                <a:cs typeface="Times New Roman" charset="0"/>
              </a:rPr>
              <a:t>, és a ranghelybiztosítás kezdő és végső időpontját (legfeljebb1 év).</a:t>
            </a:r>
            <a:endParaRPr lang="hu-HU" sz="2400" b="1"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609600" y="609600"/>
            <a:ext cx="7848600" cy="5867400"/>
          </a:xfrm>
        </p:spPr>
        <p:txBody>
          <a:bodyPr>
            <a:normAutofit fontScale="92500"/>
          </a:bodyPr>
          <a:lstStyle/>
          <a:p>
            <a:pPr marL="609600" indent="-609600" eaLnBrk="1" hangingPunct="1">
              <a:lnSpc>
                <a:spcPct val="90000"/>
              </a:lnSpc>
              <a:buFontTx/>
              <a:buAutoNum type="arabicPeriod" startAt="2"/>
            </a:pPr>
            <a:r>
              <a:rPr lang="hu-HU" sz="2400" i="1" dirty="0" smtClean="0">
                <a:cs typeface="Times New Roman" charset="0"/>
              </a:rPr>
              <a:t>Törölt zálogjog ranghelyének fenntartása, arról való rendelkezés</a:t>
            </a:r>
            <a:r>
              <a:rPr lang="hu-HU" sz="2400" i="1" dirty="0" smtClean="0"/>
              <a:t> </a:t>
            </a:r>
          </a:p>
          <a:p>
            <a:pPr marL="990600" lvl="1" indent="-533400" eaLnBrk="1" hangingPunct="1">
              <a:lnSpc>
                <a:spcPct val="90000"/>
              </a:lnSpc>
              <a:buClr>
                <a:schemeClr val="tx2"/>
              </a:buClr>
              <a:buSzPct val="120000"/>
              <a:buFontTx/>
              <a:buChar char="•"/>
            </a:pPr>
            <a:r>
              <a:rPr lang="hu-HU" sz="2000" i="1" dirty="0" smtClean="0">
                <a:cs typeface="Times New Roman" charset="0"/>
              </a:rPr>
              <a:t>Megszűnt zálogjog törlésével egyidejűleg a tulajdonos rendelkezése szerint a zálogjog ranghelyén egy új, az előzőnél nem terhesebb zálogjog alapítható</a:t>
            </a:r>
            <a:r>
              <a:rPr lang="hu-HU" sz="2000" i="1" dirty="0" smtClean="0"/>
              <a:t> vagy</a:t>
            </a:r>
          </a:p>
          <a:p>
            <a:pPr marL="990600" lvl="1" indent="-533400" eaLnBrk="1" hangingPunct="1">
              <a:lnSpc>
                <a:spcPct val="90000"/>
              </a:lnSpc>
              <a:buClr>
                <a:schemeClr val="tx2"/>
              </a:buClr>
              <a:buSzPct val="120000"/>
              <a:buFontTx/>
              <a:buChar char="•"/>
            </a:pPr>
            <a:r>
              <a:rPr lang="hu-HU" sz="2000" i="1" dirty="0" smtClean="0">
                <a:cs typeface="Times New Roman" charset="0"/>
              </a:rPr>
              <a:t>a kérelmének előterjesztésétől számított 1 éves időtartamra fenntarthatja a megszűnt zálogjog ranghelyét</a:t>
            </a:r>
            <a:r>
              <a:rPr lang="hu-HU" sz="2000" i="1" dirty="0" smtClean="0"/>
              <a:t>.</a:t>
            </a:r>
          </a:p>
          <a:p>
            <a:pPr marL="990600" lvl="1" indent="-533400" eaLnBrk="1" hangingPunct="1">
              <a:lnSpc>
                <a:spcPct val="90000"/>
              </a:lnSpc>
              <a:buClr>
                <a:schemeClr val="tx2"/>
              </a:buClr>
              <a:buSzPct val="120000"/>
              <a:buFontTx/>
              <a:buChar char="•"/>
            </a:pPr>
            <a:r>
              <a:rPr lang="hu-HU" sz="2000" i="1" dirty="0" smtClean="0"/>
              <a:t>Ranghely fenntartását, arról való rendelkezést a későbbi ranghelyen bejegyzett elidegenítési és terhelési tilalom  nem akadályozza.</a:t>
            </a:r>
          </a:p>
          <a:p>
            <a:pPr marL="609600" indent="-609600" eaLnBrk="1" hangingPunct="1">
              <a:lnSpc>
                <a:spcPct val="90000"/>
              </a:lnSpc>
              <a:buClr>
                <a:schemeClr val="tx1"/>
              </a:buClr>
              <a:buFontTx/>
              <a:buAutoNum type="arabicPeriod" startAt="2"/>
            </a:pPr>
            <a:r>
              <a:rPr lang="hu-HU" sz="2400" b="1" dirty="0" smtClean="0">
                <a:cs typeface="Times New Roman" charset="0"/>
              </a:rPr>
              <a:t>Lemondás a jelzálogjog ranghelyével való rendelkezés jogáról</a:t>
            </a:r>
            <a:r>
              <a:rPr lang="hu-HU" sz="2400" b="1" dirty="0" smtClean="0"/>
              <a:t> </a:t>
            </a:r>
          </a:p>
          <a:p>
            <a:pPr marL="990600" lvl="1" indent="-533400" eaLnBrk="1" hangingPunct="1">
              <a:lnSpc>
                <a:spcPct val="90000"/>
              </a:lnSpc>
              <a:buClr>
                <a:schemeClr val="tx1"/>
              </a:buClr>
              <a:buFontTx/>
              <a:buChar char="•"/>
            </a:pPr>
            <a:r>
              <a:rPr lang="hu-HU" sz="2000" b="1" dirty="0" smtClean="0">
                <a:cs typeface="Times New Roman" charset="0"/>
              </a:rPr>
              <a:t>lemondani a meghatározott későbbi zálogjogosult vagy harmadik személy irányában lehet.</a:t>
            </a:r>
            <a:r>
              <a:rPr lang="hu-HU" sz="2000" b="1" dirty="0" smtClean="0"/>
              <a:t> </a:t>
            </a:r>
          </a:p>
          <a:p>
            <a:pPr marL="990600" lvl="1" indent="-533400" eaLnBrk="1" hangingPunct="1">
              <a:lnSpc>
                <a:spcPct val="90000"/>
              </a:lnSpc>
              <a:buClr>
                <a:schemeClr val="tx1"/>
              </a:buClr>
              <a:buFontTx/>
              <a:buChar char="•"/>
            </a:pPr>
            <a:r>
              <a:rPr lang="hu-HU" sz="2000" b="1" dirty="0" smtClean="0">
                <a:cs typeface="Times New Roman" charset="0"/>
              </a:rPr>
              <a:t>ranghelye feletti rendelkezési jogot csak annak a személynek a beleegyezésével gyakorolhatja, akinek javára arról lemondott</a:t>
            </a:r>
            <a:r>
              <a:rPr lang="hu-HU" sz="2000" b="1" dirty="0" smtClean="0"/>
              <a:t> </a:t>
            </a:r>
          </a:p>
          <a:p>
            <a:pPr marL="609600" indent="-609600" eaLnBrk="1" hangingPunct="1">
              <a:lnSpc>
                <a:spcPct val="90000"/>
              </a:lnSpc>
              <a:buClr>
                <a:schemeClr val="tx1"/>
              </a:buClr>
              <a:buFontTx/>
              <a:buAutoNum type="arabicPeriod" startAt="4"/>
            </a:pPr>
            <a:r>
              <a:rPr lang="hu-HU" sz="2400" b="1" dirty="0" smtClean="0">
                <a:cs typeface="Times New Roman" charset="0"/>
              </a:rPr>
              <a:t>Ranghely megváltoztatása</a:t>
            </a:r>
            <a:r>
              <a:rPr lang="hu-HU" sz="2400" b="1" dirty="0" smtClean="0"/>
              <a:t>, ranghelycsere</a:t>
            </a:r>
            <a:endParaRPr lang="hu-HU" sz="2800"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533400"/>
            <a:ext cx="7772400" cy="457200"/>
          </a:xfrm>
        </p:spPr>
        <p:txBody>
          <a:bodyPr>
            <a:normAutofit fontScale="90000"/>
          </a:bodyPr>
          <a:lstStyle/>
          <a:p>
            <a:pPr eaLnBrk="1" hangingPunct="1"/>
            <a:r>
              <a:rPr lang="hu-HU" sz="3200" b="1" dirty="0" smtClean="0">
                <a:cs typeface="Times New Roman" charset="0"/>
              </a:rPr>
              <a:t>Végrehajtással összefüggő tények</a:t>
            </a:r>
            <a:endParaRPr lang="hu-HU" dirty="0" smtClean="0"/>
          </a:p>
        </p:txBody>
      </p:sp>
      <p:sp>
        <p:nvSpPr>
          <p:cNvPr id="45059" name="Rectangle 3"/>
          <p:cNvSpPr>
            <a:spLocks noGrp="1" noChangeArrowheads="1"/>
          </p:cNvSpPr>
          <p:nvPr>
            <p:ph idx="1"/>
          </p:nvPr>
        </p:nvSpPr>
        <p:spPr>
          <a:xfrm>
            <a:off x="533400" y="1447800"/>
            <a:ext cx="7924800" cy="4953000"/>
          </a:xfrm>
        </p:spPr>
        <p:txBody>
          <a:bodyPr>
            <a:normAutofit fontScale="92500" lnSpcReduction="10000"/>
          </a:bodyPr>
          <a:lstStyle/>
          <a:p>
            <a:pPr marL="533400" indent="-533400" eaLnBrk="1" hangingPunct="1">
              <a:buFontTx/>
              <a:buAutoNum type="arabicPeriod"/>
            </a:pPr>
            <a:r>
              <a:rPr lang="hu-HU" sz="2800" b="1" smtClean="0">
                <a:cs typeface="Times New Roman" charset="0"/>
              </a:rPr>
              <a:t>Zárlat, zár alá vétel, zár alá vételt megelőző biztosítási intézkedés</a:t>
            </a:r>
            <a:r>
              <a:rPr lang="hu-HU" sz="2800" b="1" smtClean="0"/>
              <a:t> (d)</a:t>
            </a:r>
          </a:p>
          <a:p>
            <a:pPr marL="914400" lvl="1" indent="-457200" eaLnBrk="1" hangingPunct="1"/>
            <a:r>
              <a:rPr lang="hu-HU" sz="2400" b="1" smtClean="0"/>
              <a:t>fogalmak</a:t>
            </a:r>
          </a:p>
          <a:p>
            <a:pPr marL="914400" lvl="1" indent="-457200" eaLnBrk="1" hangingPunct="1"/>
            <a:r>
              <a:rPr lang="hu-HU" sz="2400" b="1" smtClean="0">
                <a:cs typeface="Times New Roman" charset="0"/>
              </a:rPr>
              <a:t>Zárlatot egész ingatlanra, egész tulajdoni illetőségre vagy ezek eszmei hányadára lehet feljegyezni. </a:t>
            </a:r>
            <a:endParaRPr lang="hu-HU" sz="2400" b="1" smtClean="0"/>
          </a:p>
          <a:p>
            <a:pPr marL="914400" lvl="1" indent="-457200" eaLnBrk="1" hangingPunct="1"/>
            <a:r>
              <a:rPr lang="hu-HU" sz="2400" b="1" smtClean="0">
                <a:cs typeface="Times New Roman" charset="0"/>
              </a:rPr>
              <a:t>A bejegyzésben utalni kell arra, hogy zárlat feljegyzése után jogokat csak a zárlat törlésétől függő hatállyal lehet bejegyezni. </a:t>
            </a:r>
            <a:endParaRPr lang="hu-HU" sz="2400" b="1" smtClean="0"/>
          </a:p>
          <a:p>
            <a:pPr marL="914400" lvl="1" indent="-457200" eaLnBrk="1" hangingPunct="1"/>
            <a:r>
              <a:rPr lang="hu-HU" sz="2400" b="1" smtClean="0">
                <a:cs typeface="Times New Roman" charset="0"/>
              </a:rPr>
              <a:t>Kivé</a:t>
            </a:r>
            <a:r>
              <a:rPr lang="hu-HU" sz="2400" b="1" smtClean="0"/>
              <a:t>ve: </a:t>
            </a:r>
            <a:r>
              <a:rPr lang="hu-HU" sz="2400" b="1" smtClean="0">
                <a:cs typeface="Times New Roman" charset="0"/>
              </a:rPr>
              <a:t>a jogszabályon, bírósági határozaton alapuló jogok, valamint a telki szolgalmi jog és a közérdekű szolgalmak és használati jogok. </a:t>
            </a:r>
            <a:endParaRPr lang="hu-HU" sz="2400" b="1"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539552" y="764704"/>
            <a:ext cx="7918648" cy="5616624"/>
          </a:xfrm>
        </p:spPr>
        <p:txBody>
          <a:bodyPr>
            <a:normAutofit fontScale="92500" lnSpcReduction="10000"/>
          </a:bodyPr>
          <a:lstStyle/>
          <a:p>
            <a:r>
              <a:rPr lang="hu-HU" sz="2200" dirty="0" smtClean="0"/>
              <a:t>Lakóépületek, nem lakás céljára szolgáló egyéb épületek, amelyeket a társasház törvény szabályai szerint létesítettek</a:t>
            </a:r>
          </a:p>
          <a:p>
            <a:r>
              <a:rPr lang="hu-HU" sz="2200" dirty="0" smtClean="0"/>
              <a:t>Tulajdoni törzslapon a társasházi közös tulajdon tárgyai</a:t>
            </a:r>
          </a:p>
          <a:p>
            <a:r>
              <a:rPr lang="hu-HU" sz="2200" dirty="0" smtClean="0"/>
              <a:t>A társasházat akkor is egy társasház törzslapon kell nyilvántartani, ha a földrészleten több épület áll és a társasháztulajdon létesítését egy alapító okiratba foglalták.</a:t>
            </a:r>
          </a:p>
          <a:p>
            <a:r>
              <a:rPr lang="hu-HU" sz="2200" dirty="0" smtClean="0"/>
              <a:t>Tulajdoni </a:t>
            </a:r>
            <a:r>
              <a:rPr lang="hu-HU" sz="2200" dirty="0" err="1" smtClean="0"/>
              <a:t>különlapon</a:t>
            </a:r>
            <a:r>
              <a:rPr lang="hu-HU" sz="2200" dirty="0" smtClean="0"/>
              <a:t> kell nyilvántartani az öröklakásokat és a nem lakás céljára szolgáló helyiségeket és a hozzájuk kapcsolódó egyéb helyiségeket, függetlenül attól, hogy műszakilag összefüggnek-e</a:t>
            </a:r>
          </a:p>
          <a:p>
            <a:r>
              <a:rPr lang="hu-HU" sz="2200" dirty="0" smtClean="0"/>
              <a:t>A z alapító okirat rendelkezése szerint tulajdoni </a:t>
            </a:r>
            <a:r>
              <a:rPr lang="hu-HU" sz="2200" dirty="0" err="1" smtClean="0"/>
              <a:t>különlapon</a:t>
            </a:r>
            <a:r>
              <a:rPr lang="hu-HU" sz="2200" dirty="0" smtClean="0"/>
              <a:t> kell nyilvántartani egyéb egységeket: tetőtér, padlástér, garázs, </a:t>
            </a:r>
          </a:p>
          <a:p>
            <a:r>
              <a:rPr lang="hu-HU" sz="2200" dirty="0" smtClean="0"/>
              <a:t>Külön tulajdoni lapon kell nyilvántartani a földrészletet, ha annak tulajdonjoga a társasházi közös tulajdontól elkülönül</a:t>
            </a:r>
            <a:endParaRPr lang="hu-HU" sz="2200" dirty="0"/>
          </a:p>
        </p:txBody>
      </p:sp>
      <p:sp>
        <p:nvSpPr>
          <p:cNvPr id="4" name="Dia számának helye 3"/>
          <p:cNvSpPr>
            <a:spLocks noGrp="1"/>
          </p:cNvSpPr>
          <p:nvPr>
            <p:ph type="sldNum" sz="quarter" idx="12"/>
          </p:nvPr>
        </p:nvSpPr>
        <p:spPr/>
        <p:txBody>
          <a:bodyPr/>
          <a:lstStyle/>
          <a:p>
            <a:pPr>
              <a:defRPr/>
            </a:pPr>
            <a:fld id="{DFE96DE3-D453-4AD1-A79B-D7E2F2B14F15}" type="slidenum">
              <a:rPr lang="hu-HU" smtClean="0"/>
              <a:pPr>
                <a:defRPr/>
              </a:pPr>
              <a:t>5</a:t>
            </a:fld>
            <a:endParaRPr lang="hu-H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1"/>
          </p:nvPr>
        </p:nvSpPr>
        <p:spPr>
          <a:xfrm>
            <a:off x="685800" y="685800"/>
            <a:ext cx="7772400" cy="5410200"/>
          </a:xfrm>
        </p:spPr>
        <p:txBody>
          <a:bodyPr/>
          <a:lstStyle/>
          <a:p>
            <a:pPr marL="609600" indent="-609600" eaLnBrk="1" hangingPunct="1">
              <a:buFontTx/>
              <a:buAutoNum type="arabicPeriod" startAt="2"/>
            </a:pPr>
            <a:r>
              <a:rPr lang="hu-HU" b="1" dirty="0" smtClean="0">
                <a:cs typeface="Times New Roman" charset="0"/>
              </a:rPr>
              <a:t>Árverés, nyilvános pályázat kitűzése</a:t>
            </a:r>
            <a:r>
              <a:rPr lang="hu-HU" b="1" dirty="0" smtClean="0"/>
              <a:t> (d)</a:t>
            </a:r>
          </a:p>
          <a:p>
            <a:pPr marL="990600" lvl="1" indent="-533400" eaLnBrk="1" hangingPunct="1">
              <a:buFontTx/>
              <a:buChar char="•"/>
            </a:pPr>
            <a:r>
              <a:rPr lang="hu-HU" b="1" dirty="0" smtClean="0">
                <a:cs typeface="Times New Roman" charset="0"/>
              </a:rPr>
              <a:t>bírósági végrehajtó vagy a hatóság által megküldött árverési </a:t>
            </a:r>
            <a:r>
              <a:rPr lang="hu-HU" b="1" dirty="0" smtClean="0"/>
              <a:t>(pályázati) </a:t>
            </a:r>
            <a:r>
              <a:rPr lang="hu-HU" b="1" dirty="0" smtClean="0">
                <a:cs typeface="Times New Roman" charset="0"/>
              </a:rPr>
              <a:t>hirdetmény alapján </a:t>
            </a:r>
            <a:endParaRPr lang="hu-HU" b="1" dirty="0" smtClean="0"/>
          </a:p>
          <a:p>
            <a:pPr marL="990600" lvl="1" indent="-533400" eaLnBrk="1" hangingPunct="1">
              <a:buFontTx/>
              <a:buChar char="•"/>
            </a:pPr>
            <a:r>
              <a:rPr lang="hu-HU" b="1" dirty="0" smtClean="0"/>
              <a:t>Sikeres árverés esetén törölni kell azokat a jogokat, amelyek az ingatlant megszerző tulajdonos tulajdonjogát nem terhelhetik. </a:t>
            </a:r>
          </a:p>
          <a:p>
            <a:pPr marL="609600" indent="-609600" eaLnBrk="1" hangingPunct="1"/>
            <a:endParaRPr lang="hu-H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685800" y="404664"/>
            <a:ext cx="7772400" cy="5691336"/>
          </a:xfrm>
        </p:spPr>
        <p:txBody>
          <a:bodyPr>
            <a:normAutofit lnSpcReduction="10000"/>
          </a:bodyPr>
          <a:lstStyle/>
          <a:p>
            <a:r>
              <a:rPr lang="hu-HU" sz="1800" dirty="0" smtClean="0"/>
              <a:t>A társasház törzslap I. részén fel kell tüntetni :</a:t>
            </a:r>
          </a:p>
          <a:p>
            <a:pPr lvl="1"/>
            <a:r>
              <a:rPr lang="hu-HU" sz="1800" dirty="0" smtClean="0"/>
              <a:t>a földrészletre vonatkozó adatokat,</a:t>
            </a:r>
          </a:p>
          <a:p>
            <a:pPr lvl="1"/>
            <a:r>
              <a:rPr lang="hu-HU" sz="1800" dirty="0" smtClean="0"/>
              <a:t> valamint utalni kell a közös tulajdonban álló épületrészekre.</a:t>
            </a:r>
          </a:p>
          <a:p>
            <a:r>
              <a:rPr lang="hu-HU" sz="1800" dirty="0" smtClean="0"/>
              <a:t>A társasház törzslap II. részére be kell jegyezni </a:t>
            </a:r>
          </a:p>
          <a:p>
            <a:pPr lvl="1"/>
            <a:r>
              <a:rPr lang="hu-HU" sz="1800" dirty="0" smtClean="0"/>
              <a:t>a társasház tulajdon létesítését, </a:t>
            </a:r>
          </a:p>
          <a:p>
            <a:pPr lvl="1"/>
            <a:r>
              <a:rPr lang="hu-HU" sz="1800" dirty="0" smtClean="0"/>
              <a:t>a társasház közösség nevét  és a </a:t>
            </a:r>
            <a:r>
              <a:rPr lang="hu-HU" sz="1800" dirty="0" err="1" smtClean="0"/>
              <a:t>különlapokra</a:t>
            </a:r>
            <a:r>
              <a:rPr lang="hu-HU" sz="1800" dirty="0" smtClean="0"/>
              <a:t> utalás </a:t>
            </a:r>
          </a:p>
          <a:p>
            <a:pPr lvl="1"/>
            <a:r>
              <a:rPr lang="hu-HU" sz="1800" dirty="0" smtClean="0"/>
              <a:t>a törzslaphoz hány </a:t>
            </a:r>
            <a:r>
              <a:rPr lang="hu-HU" sz="1800" dirty="0" err="1" smtClean="0"/>
              <a:t>különlap</a:t>
            </a:r>
            <a:r>
              <a:rPr lang="hu-HU" sz="1800" dirty="0" smtClean="0"/>
              <a:t> tartozik.</a:t>
            </a:r>
          </a:p>
          <a:p>
            <a:r>
              <a:rPr lang="hu-HU" sz="1800" dirty="0" smtClean="0"/>
              <a:t>A társasház törzslap III. részén </a:t>
            </a:r>
          </a:p>
          <a:p>
            <a:pPr lvl="1"/>
            <a:r>
              <a:rPr lang="hu-HU" sz="1800" dirty="0" smtClean="0"/>
              <a:t>az egész társasház tulajdonra vonatkozó jogok és tények, elővásárlási jog.</a:t>
            </a:r>
          </a:p>
          <a:p>
            <a:r>
              <a:rPr lang="hu-HU" sz="1800" dirty="0" smtClean="0"/>
              <a:t>Felépítendő épületre vonatkozó társasház alapítás tényét a földrészlet tulajdoni lapjának III. részén kell feltüntetni.</a:t>
            </a:r>
          </a:p>
          <a:p>
            <a:r>
              <a:rPr lang="hu-HU" sz="1800" dirty="0" smtClean="0"/>
              <a:t>A társasház </a:t>
            </a:r>
            <a:r>
              <a:rPr lang="hu-HU" sz="1800" dirty="0" err="1" smtClean="0"/>
              <a:t>különlap</a:t>
            </a:r>
            <a:r>
              <a:rPr lang="hu-HU" sz="1800" dirty="0" smtClean="0"/>
              <a:t> I. részén:</a:t>
            </a:r>
          </a:p>
          <a:p>
            <a:pPr lvl="1"/>
            <a:r>
              <a:rPr lang="hu-HU" sz="1800" dirty="0" smtClean="0"/>
              <a:t>a lakás helyrajzi számát, megnevezését, címét (emelet, ajtószám) és alapterületét, </a:t>
            </a:r>
          </a:p>
          <a:p>
            <a:pPr lvl="1"/>
            <a:r>
              <a:rPr lang="hu-HU" sz="1800" dirty="0" smtClean="0"/>
              <a:t>utalni kell a társasház törzslapon nyilvántartott ingatlanból hozzá tartozó eszmei hányadra.</a:t>
            </a:r>
          </a:p>
          <a:p>
            <a:r>
              <a:rPr lang="hu-HU" sz="1800" dirty="0" smtClean="0"/>
              <a:t>A társasház </a:t>
            </a:r>
            <a:r>
              <a:rPr lang="hu-HU" sz="1800" dirty="0" err="1" smtClean="0"/>
              <a:t>különlap</a:t>
            </a:r>
            <a:r>
              <a:rPr lang="hu-HU" sz="1800" dirty="0" smtClean="0"/>
              <a:t> II. és III. részét a tulajdoni lapra vonatkozó általános rendelkezések szerint kell vezetni.</a:t>
            </a:r>
          </a:p>
        </p:txBody>
      </p:sp>
      <p:sp>
        <p:nvSpPr>
          <p:cNvPr id="4" name="Dia számának helye 3"/>
          <p:cNvSpPr>
            <a:spLocks noGrp="1"/>
          </p:cNvSpPr>
          <p:nvPr>
            <p:ph type="sldNum" sz="quarter" idx="12"/>
          </p:nvPr>
        </p:nvSpPr>
        <p:spPr/>
        <p:txBody>
          <a:bodyPr/>
          <a:lstStyle/>
          <a:p>
            <a:pPr>
              <a:defRPr/>
            </a:pPr>
            <a:fld id="{DFE96DE3-D453-4AD1-A79B-D7E2F2B14F15}" type="slidenum">
              <a:rPr lang="hu-HU" smtClean="0"/>
              <a:pPr>
                <a:defRPr/>
              </a:pPr>
              <a:t>6</a:t>
            </a:fld>
            <a:endParaRPr lang="hu-H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1447800"/>
            <a:ext cx="7772400" cy="1981200"/>
          </a:xfrm>
        </p:spPr>
        <p:txBody>
          <a:bodyPr>
            <a:normAutofit fontScale="90000"/>
          </a:bodyPr>
          <a:lstStyle/>
          <a:p>
            <a:pPr eaLnBrk="1" hangingPunct="1"/>
            <a:r>
              <a:rPr lang="hu-HU" sz="4000" b="1" smtClean="0"/>
              <a:t>Az ingatlan-nyilvántartásba bejegyezhető jogok </a:t>
            </a:r>
            <a:br>
              <a:rPr lang="hu-HU" sz="4000" b="1" smtClean="0"/>
            </a:br>
            <a:r>
              <a:rPr lang="hu-HU" sz="4000" b="1" smtClean="0"/>
              <a:t>és feljegyezhető tények</a:t>
            </a:r>
          </a:p>
        </p:txBody>
      </p:sp>
      <p:sp>
        <p:nvSpPr>
          <p:cNvPr id="6147" name="Rectangle 3"/>
          <p:cNvSpPr>
            <a:spLocks noGrp="1" noChangeArrowheads="1"/>
          </p:cNvSpPr>
          <p:nvPr>
            <p:ph type="subTitle" idx="1"/>
          </p:nvPr>
        </p:nvSpPr>
        <p:spPr/>
        <p:txBody>
          <a:bodyPr/>
          <a:lstStyle/>
          <a:p>
            <a:pPr eaLnBrk="1" hangingPunct="1"/>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685800" y="609600"/>
            <a:ext cx="7772400" cy="609600"/>
          </a:xfrm>
        </p:spPr>
        <p:txBody>
          <a:bodyPr>
            <a:normAutofit fontScale="90000"/>
          </a:bodyPr>
          <a:lstStyle/>
          <a:p>
            <a:pPr eaLnBrk="1" hangingPunct="1">
              <a:defRPr/>
            </a:pPr>
            <a:r>
              <a:rPr lang="hu-HU" sz="2800" b="1" smtClean="0">
                <a:effectLst>
                  <a:outerShdw blurRad="38100" dist="38100" dir="2700000" algn="tl">
                    <a:srgbClr val="000000"/>
                  </a:outerShdw>
                </a:effectLst>
              </a:rPr>
              <a:t>Az ingatlan-nyilvántartásba bejegyezhető jogok</a:t>
            </a:r>
          </a:p>
        </p:txBody>
      </p:sp>
      <p:sp>
        <p:nvSpPr>
          <p:cNvPr id="7171" name="Rectangle 3"/>
          <p:cNvSpPr>
            <a:spLocks noGrp="1" noChangeArrowheads="1"/>
          </p:cNvSpPr>
          <p:nvPr>
            <p:ph idx="1"/>
          </p:nvPr>
        </p:nvSpPr>
        <p:spPr>
          <a:xfrm>
            <a:off x="685800" y="1295400"/>
            <a:ext cx="8153400" cy="4800600"/>
          </a:xfrm>
        </p:spPr>
        <p:txBody>
          <a:bodyPr>
            <a:normAutofit lnSpcReduction="10000"/>
          </a:bodyPr>
          <a:lstStyle/>
          <a:p>
            <a:pPr marL="609600" indent="-609600" eaLnBrk="1" hangingPunct="1">
              <a:lnSpc>
                <a:spcPct val="90000"/>
              </a:lnSpc>
              <a:buFontTx/>
              <a:buAutoNum type="arabicPeriod"/>
            </a:pPr>
            <a:r>
              <a:rPr lang="hu-HU" sz="2400" b="1" dirty="0" smtClean="0"/>
              <a:t>Tulajdonjog </a:t>
            </a:r>
          </a:p>
          <a:p>
            <a:pPr marL="609600" indent="-609600" eaLnBrk="1" hangingPunct="1">
              <a:lnSpc>
                <a:spcPct val="90000"/>
              </a:lnSpc>
              <a:buFontTx/>
              <a:buAutoNum type="arabicPeriod"/>
            </a:pPr>
            <a:r>
              <a:rPr lang="hu-HU" sz="2400" b="1" dirty="0" smtClean="0"/>
              <a:t>Vagyonkezelői jog</a:t>
            </a:r>
          </a:p>
          <a:p>
            <a:pPr marL="609600" indent="-609600" eaLnBrk="1" hangingPunct="1">
              <a:lnSpc>
                <a:spcPct val="90000"/>
              </a:lnSpc>
              <a:buFontTx/>
              <a:buAutoNum type="arabicPeriod"/>
            </a:pPr>
            <a:r>
              <a:rPr lang="hu-HU" sz="2400" b="1" dirty="0" smtClean="0"/>
              <a:t>Lakásszövetkezeti tagot megillető állandó használati jog</a:t>
            </a:r>
          </a:p>
          <a:p>
            <a:pPr marL="609600" indent="-609600" eaLnBrk="1" hangingPunct="1">
              <a:lnSpc>
                <a:spcPct val="90000"/>
              </a:lnSpc>
              <a:buFontTx/>
              <a:buAutoNum type="arabicPeriod"/>
            </a:pPr>
            <a:r>
              <a:rPr lang="hu-HU" sz="2400" b="1" dirty="0" smtClean="0"/>
              <a:t>Földhasználati jog</a:t>
            </a:r>
          </a:p>
          <a:p>
            <a:pPr marL="609600" indent="-609600" eaLnBrk="1" hangingPunct="1">
              <a:lnSpc>
                <a:spcPct val="90000"/>
              </a:lnSpc>
              <a:buFontTx/>
              <a:buAutoNum type="arabicPeriod"/>
            </a:pPr>
            <a:r>
              <a:rPr lang="hu-HU" sz="2400" b="1" dirty="0" smtClean="0">
                <a:cs typeface="Times New Roman" charset="0"/>
              </a:rPr>
              <a:t>Haszonélvezeti jog</a:t>
            </a:r>
            <a:r>
              <a:rPr lang="hu-HU" sz="2400" b="1" dirty="0" smtClean="0"/>
              <a:t> </a:t>
            </a:r>
          </a:p>
          <a:p>
            <a:pPr marL="609600" indent="-609600" eaLnBrk="1" hangingPunct="1">
              <a:lnSpc>
                <a:spcPct val="90000"/>
              </a:lnSpc>
              <a:buFontTx/>
              <a:buAutoNum type="arabicPeriod"/>
            </a:pPr>
            <a:r>
              <a:rPr lang="hu-HU" sz="2400" b="1" dirty="0" smtClean="0">
                <a:cs typeface="Times New Roman" charset="0"/>
              </a:rPr>
              <a:t>Használat joga</a:t>
            </a:r>
            <a:r>
              <a:rPr lang="hu-HU" sz="2400" b="1" dirty="0" smtClean="0"/>
              <a:t> </a:t>
            </a:r>
          </a:p>
          <a:p>
            <a:pPr marL="609600" indent="-609600" eaLnBrk="1" hangingPunct="1">
              <a:lnSpc>
                <a:spcPct val="90000"/>
              </a:lnSpc>
              <a:buFontTx/>
              <a:buAutoNum type="arabicPeriod"/>
            </a:pPr>
            <a:r>
              <a:rPr lang="hu-HU" sz="2400" b="1" dirty="0" smtClean="0">
                <a:cs typeface="Times New Roman" charset="0"/>
              </a:rPr>
              <a:t>Telki szolgalmi jog</a:t>
            </a:r>
            <a:r>
              <a:rPr lang="hu-HU" sz="2400" b="1" dirty="0" smtClean="0"/>
              <a:t> </a:t>
            </a:r>
          </a:p>
          <a:p>
            <a:pPr marL="609600" indent="-609600" eaLnBrk="1" hangingPunct="1">
              <a:lnSpc>
                <a:spcPct val="90000"/>
              </a:lnSpc>
              <a:buFontTx/>
              <a:buAutoNum type="arabicPeriod"/>
            </a:pPr>
            <a:r>
              <a:rPr lang="hu-HU" sz="2400" b="1" dirty="0" smtClean="0">
                <a:cs typeface="Times New Roman" charset="0"/>
              </a:rPr>
              <a:t>Közérdekű szolgalmak és használati jogok</a:t>
            </a:r>
            <a:r>
              <a:rPr lang="hu-HU" sz="2400" b="1" dirty="0" smtClean="0"/>
              <a:t> </a:t>
            </a:r>
          </a:p>
          <a:p>
            <a:pPr marL="609600" indent="-609600" eaLnBrk="1" hangingPunct="1">
              <a:lnSpc>
                <a:spcPct val="90000"/>
              </a:lnSpc>
              <a:buFontTx/>
              <a:buAutoNum type="arabicPeriod"/>
            </a:pPr>
            <a:r>
              <a:rPr lang="hu-HU" sz="2400" b="1" dirty="0" smtClean="0">
                <a:cs typeface="Times New Roman" charset="0"/>
              </a:rPr>
              <a:t>Elővásárlási, visszavásárlási valamint vételi, eladási jog</a:t>
            </a:r>
            <a:r>
              <a:rPr lang="hu-HU" sz="2400" b="1" dirty="0" smtClean="0"/>
              <a:t> </a:t>
            </a:r>
          </a:p>
          <a:p>
            <a:pPr marL="609600" indent="-609600" eaLnBrk="1" hangingPunct="1">
              <a:lnSpc>
                <a:spcPct val="90000"/>
              </a:lnSpc>
              <a:buFontTx/>
              <a:buAutoNum type="arabicPeriod"/>
            </a:pPr>
            <a:r>
              <a:rPr lang="hu-HU" sz="2400" b="1" dirty="0" smtClean="0">
                <a:cs typeface="Times New Roman" charset="0"/>
              </a:rPr>
              <a:t>Tartási és életjáradéki jog</a:t>
            </a:r>
            <a:r>
              <a:rPr lang="hu-HU" sz="2400" b="1" dirty="0" smtClean="0"/>
              <a:t> </a:t>
            </a:r>
          </a:p>
          <a:p>
            <a:pPr marL="609600" indent="-609600" eaLnBrk="1" hangingPunct="1">
              <a:lnSpc>
                <a:spcPct val="90000"/>
              </a:lnSpc>
              <a:buFontTx/>
              <a:buAutoNum type="arabicPeriod"/>
            </a:pPr>
            <a:r>
              <a:rPr lang="hu-HU" sz="2400" b="1" dirty="0" smtClean="0">
                <a:cs typeface="Times New Roman" charset="0"/>
              </a:rPr>
              <a:t>Jelzálogjog (különvált zálogjog)</a:t>
            </a:r>
            <a:r>
              <a:rPr lang="hu-HU" sz="2400" b="1" dirty="0" smtClean="0"/>
              <a:t> </a:t>
            </a:r>
          </a:p>
          <a:p>
            <a:pPr marL="609600" indent="-609600" eaLnBrk="1" hangingPunct="1">
              <a:lnSpc>
                <a:spcPct val="90000"/>
              </a:lnSpc>
              <a:buFontTx/>
              <a:buAutoNum type="arabicPeriod"/>
            </a:pPr>
            <a:r>
              <a:rPr lang="hu-HU" sz="2400" b="1" dirty="0" smtClean="0">
                <a:cs typeface="Times New Roman" charset="0"/>
              </a:rPr>
              <a:t>Végrehajtási jog</a:t>
            </a:r>
            <a:r>
              <a:rPr lang="hu-HU" sz="2400" b="1" dirty="0" smtClean="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381000"/>
            <a:ext cx="7772400" cy="619108"/>
          </a:xfrm>
        </p:spPr>
        <p:txBody>
          <a:bodyPr>
            <a:normAutofit fontScale="90000"/>
          </a:bodyPr>
          <a:lstStyle/>
          <a:p>
            <a:pPr marL="838200" indent="-838200" eaLnBrk="1" hangingPunct="1"/>
            <a:r>
              <a:rPr lang="hu-HU" sz="4000" b="1" dirty="0" smtClean="0"/>
              <a:t>Tulajdonjog</a:t>
            </a:r>
          </a:p>
        </p:txBody>
      </p:sp>
      <p:sp>
        <p:nvSpPr>
          <p:cNvPr id="8195" name="Rectangle 3"/>
          <p:cNvSpPr>
            <a:spLocks noGrp="1" noChangeArrowheads="1"/>
          </p:cNvSpPr>
          <p:nvPr>
            <p:ph idx="1"/>
          </p:nvPr>
        </p:nvSpPr>
        <p:spPr>
          <a:xfrm>
            <a:off x="609600" y="1143000"/>
            <a:ext cx="7848600" cy="5562600"/>
          </a:xfrm>
        </p:spPr>
        <p:txBody>
          <a:bodyPr>
            <a:normAutofit fontScale="92500"/>
          </a:bodyPr>
          <a:lstStyle/>
          <a:p>
            <a:pPr eaLnBrk="1" hangingPunct="1">
              <a:lnSpc>
                <a:spcPct val="90000"/>
              </a:lnSpc>
              <a:buClr>
                <a:schemeClr val="tx2"/>
              </a:buClr>
              <a:buSzPct val="120000"/>
            </a:pPr>
            <a:r>
              <a:rPr lang="hu-HU" sz="2800" b="1" dirty="0" err="1" smtClean="0">
                <a:cs typeface="Times New Roman" charset="0"/>
              </a:rPr>
              <a:t>Inyvhr</a:t>
            </a:r>
            <a:r>
              <a:rPr lang="hu-HU" sz="2800" b="1" dirty="0" smtClean="0">
                <a:cs typeface="Times New Roman" charset="0"/>
              </a:rPr>
              <a:t>. 6</a:t>
            </a:r>
            <a:r>
              <a:rPr lang="hu-HU" sz="2800" dirty="0" smtClean="0"/>
              <a:t>. § </a:t>
            </a:r>
            <a:r>
              <a:rPr lang="hu-HU" sz="2400" b="1" dirty="0" smtClean="0">
                <a:cs typeface="Times New Roman" charset="0"/>
              </a:rPr>
              <a:t>A tulajdonjogot a jogosult és </a:t>
            </a:r>
            <a:r>
              <a:rPr lang="hu-HU" sz="2400" b="1" u="sng" dirty="0" smtClean="0">
                <a:cs typeface="Times New Roman" charset="0"/>
              </a:rPr>
              <a:t>a jogcím </a:t>
            </a:r>
            <a:r>
              <a:rPr lang="hu-HU" sz="2400" b="1" dirty="0" smtClean="0">
                <a:cs typeface="Times New Roman" charset="0"/>
              </a:rPr>
              <a:t>megjelölésével kell a tulajdoni lap II. részére bejegyezni.</a:t>
            </a:r>
            <a:r>
              <a:rPr lang="hu-HU" sz="2400" b="1" dirty="0" smtClean="0"/>
              <a:t> </a:t>
            </a:r>
          </a:p>
          <a:p>
            <a:pPr eaLnBrk="1" hangingPunct="1">
              <a:lnSpc>
                <a:spcPct val="90000"/>
              </a:lnSpc>
              <a:buClr>
                <a:schemeClr val="tx2"/>
              </a:buClr>
              <a:buSzPct val="120000"/>
            </a:pPr>
            <a:r>
              <a:rPr lang="hu-HU" sz="2400" b="1" dirty="0" smtClean="0">
                <a:cs typeface="Times New Roman" charset="0"/>
              </a:rPr>
              <a:t>A tulajdonjog bejegyzése </a:t>
            </a:r>
            <a:r>
              <a:rPr lang="hu-HU" sz="2400" b="1" dirty="0" smtClean="0"/>
              <a:t>történhet</a:t>
            </a:r>
          </a:p>
          <a:p>
            <a:pPr lvl="1" eaLnBrk="1" hangingPunct="1">
              <a:lnSpc>
                <a:spcPct val="90000"/>
              </a:lnSpc>
              <a:buClr>
                <a:schemeClr val="tx2"/>
              </a:buClr>
              <a:buSzPct val="120000"/>
            </a:pPr>
            <a:r>
              <a:rPr lang="hu-HU" sz="2000" b="1" dirty="0" smtClean="0">
                <a:cs typeface="Times New Roman" charset="0"/>
              </a:rPr>
              <a:t> </a:t>
            </a:r>
            <a:r>
              <a:rPr lang="hu-HU" sz="2400" b="1" dirty="0" smtClean="0">
                <a:cs typeface="Times New Roman" charset="0"/>
              </a:rPr>
              <a:t>konstitutív</a:t>
            </a:r>
            <a:r>
              <a:rPr lang="hu-HU" sz="2400" b="1" dirty="0" smtClean="0"/>
              <a:t> vagy</a:t>
            </a:r>
            <a:r>
              <a:rPr lang="hu-HU" sz="2400" b="1" dirty="0" smtClean="0">
                <a:cs typeface="Times New Roman" charset="0"/>
              </a:rPr>
              <a:t> </a:t>
            </a:r>
            <a:r>
              <a:rPr lang="hu-HU" sz="2400" b="1" dirty="0" smtClean="0"/>
              <a:t>deklaratív</a:t>
            </a:r>
            <a:r>
              <a:rPr lang="hu-HU" sz="2400" b="1" dirty="0" smtClean="0">
                <a:cs typeface="Times New Roman" charset="0"/>
              </a:rPr>
              <a:t> hatállyal</a:t>
            </a:r>
            <a:endParaRPr lang="hu-HU" sz="2400" b="1" dirty="0" smtClean="0"/>
          </a:p>
          <a:p>
            <a:pPr lvl="1" eaLnBrk="1" hangingPunct="1">
              <a:lnSpc>
                <a:spcPct val="90000"/>
              </a:lnSpc>
              <a:buClr>
                <a:schemeClr val="tx2"/>
              </a:buClr>
              <a:buSzPct val="120000"/>
            </a:pPr>
            <a:r>
              <a:rPr lang="hu-HU" sz="2400" b="1" dirty="0" smtClean="0">
                <a:cs typeface="Times New Roman" charset="0"/>
              </a:rPr>
              <a:t>egész ingatlanra, egész tulajdoni illetőségre vagy ezek eszmei hányadára</a:t>
            </a:r>
            <a:r>
              <a:rPr lang="hu-HU" sz="2400" b="1" dirty="0" smtClean="0"/>
              <a:t> </a:t>
            </a:r>
          </a:p>
          <a:p>
            <a:pPr lvl="1" eaLnBrk="1" hangingPunct="1">
              <a:lnSpc>
                <a:spcPct val="90000"/>
              </a:lnSpc>
              <a:buClr>
                <a:schemeClr val="tx2"/>
              </a:buClr>
              <a:buSzPct val="120000"/>
            </a:pPr>
            <a:r>
              <a:rPr lang="hu-HU" sz="2400" b="1" dirty="0" smtClean="0"/>
              <a:t>új ranghelyen vagy korábbi ranghelyen</a:t>
            </a:r>
          </a:p>
          <a:p>
            <a:pPr eaLnBrk="1" hangingPunct="1">
              <a:lnSpc>
                <a:spcPct val="90000"/>
              </a:lnSpc>
              <a:buClr>
                <a:schemeClr val="tx2"/>
              </a:buClr>
              <a:buSzPct val="120000"/>
            </a:pPr>
            <a:r>
              <a:rPr lang="hu-HU" sz="2400" b="1" dirty="0" smtClean="0"/>
              <a:t>Tulajdonjog törlése csak új tulajdonos tulajdonjogának bejegyezésével illetve korábbi tulajdonos tulajdonjogának visszajegyzésével (érvénytelenség megállapítása, vagy a szerződés felbontása illetve elállás esetén) történhet.</a:t>
            </a:r>
          </a:p>
          <a:p>
            <a:pPr eaLnBrk="1" hangingPunct="1">
              <a:lnSpc>
                <a:spcPct val="90000"/>
              </a:lnSpc>
              <a:buClr>
                <a:schemeClr val="tx2"/>
              </a:buClr>
              <a:buSzPct val="120000"/>
            </a:pPr>
            <a:r>
              <a:rPr lang="hu-HU" sz="2400" b="1" dirty="0" smtClean="0"/>
              <a:t>Állami tulajdonú ingatlan esetében az állam tulajdonosi jogait gyakorló szervezetet kell feltüntetni.</a:t>
            </a:r>
          </a:p>
          <a:p>
            <a:pPr eaLnBrk="1" hangingPunct="1">
              <a:lnSpc>
                <a:spcPct val="90000"/>
              </a:lnSpc>
              <a:buClr>
                <a:schemeClr val="tx2"/>
              </a:buClr>
              <a:buSzPct val="120000"/>
              <a:buNone/>
            </a:pPr>
            <a:endParaRPr lang="hu-HU" sz="2400" b="1"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ktus">
  <a:themeElements>
    <a:clrScheme name="Aspektus">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ktu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ktus">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1769</TotalTime>
  <Words>4161</Words>
  <Application>Microsoft Office PowerPoint</Application>
  <PresentationFormat>Diavetítés a képernyőre (4:3 oldalarány)</PresentationFormat>
  <Paragraphs>370</Paragraphs>
  <Slides>50</Slides>
  <Notes>0</Notes>
  <HiddenSlides>0</HiddenSlides>
  <MMClips>0</MMClips>
  <ScaleCrop>false</ScaleCrop>
  <HeadingPairs>
    <vt:vector size="4" baseType="variant">
      <vt:variant>
        <vt:lpstr>Téma</vt:lpstr>
      </vt:variant>
      <vt:variant>
        <vt:i4>1</vt:i4>
      </vt:variant>
      <vt:variant>
        <vt:lpstr>Diacímek</vt:lpstr>
      </vt:variant>
      <vt:variant>
        <vt:i4>50</vt:i4>
      </vt:variant>
    </vt:vector>
  </HeadingPairs>
  <TitlesOfParts>
    <vt:vector size="51" baseType="lpstr">
      <vt:lpstr>Aspektus</vt:lpstr>
      <vt:lpstr>Ingatlan-nyilvántartási jog II.   </vt:lpstr>
      <vt:lpstr>Az ingatlan-nyilvántartás részei</vt:lpstr>
      <vt:lpstr>Tulajdoni lap részei</vt:lpstr>
      <vt:lpstr>Társasházak nyilvántartása</vt:lpstr>
      <vt:lpstr>5. dia</vt:lpstr>
      <vt:lpstr>6. dia</vt:lpstr>
      <vt:lpstr>Az ingatlan-nyilvántartásba bejegyezhető jogok  és feljegyezhető tények</vt:lpstr>
      <vt:lpstr>Az ingatlan-nyilvántartásba bejegyezhető jogok</vt:lpstr>
      <vt:lpstr>Tulajdonjog</vt:lpstr>
      <vt:lpstr>Vagyonkezelői jog</vt:lpstr>
      <vt:lpstr>11. dia</vt:lpstr>
      <vt:lpstr>Lakásszövetkezeti tagot megillető állandó használati jog</vt:lpstr>
      <vt:lpstr>13. dia</vt:lpstr>
      <vt:lpstr>Földhasználati jog</vt:lpstr>
      <vt:lpstr>15. dia</vt:lpstr>
      <vt:lpstr>A földhasználati jog gyakorlása szerződéses szabályozásának ténye</vt:lpstr>
      <vt:lpstr>Haszonélvezeti jog</vt:lpstr>
      <vt:lpstr>18. dia</vt:lpstr>
      <vt:lpstr>Használat joga</vt:lpstr>
      <vt:lpstr>Telki szolgalmi jog</vt:lpstr>
      <vt:lpstr>21. dia</vt:lpstr>
      <vt:lpstr>Közérdekű szolgalmak és használati jogok</vt:lpstr>
      <vt:lpstr>Elővásárlási, visszavásárlási és vételi jog, eladási jog</vt:lpstr>
      <vt:lpstr>24. dia</vt:lpstr>
      <vt:lpstr>25. dia</vt:lpstr>
      <vt:lpstr>Tartási és életjáradéki jog</vt:lpstr>
      <vt:lpstr>Jelzálogjog (önálló zálogjog)</vt:lpstr>
      <vt:lpstr>28. dia</vt:lpstr>
      <vt:lpstr>29. dia</vt:lpstr>
      <vt:lpstr>Végrehajtási jog</vt:lpstr>
      <vt:lpstr>31. dia</vt:lpstr>
      <vt:lpstr>32. dia</vt:lpstr>
      <vt:lpstr>Az ingatlan-nyilvántartásba feljegyezhető tények (Inytv. 17.§)</vt:lpstr>
      <vt:lpstr>Jogosultra vonatkozó feljegyzések(i)</vt:lpstr>
      <vt:lpstr>35. dia</vt:lpstr>
      <vt:lpstr>Eljárási jellegű feljegyzések </vt:lpstr>
      <vt:lpstr>37. dia</vt:lpstr>
      <vt:lpstr>Perfeljegyzés</vt:lpstr>
      <vt:lpstr>39. dia</vt:lpstr>
      <vt:lpstr>A föld tulajdonjogának átruházására irányuló szerződés benyújtásának ténye</vt:lpstr>
      <vt:lpstr>Ingatlan jogi és természeti állapotára utaló feljegyzések</vt:lpstr>
      <vt:lpstr>Ingatlan használatát korlátozó tények </vt:lpstr>
      <vt:lpstr>A rendelkezési jogot korlátozó feljegyzések </vt:lpstr>
      <vt:lpstr>A rendelkezési jogot korlátozó feljegyzések II.</vt:lpstr>
      <vt:lpstr>Tulajdonjog-fenntartással történő eladás  </vt:lpstr>
      <vt:lpstr>Pénzügyi lízingbeadás ténye</vt:lpstr>
      <vt:lpstr>Zálogjoggal összefüggő tények feljegyzése(d) </vt:lpstr>
      <vt:lpstr>48. dia</vt:lpstr>
      <vt:lpstr>Végrehajtással összefüggő tények</vt:lpstr>
      <vt:lpstr>50. 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Ingatlan-nyilvántartási jog   Az ingatlan-nyilvántartásba bejegyezhető jogok és feljegyezhető tények</dc:title>
  <dc:creator>Pusztahelyi Réka</dc:creator>
  <cp:lastModifiedBy>Réka</cp:lastModifiedBy>
  <cp:revision>56</cp:revision>
  <dcterms:created xsi:type="dcterms:W3CDTF">2006-03-30T19:32:02Z</dcterms:created>
  <dcterms:modified xsi:type="dcterms:W3CDTF">2015-10-03T05:39:45Z</dcterms:modified>
</cp:coreProperties>
</file>