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0" r:id="rId13"/>
    <p:sldId id="278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7" r:id="rId29"/>
    <p:sldId id="294" r:id="rId30"/>
    <p:sldId id="299" r:id="rId31"/>
    <p:sldId id="295" r:id="rId32"/>
    <p:sldId id="296" r:id="rId3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5F2D3-84E3-47DD-A319-CD37A741F9D3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EF670-A819-42AB-8EAC-C8048EC4F46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5719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20" name="Élőláb hely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6" name="Téglalap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9" name="Folyamatábra: Feldolgozá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olyamatábra: Feldolgozá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ö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Fánk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Cím hely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Szöveg hely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4" name="Dátum hely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8C980D0-2F92-424A-ABFB-DFCBD98C4859}" type="datetimeFigureOut">
              <a:rPr lang="hu-HU" smtClean="0"/>
              <a:pPr/>
              <a:t>2017.04.12.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7BA2FA3-A28F-4F48-B6E8-02745D0C31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5" name="Téglalap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75656" y="2276872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hu-HU" b="1" dirty="0" smtClean="0">
                <a:latin typeface="Garamond" pitchFamily="18" charset="0"/>
              </a:rPr>
              <a:t>Polgári jog IV. </a:t>
            </a:r>
            <a:br>
              <a:rPr lang="hu-HU" b="1" dirty="0" smtClean="0">
                <a:latin typeface="Garamond" pitchFamily="18" charset="0"/>
              </a:rPr>
            </a:b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3284984"/>
            <a:ext cx="7334632" cy="3312368"/>
          </a:xfrm>
        </p:spPr>
        <p:txBody>
          <a:bodyPr>
            <a:normAutofit lnSpcReduction="10000"/>
          </a:bodyPr>
          <a:lstStyle/>
          <a:p>
            <a:pPr algn="ctr"/>
            <a:r>
              <a:rPr lang="hu-HU" sz="4000" b="1" dirty="0" smtClean="0">
                <a:latin typeface="Garamond" pitchFamily="18" charset="0"/>
              </a:rPr>
              <a:t>A vállalkozási szerződés</a:t>
            </a:r>
          </a:p>
          <a:p>
            <a:pPr algn="ctr"/>
            <a:endParaRPr lang="hu-HU" dirty="0" smtClean="0">
              <a:latin typeface="Garamond" pitchFamily="18" charset="0"/>
            </a:endParaRPr>
          </a:p>
          <a:p>
            <a:pPr algn="ctr"/>
            <a:endParaRPr lang="hu-HU" dirty="0" smtClean="0">
              <a:latin typeface="Garamond" pitchFamily="18" charset="0"/>
            </a:endParaRPr>
          </a:p>
          <a:p>
            <a:pPr algn="ctr"/>
            <a:endParaRPr lang="hu-HU" dirty="0">
              <a:latin typeface="Garamond" pitchFamily="18" charset="0"/>
            </a:endParaRPr>
          </a:p>
          <a:p>
            <a:pPr algn="ctr"/>
            <a:endParaRPr lang="hu-HU" dirty="0" smtClean="0">
              <a:latin typeface="Garamond" pitchFamily="18" charset="0"/>
            </a:endParaRPr>
          </a:p>
          <a:p>
            <a:pPr algn="ctr"/>
            <a:endParaRPr lang="hu-HU" dirty="0" smtClean="0">
              <a:latin typeface="Garamond" pitchFamily="18" charset="0"/>
            </a:endParaRPr>
          </a:p>
          <a:p>
            <a:pPr algn="r"/>
            <a:r>
              <a:rPr lang="hu-HU" dirty="0" smtClean="0">
                <a:latin typeface="Garamond" pitchFamily="18" charset="0"/>
              </a:rPr>
              <a:t>						dr. Sápi Edit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30040" cy="868958"/>
          </a:xfrm>
        </p:spPr>
        <p:txBody>
          <a:bodyPr/>
          <a:lstStyle/>
          <a:p>
            <a:pPr algn="ctr"/>
            <a:r>
              <a:rPr lang="hu-HU" dirty="0" smtClean="0"/>
              <a:t>Munkaterület biztosítása (6:241.§)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760640"/>
          </a:xfrm>
        </p:spPr>
        <p:txBody>
          <a:bodyPr>
            <a:normAutofit/>
          </a:bodyPr>
          <a:lstStyle/>
          <a:p>
            <a:pPr algn="just"/>
            <a:r>
              <a:rPr lang="hu-HU" sz="2300" b="1" dirty="0"/>
              <a:t>Ha a tevékenységet a megrendelő által kijelölt munkaterületen kell végezni, a megrendelő köteles azt a tevékenység végzésére alkalmas állapotban a vállalkozó rendelkezésére </a:t>
            </a:r>
            <a:r>
              <a:rPr lang="hu-HU" sz="2300" b="1" dirty="0" smtClean="0"/>
              <a:t>bocsátani.</a:t>
            </a:r>
          </a:p>
          <a:p>
            <a:pPr lvl="1" algn="just"/>
            <a:r>
              <a:rPr lang="hu-HU" sz="2100" dirty="0" smtClean="0"/>
              <a:t>Viták elkerülése végett: érdemes szerződésben rögzíteni</a:t>
            </a:r>
          </a:p>
          <a:p>
            <a:pPr algn="just"/>
            <a:r>
              <a:rPr lang="hu-HU" sz="2300" b="1" dirty="0" smtClean="0"/>
              <a:t>Ha a terület nem alkalmas munkavégzésre: </a:t>
            </a:r>
          </a:p>
          <a:p>
            <a:pPr lvl="1" algn="just"/>
            <a:r>
              <a:rPr lang="hu-HU" sz="2100" dirty="0" smtClean="0"/>
              <a:t>A vállalkozó a tevékenység végzését megtagadhatja, amíg a terület nem alkalmas a munkavégzésre</a:t>
            </a:r>
          </a:p>
          <a:p>
            <a:pPr lvl="1" algn="just"/>
            <a:r>
              <a:rPr lang="hu-HU" sz="2100" dirty="0" smtClean="0"/>
              <a:t>Felszólítás</a:t>
            </a:r>
            <a:r>
              <a:rPr lang="hu-HU" sz="2100" dirty="0" smtClean="0">
                <a:sym typeface="Wingdings" pitchFamily="2" charset="2"/>
              </a:rPr>
              <a:t> ha nem  a vállalkozó elállhat és kártérítést követelhet. </a:t>
            </a:r>
          </a:p>
          <a:p>
            <a:pPr lvl="1" algn="just"/>
            <a:endParaRPr lang="hu-HU" sz="2100" dirty="0">
              <a:sym typeface="Wingdings" pitchFamily="2" charset="2"/>
            </a:endParaRPr>
          </a:p>
          <a:p>
            <a:pPr lvl="1" algn="just"/>
            <a:r>
              <a:rPr lang="hu-HU" sz="2100" dirty="0" smtClean="0">
                <a:sym typeface="Wingdings" pitchFamily="2" charset="2"/>
              </a:rPr>
              <a:t>Megrendelő közbenső szerződésszegése!</a:t>
            </a:r>
            <a:endParaRPr lang="hu-HU" sz="2100" dirty="0" smtClean="0"/>
          </a:p>
          <a:p>
            <a:pPr algn="just"/>
            <a:r>
              <a:rPr lang="hu-HU" sz="2300" b="1" dirty="0"/>
              <a:t>Ha a felek abban állapodnak meg, hogy a tevékenység végzésére kijelölt helyet a vállalkozó teszi a tevékenység végzésére alkalmassá, annak költségeit a megrendelő viseli.</a:t>
            </a:r>
          </a:p>
          <a:p>
            <a:pPr marL="402336" lvl="1" indent="0" algn="just">
              <a:buNone/>
            </a:pPr>
            <a:endParaRPr lang="hu-HU" sz="2200" dirty="0" smtClean="0"/>
          </a:p>
          <a:p>
            <a:pPr lvl="1" algn="just"/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xmlns="" val="777244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500" b="1" dirty="0"/>
              <a:t>6:150. § </a:t>
            </a:r>
            <a:r>
              <a:rPr lang="hu-HU" sz="2500" i="1" dirty="0"/>
              <a:t>[Közbenső szerződésszegés]</a:t>
            </a:r>
            <a:r>
              <a:rPr lang="hu-HU" sz="2500" dirty="0"/>
              <a:t> </a:t>
            </a:r>
            <a:endParaRPr lang="hu-HU" sz="2500" dirty="0" smtClean="0"/>
          </a:p>
          <a:p>
            <a:pPr marL="82296" indent="0" algn="just">
              <a:buNone/>
            </a:pPr>
            <a:r>
              <a:rPr lang="hu-HU" sz="2500" dirty="0" smtClean="0"/>
              <a:t> (</a:t>
            </a:r>
            <a:r>
              <a:rPr lang="hu-HU" sz="2500" dirty="0"/>
              <a:t>1) A fél szerződésszegést követ el, ha elmulasztja megtenni azokat az intézkedéseket vagy nyilatkozatokat, amelyek szükségesek ahhoz, hogy a másik fél a szerződésből eredő kötelezettségeit megfelelően teljesíthesse.</a:t>
            </a:r>
          </a:p>
          <a:p>
            <a:pPr marL="82296" indent="0" algn="just">
              <a:buNone/>
            </a:pPr>
            <a:r>
              <a:rPr lang="hu-HU" sz="2500" dirty="0"/>
              <a:t>(2) Az egyik felet terhelő intézkedés vagy nyilatkozat elmulasztása kizárja a másik fél olyan kötelezettségének megszegését, amelynek teljesítését az intézkedés vagy nyilatkozat elmulasztása megakadályozza.</a:t>
            </a:r>
          </a:p>
          <a:p>
            <a:pPr algn="just"/>
            <a:endParaRPr lang="hu-HU" sz="2500" dirty="0"/>
          </a:p>
        </p:txBody>
      </p:sp>
    </p:spTree>
    <p:extLst>
      <p:ext uri="{BB962C8B-B14F-4D97-AF65-F5344CB8AC3E}">
        <p14:creationId xmlns:p14="http://schemas.microsoft.com/office/powerpoint/2010/main" xmlns="" val="588815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430" y="5617"/>
            <a:ext cx="8100392" cy="940966"/>
          </a:xfrm>
        </p:spPr>
        <p:txBody>
          <a:bodyPr>
            <a:noAutofit/>
          </a:bodyPr>
          <a:lstStyle/>
          <a:p>
            <a:pPr algn="ctr"/>
            <a:r>
              <a:rPr lang="hu-HU" sz="3600" dirty="0"/>
              <a:t>Munkavégzés </a:t>
            </a:r>
            <a:r>
              <a:rPr lang="hu-HU" sz="3600" dirty="0" smtClean="0"/>
              <a:t>összehangolása </a:t>
            </a:r>
            <a:r>
              <a:rPr lang="hu-HU" sz="3200" dirty="0"/>
              <a:t>(6:243</a:t>
            </a:r>
            <a:r>
              <a:rPr lang="hu-HU" sz="3200" dirty="0" smtClean="0"/>
              <a:t>.§)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052736"/>
            <a:ext cx="7920880" cy="5805264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Ha </a:t>
            </a:r>
            <a:r>
              <a:rPr lang="hu-HU" sz="2400" b="1" dirty="0"/>
              <a:t>ugyanazon a munkaterületen egyidejűleg vagy egymást követően több vállalkozó tevékenykedik, a munkák </a:t>
            </a:r>
            <a:r>
              <a:rPr lang="hu-HU" sz="2400" b="1" u="sng" dirty="0"/>
              <a:t>gazdaságos és összehangolt </a:t>
            </a:r>
            <a:r>
              <a:rPr lang="hu-HU" sz="2400" b="1" dirty="0"/>
              <a:t>elvégzésének feltételeit a megrendelő köteles megteremteni.</a:t>
            </a:r>
          </a:p>
          <a:p>
            <a:pPr lvl="1" algn="just"/>
            <a:endParaRPr lang="hu-HU" sz="2200" dirty="0" smtClean="0"/>
          </a:p>
          <a:p>
            <a:pPr lvl="1" algn="just"/>
            <a:r>
              <a:rPr lang="hu-HU" sz="2200" dirty="0" smtClean="0"/>
              <a:t>Együttműködési kötelezettség speciális esetköre</a:t>
            </a:r>
          </a:p>
          <a:p>
            <a:pPr lvl="1" algn="just"/>
            <a:r>
              <a:rPr lang="hu-HU" sz="2200" dirty="0" smtClean="0"/>
              <a:t>Különösen akkor, ha a vállalkozók munkája egymásra épül</a:t>
            </a:r>
          </a:p>
          <a:p>
            <a:pPr lvl="1" algn="just"/>
            <a:r>
              <a:rPr lang="hu-HU" sz="2200" dirty="0" smtClean="0"/>
              <a:t>Beletartozik: víz, áram, higiénia biztosítása</a:t>
            </a:r>
          </a:p>
          <a:p>
            <a:pPr lvl="1" algn="just"/>
            <a:r>
              <a:rPr lang="hu-HU" sz="2200" dirty="0" smtClean="0"/>
              <a:t>DE! ha a vállalkozók közreműködőket vesznek igénybe </a:t>
            </a:r>
            <a:r>
              <a:rPr lang="hu-HU" sz="2200" dirty="0" smtClean="0">
                <a:sym typeface="Wingdings" pitchFamily="2" charset="2"/>
              </a:rPr>
              <a:t> vállalkozók kötelezettsége</a:t>
            </a: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xmlns="" val="414442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87624" y="16737"/>
            <a:ext cx="7746064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A megrendelő ellenőrzési </a:t>
            </a:r>
            <a:r>
              <a:rPr lang="hu-HU" dirty="0" smtClean="0"/>
              <a:t>joga (6:242.§)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760640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/>
              <a:t>A megrendelő a tevékenységet és a felhasználásra kerülő anyagot bármikor ellenőrizheti.</a:t>
            </a:r>
          </a:p>
          <a:p>
            <a:pPr lvl="1" algn="just"/>
            <a:r>
              <a:rPr lang="hu-HU" sz="2200" dirty="0" smtClean="0"/>
              <a:t>Nem kötelezettség, csak jog!!</a:t>
            </a:r>
          </a:p>
          <a:p>
            <a:pPr lvl="1" algn="just"/>
            <a:r>
              <a:rPr lang="hu-HU" sz="2200" dirty="0" smtClean="0"/>
              <a:t>De a szabály célja nem az, hogy a vállalkozót mentesítse felelőssége alól</a:t>
            </a:r>
            <a:endParaRPr lang="hu-HU" sz="2200" dirty="0"/>
          </a:p>
        </p:txBody>
      </p:sp>
      <p:sp>
        <p:nvSpPr>
          <p:cNvPr id="4" name="Lefelé nyíl 3"/>
          <p:cNvSpPr/>
          <p:nvPr/>
        </p:nvSpPr>
        <p:spPr>
          <a:xfrm>
            <a:off x="2771800" y="3068960"/>
            <a:ext cx="288032" cy="50405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331640" y="3717032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400" b="1" dirty="0"/>
              <a:t>A vállalkozó nem mentesül a szerződésszegés jogkövetkezményei alól amiatt, hogy a megrendelő a vállalkozó tevékenységét nem vagy nem megfelelően ellenőrizte</a:t>
            </a:r>
            <a:r>
              <a:rPr lang="hu-HU" sz="2400" b="1" dirty="0" smtClean="0"/>
              <a:t>. </a:t>
            </a:r>
          </a:p>
          <a:p>
            <a:pPr algn="just"/>
            <a:endParaRPr lang="hu-HU" sz="2400" dirty="0"/>
          </a:p>
          <a:p>
            <a:pPr algn="just"/>
            <a:r>
              <a:rPr lang="hu-HU" sz="2400" dirty="0" smtClean="0"/>
              <a:t>A vállalkozó ellenőrzés nélkül is szakszerű teljesítésre köteles!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108748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674056" cy="868958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 smtClean="0"/>
              <a:t>Többletmunka, pótmunka </a:t>
            </a:r>
            <a:r>
              <a:rPr lang="hu-HU" sz="3200" b="1" dirty="0" smtClean="0"/>
              <a:t>(6:244.§)</a:t>
            </a:r>
            <a:endParaRPr lang="hu-HU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908720"/>
            <a:ext cx="7992888" cy="5832648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Többletmunka</a:t>
            </a:r>
            <a:r>
              <a:rPr lang="hu-HU" sz="2400" dirty="0" smtClean="0"/>
              <a:t>: </a:t>
            </a:r>
            <a:r>
              <a:rPr lang="hu-HU" sz="2400" b="1" dirty="0" smtClean="0"/>
              <a:t>A vállalkozási </a:t>
            </a:r>
            <a:r>
              <a:rPr lang="hu-HU" sz="2400" b="1" dirty="0"/>
              <a:t>szerződés tartalmát képező, de a vállalkozói díj meghatározásánál figyelembe nem vett munkát és az olyan munkát is, amely nélkül a mű rendeltetésszerű használatra alkalmas megvalósítása nem történhet </a:t>
            </a:r>
            <a:r>
              <a:rPr lang="hu-HU" sz="2400" b="1" dirty="0" smtClean="0"/>
              <a:t>meg. </a:t>
            </a:r>
            <a:endParaRPr lang="hu-HU" sz="2400" dirty="0" smtClean="0">
              <a:sym typeface="Wingdings" pitchFamily="2" charset="2"/>
            </a:endParaRPr>
          </a:p>
          <a:p>
            <a:pPr algn="just"/>
            <a:endParaRPr lang="hu-HU" sz="2400" b="1" dirty="0" smtClean="0"/>
          </a:p>
          <a:p>
            <a:pPr algn="just"/>
            <a:r>
              <a:rPr lang="hu-HU" sz="2400" b="1" dirty="0"/>
              <a:t>Pótmunka: </a:t>
            </a:r>
            <a:r>
              <a:rPr lang="hu-HU" sz="2400" b="1" dirty="0" smtClean="0"/>
              <a:t>Az utólag </a:t>
            </a:r>
            <a:r>
              <a:rPr lang="hu-HU" sz="2400" b="1" dirty="0"/>
              <a:t>megrendelt, különösen tervmódosítás miatt szükségessé váló </a:t>
            </a:r>
            <a:r>
              <a:rPr lang="hu-HU" sz="2400" b="1" dirty="0" smtClean="0"/>
              <a:t>munka, aminek elvégzése </a:t>
            </a:r>
            <a:r>
              <a:rPr lang="hu-HU" sz="2400" b="1" dirty="0"/>
              <a:t>nem teszi </a:t>
            </a:r>
            <a:r>
              <a:rPr lang="hu-HU" sz="2400" b="1" dirty="0" smtClean="0"/>
              <a:t>aránytalanul terhesebbé a feladatot . </a:t>
            </a:r>
            <a:endParaRPr lang="hu-HU" sz="2400" b="1" dirty="0">
              <a:sym typeface="Wingdings" pitchFamily="2" charset="2"/>
            </a:endParaRPr>
          </a:p>
          <a:p>
            <a:pPr marL="82296" indent="0" algn="just">
              <a:buNone/>
            </a:pPr>
            <a:endParaRPr lang="hu-HU" sz="2400" b="1" dirty="0" smtClean="0">
              <a:sym typeface="Wingdings" pitchFamily="2" charset="2"/>
            </a:endParaRPr>
          </a:p>
          <a:p>
            <a:pPr marL="82296" indent="0" algn="just">
              <a:buNone/>
            </a:pPr>
            <a:r>
              <a:rPr lang="hu-HU" sz="2400" dirty="0" smtClean="0">
                <a:sym typeface="Wingdings" pitchFamily="2" charset="2"/>
              </a:rPr>
              <a:t>	A </a:t>
            </a:r>
            <a:r>
              <a:rPr lang="hu-HU" sz="2400" dirty="0">
                <a:sym typeface="Wingdings" pitchFamily="2" charset="2"/>
              </a:rPr>
              <a:t>vállalkozó </a:t>
            </a:r>
            <a:r>
              <a:rPr lang="hu-HU" sz="2400" dirty="0" smtClean="0">
                <a:sym typeface="Wingdings" pitchFamily="2" charset="2"/>
              </a:rPr>
              <a:t>mindkettőt köteles elvégezni!! </a:t>
            </a:r>
          </a:p>
          <a:p>
            <a:pPr marL="82296" indent="0" algn="just">
              <a:buNone/>
            </a:pPr>
            <a:r>
              <a:rPr lang="hu-HU" sz="2400" dirty="0" smtClean="0">
                <a:sym typeface="Wingdings" pitchFamily="2" charset="2"/>
              </a:rPr>
              <a:t>	Ahol a különbség lényeges: díjfizetés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977226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602048" cy="796950"/>
          </a:xfrm>
        </p:spPr>
        <p:txBody>
          <a:bodyPr/>
          <a:lstStyle/>
          <a:p>
            <a:pPr algn="ctr"/>
            <a:r>
              <a:rPr lang="hu-HU" dirty="0" smtClean="0"/>
              <a:t>A vállalkozói díj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7606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hu-HU" sz="2400" dirty="0" smtClean="0"/>
              <a:t>	</a:t>
            </a:r>
            <a:r>
              <a:rPr lang="hu-HU" sz="2400" b="1" dirty="0" smtClean="0"/>
              <a:t>	</a:t>
            </a:r>
            <a:endParaRPr lang="hu-HU" sz="2400" b="1" dirty="0"/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24403680"/>
              </p:ext>
            </p:extLst>
          </p:nvPr>
        </p:nvGraphicFramePr>
        <p:xfrm>
          <a:off x="1547664" y="980728"/>
          <a:ext cx="7128792" cy="492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4396"/>
                <a:gridCol w="3564396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2400" b="1" dirty="0" smtClean="0"/>
                        <a:t>Tételes elszámolás</a:t>
                      </a:r>
                      <a:endParaRPr lang="hu-H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2400" b="1" dirty="0" smtClean="0"/>
                        <a:t>Átalánydíj</a:t>
                      </a:r>
                      <a:endParaRPr lang="hu-HU" sz="2400" b="1" dirty="0"/>
                    </a:p>
                  </a:txBody>
                  <a:tcPr/>
                </a:tc>
              </a:tr>
              <a:tr h="4111905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Az elvégzett</a:t>
                      </a:r>
                      <a:r>
                        <a:rPr lang="hu-HU" sz="2400" baseline="0" dirty="0" smtClean="0"/>
                        <a:t> munka ellenértékére jogosult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Átalánydíjon</a:t>
                      </a:r>
                      <a:r>
                        <a:rPr lang="hu-HU" sz="2400" u="non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felül</a:t>
                      </a:r>
                      <a:endParaRPr lang="hu-HU" sz="2400" u="none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sz="2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 pótmunka ellenértékére</a:t>
                      </a:r>
                      <a:r>
                        <a:rPr lang="hu-HU" sz="2400" u="non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jogosult</a:t>
                      </a:r>
                    </a:p>
                    <a:p>
                      <a:endParaRPr lang="hu-HU" sz="2400" u="none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sz="2400" u="non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Többletmunka ellenértékére </a:t>
                      </a:r>
                      <a:r>
                        <a:rPr lang="hu-HU" sz="2400" b="1" u="non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nem </a:t>
                      </a:r>
                      <a:r>
                        <a:rPr lang="hu-HU" sz="2400" b="0" u="non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jogosult</a:t>
                      </a:r>
                      <a:endParaRPr lang="hu-HU" sz="2400" b="0" u="none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sz="2100" dirty="0" smtClean="0"/>
                        <a:t>De! a</a:t>
                      </a:r>
                      <a:r>
                        <a:rPr lang="hu-HU" sz="2100" baseline="0" dirty="0" smtClean="0"/>
                        <a:t> megrendelő köteles megtéríteni a többletmunkával kapcsolatban felmerült olyan költségeit, ami a szerződés megkötésének időpontjában nem volt előrelátható</a:t>
                      </a:r>
                      <a:endParaRPr lang="hu-HU" sz="2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1763688" y="5999839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/>
              <a:t>A vállalkozói díj a szerződés teljesítésekor </a:t>
            </a:r>
            <a:r>
              <a:rPr lang="hu-HU" sz="2400" b="1" dirty="0" smtClean="0"/>
              <a:t>esedékes!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73000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868958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Törvényes zálogjog (6:246.§) 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2" y="1124744"/>
            <a:ext cx="7704856" cy="5544616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/>
              <a:t>A vállalkozót a vállalkozói díj és a költségek biztosítására zálogjog illeti meg a megrendelőnek azokon a vagyontárgyain, amelyek a vállalkozási szerződés következtében birtokába kerültek.</a:t>
            </a:r>
          </a:p>
          <a:p>
            <a:pPr algn="just"/>
            <a:r>
              <a:rPr lang="hu-HU" sz="2400" dirty="0" smtClean="0"/>
              <a:t>Biztosíték a díj meg nem fizetése esetén </a:t>
            </a:r>
          </a:p>
          <a:p>
            <a:pPr algn="just"/>
            <a:r>
              <a:rPr lang="hu-HU" sz="2400" dirty="0" smtClean="0"/>
              <a:t>Megrendelő dolgain!</a:t>
            </a:r>
          </a:p>
          <a:p>
            <a:pPr lvl="1" algn="just"/>
            <a:r>
              <a:rPr lang="hu-HU" sz="2200" dirty="0" smtClean="0"/>
              <a:t>Nem csak a szerződés tárgyát képező dolgokra, hanem a megrendelő által átadott munkaeszközökre is kiterjed!</a:t>
            </a:r>
          </a:p>
          <a:p>
            <a:pPr algn="just"/>
            <a:r>
              <a:rPr lang="hu-HU" sz="2400" dirty="0" smtClean="0"/>
              <a:t>Nem terjed ki: </a:t>
            </a:r>
          </a:p>
          <a:p>
            <a:pPr lvl="1" algn="just"/>
            <a:r>
              <a:rPr lang="hu-HU" sz="2200" dirty="0" smtClean="0"/>
              <a:t>Amiket a vállalkozó már kiadott a megrendelőnek </a:t>
            </a:r>
          </a:p>
          <a:p>
            <a:pPr lvl="1" algn="just"/>
            <a:r>
              <a:rPr lang="hu-HU" sz="2200" dirty="0" smtClean="0"/>
              <a:t>Amiket beépített a megrendelt műbe (pl. ingatlanba)</a:t>
            </a:r>
          </a:p>
          <a:p>
            <a:pPr lvl="1" algn="just"/>
            <a:r>
              <a:rPr lang="hu-HU" sz="2200" dirty="0" smtClean="0"/>
              <a:t>Más jogviszonyból származó tárgyakra</a:t>
            </a:r>
          </a:p>
          <a:p>
            <a:pPr lvl="1" algn="just"/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xmlns="" val="1179328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74056" cy="1012974"/>
          </a:xfrm>
        </p:spPr>
        <p:txBody>
          <a:bodyPr>
            <a:normAutofit fontScale="90000"/>
          </a:bodyPr>
          <a:lstStyle/>
          <a:p>
            <a:r>
              <a:rPr lang="hu-HU" dirty="0"/>
              <a:t>A szolgáltatás </a:t>
            </a:r>
            <a:r>
              <a:rPr lang="hu-HU" dirty="0" smtClean="0"/>
              <a:t>átadás-átvétele (6:247.§)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124744"/>
            <a:ext cx="7920880" cy="5616624"/>
          </a:xfrm>
        </p:spPr>
        <p:txBody>
          <a:bodyPr>
            <a:normAutofit/>
          </a:bodyPr>
          <a:lstStyle/>
          <a:p>
            <a:pPr algn="just"/>
            <a:r>
              <a:rPr lang="hu-HU" sz="2300" b="1" dirty="0"/>
              <a:t>A vállalkozó a művet átadás-átvételi eljárás keretében köteles átadni, amelynek során a felek elvégzik az adott üzletágban szokásos azon vizsgálatokat, amelyek a teljesítés szerződésszerűségének megállapításához szükségesek</a:t>
            </a:r>
            <a:r>
              <a:rPr lang="hu-HU" sz="2300" b="1" dirty="0" smtClean="0"/>
              <a:t>.</a:t>
            </a:r>
          </a:p>
          <a:p>
            <a:pPr lvl="1" algn="just"/>
            <a:r>
              <a:rPr lang="hu-HU" sz="2200" dirty="0" smtClean="0"/>
              <a:t>A munkaeredmény egyszeri jogi aktussal történő átadása.</a:t>
            </a:r>
          </a:p>
          <a:p>
            <a:pPr lvl="1" algn="just"/>
            <a:r>
              <a:rPr lang="hu-HU" sz="2200" dirty="0" smtClean="0"/>
              <a:t>Akkor, ha a tevékenység dologban testesül meg</a:t>
            </a:r>
          </a:p>
          <a:p>
            <a:pPr lvl="1" algn="just"/>
            <a:endParaRPr lang="hu-HU" sz="2200" dirty="0" smtClean="0"/>
          </a:p>
          <a:p>
            <a:pPr marL="82296" indent="0" algn="just">
              <a:buNone/>
            </a:pPr>
            <a:r>
              <a:rPr lang="hu-HU" sz="2300" b="1" dirty="0" smtClean="0"/>
              <a:t>Az eljárás időtartama:</a:t>
            </a:r>
          </a:p>
          <a:p>
            <a:pPr algn="just"/>
            <a:r>
              <a:rPr lang="hu-HU" sz="2300" b="1" dirty="0"/>
              <a:t>Határidőben teljesít a vállalkozó, ha az átadás-átvétel a szerződésben előírt teljesítési határidőn belül megkezdődik. </a:t>
            </a:r>
            <a:endParaRPr lang="hu-HU" sz="2300" b="1" dirty="0" smtClean="0"/>
          </a:p>
          <a:p>
            <a:pPr algn="just"/>
            <a:r>
              <a:rPr lang="hu-HU" sz="2400" b="1" dirty="0"/>
              <a:t>Az átadás-átvétel időtartama </a:t>
            </a:r>
            <a:r>
              <a:rPr lang="hu-HU" sz="2400" b="1" u="sng" dirty="0"/>
              <a:t>harminc nap</a:t>
            </a:r>
            <a:r>
              <a:rPr lang="hu-HU" sz="2400" b="1" dirty="0"/>
              <a:t>. </a:t>
            </a:r>
            <a:endParaRPr lang="hu-HU" sz="2300" b="1" dirty="0" smtClean="0"/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1623471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88640"/>
            <a:ext cx="7920880" cy="6408712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Nem </a:t>
            </a:r>
            <a:r>
              <a:rPr lang="hu-HU" sz="2400" b="1" dirty="0"/>
              <a:t>tagadható meg az átvétel a mű olyan hibája miatt, amely, illetve amelynek kijavítása vagy pótlása nem akadályozza a rendeltetésszerű használatot</a:t>
            </a:r>
            <a:r>
              <a:rPr lang="hu-HU" sz="2400" b="1" dirty="0" smtClean="0"/>
              <a:t>.</a:t>
            </a:r>
          </a:p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Ha </a:t>
            </a:r>
            <a:r>
              <a:rPr lang="hu-HU" sz="2400" b="1" dirty="0"/>
              <a:t>a megrendelő az átadás-átvételi eljárást nem folytatja le, a teljesítés joghatásai a tényleges birtokbavétel alapján állnak be</a:t>
            </a:r>
            <a:r>
              <a:rPr lang="hu-HU" sz="2400" b="1" dirty="0" smtClean="0"/>
              <a:t>.</a:t>
            </a:r>
          </a:p>
          <a:p>
            <a:pPr algn="just"/>
            <a:endParaRPr lang="hu-HU" sz="2400" b="1" dirty="0"/>
          </a:p>
          <a:p>
            <a:pPr algn="just"/>
            <a:r>
              <a:rPr lang="hu-HU" sz="2400" b="1" dirty="0"/>
              <a:t>Ha a szerződés teljesítéséhez a vállalkozó dolog tulajdonjogának átruházására köteles, a dolog a mű átadásával és az ellenérték megfizetésével kerül a megrendelő tulajdonába</a:t>
            </a:r>
            <a:r>
              <a:rPr lang="hu-HU" sz="2400" b="1" dirty="0" smtClean="0"/>
              <a:t>.</a:t>
            </a:r>
          </a:p>
          <a:p>
            <a:pPr algn="just"/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633922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3004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szerződés lehetetlenülése (6:248.§)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6886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sz="2400" dirty="0" smtClean="0"/>
              <a:t>Egyik fél felelőssége miatt bekövetkezett lehetetlenülés: szerződéstan általános szabályai</a:t>
            </a:r>
          </a:p>
          <a:p>
            <a:pPr algn="just"/>
            <a:r>
              <a:rPr lang="hu-HU" sz="2400" dirty="0" smtClean="0"/>
              <a:t>Itt: </a:t>
            </a:r>
          </a:p>
          <a:p>
            <a:pPr algn="just"/>
            <a:r>
              <a:rPr lang="hu-HU" sz="2400" dirty="0" smtClean="0"/>
              <a:t>Egyik fél felelősségére sem visszavezethető!</a:t>
            </a:r>
          </a:p>
          <a:p>
            <a:pPr algn="just"/>
            <a:r>
              <a:rPr lang="hu-HU" sz="2400" b="1" dirty="0"/>
              <a:t>Ha a teljesítés olyan okból válik lehetetlenné, amelyért egyik fél sem felelős, </a:t>
            </a:r>
            <a:r>
              <a:rPr lang="hu-HU" sz="2400" b="1" u="sng" dirty="0"/>
              <a:t>és</a:t>
            </a:r>
          </a:p>
          <a:p>
            <a:pPr marL="82296" indent="0" algn="just">
              <a:buNone/>
            </a:pPr>
            <a:r>
              <a:rPr lang="hu-HU" sz="2400" b="1" dirty="0"/>
              <a:t>a) </a:t>
            </a:r>
            <a:r>
              <a:rPr lang="hu-HU" sz="2400" b="1" dirty="0" err="1"/>
              <a:t>a</a:t>
            </a:r>
            <a:r>
              <a:rPr lang="hu-HU" sz="2400" b="1" dirty="0"/>
              <a:t> lehetetlenné válás oka a vállalkozó érdekkörében merült </a:t>
            </a:r>
            <a:r>
              <a:rPr lang="hu-HU" sz="2400" b="1" dirty="0" smtClean="0"/>
              <a:t>fel </a:t>
            </a:r>
            <a:r>
              <a:rPr lang="hu-HU" sz="2400" b="1" dirty="0" smtClean="0">
                <a:sym typeface="Wingdings" pitchFamily="2" charset="2"/>
              </a:rPr>
              <a:t> </a:t>
            </a:r>
            <a:r>
              <a:rPr lang="hu-HU" sz="2400" b="1" u="sng" dirty="0" smtClean="0"/>
              <a:t>díjazásra </a:t>
            </a:r>
            <a:r>
              <a:rPr lang="hu-HU" sz="2400" b="1" u="sng" dirty="0"/>
              <a:t>nem tarthat igényt;</a:t>
            </a:r>
          </a:p>
          <a:p>
            <a:pPr marL="82296" indent="0" algn="just">
              <a:buNone/>
            </a:pPr>
            <a:r>
              <a:rPr lang="hu-HU" sz="2400" b="1" dirty="0"/>
              <a:t>b) a lehetetlenné válás oka a megrendelő érdekkörében merült </a:t>
            </a:r>
            <a:r>
              <a:rPr lang="hu-HU" sz="2400" b="1" dirty="0" smtClean="0"/>
              <a:t>fel </a:t>
            </a:r>
            <a:r>
              <a:rPr lang="hu-HU" sz="2400" b="1" dirty="0" smtClean="0">
                <a:sym typeface="Wingdings" pitchFamily="2" charset="2"/>
              </a:rPr>
              <a:t> </a:t>
            </a:r>
            <a:r>
              <a:rPr lang="hu-HU" sz="2400" b="1" dirty="0" smtClean="0"/>
              <a:t>a </a:t>
            </a:r>
            <a:r>
              <a:rPr lang="hu-HU" sz="2400" b="1" dirty="0"/>
              <a:t>vállalkozót a díj megilleti, de a megrendelő levonhatja azt az összeget, amelyet a vállalkozó a lehetetlenné válás folytán költségben megtakarított, továbbá amelyet a felszabadult időben másutt keresett vagy nagyobb nehézség nélkül kereshetett volna;</a:t>
            </a:r>
          </a:p>
          <a:p>
            <a:pPr marL="82296" indent="0" algn="just">
              <a:buNone/>
            </a:pPr>
            <a:r>
              <a:rPr lang="hu-HU" sz="2400" b="1" dirty="0"/>
              <a:t>c) a lehetetlenné válás oka mindkét fél érdekkörében vagy érdekkörén kívül merült </a:t>
            </a:r>
            <a:r>
              <a:rPr lang="hu-HU" sz="2400" b="1" dirty="0" smtClean="0"/>
              <a:t>fel </a:t>
            </a:r>
            <a:r>
              <a:rPr lang="hu-HU" sz="2400" b="1" dirty="0" smtClean="0">
                <a:sym typeface="Wingdings" pitchFamily="2" charset="2"/>
              </a:rPr>
              <a:t> </a:t>
            </a:r>
            <a:r>
              <a:rPr lang="hu-HU" sz="2400" b="1" dirty="0" smtClean="0"/>
              <a:t>a </a:t>
            </a:r>
            <a:r>
              <a:rPr lang="hu-HU" sz="2400" b="1" dirty="0"/>
              <a:t>vállalkozót az elvégzett munka és költségei fejében a díj arányos része illeti meg.</a:t>
            </a:r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38631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940966"/>
          </a:xfrm>
        </p:spPr>
        <p:txBody>
          <a:bodyPr/>
          <a:lstStyle/>
          <a:p>
            <a:pPr algn="ctr"/>
            <a:r>
              <a:rPr lang="hu-HU" dirty="0" smtClean="0"/>
              <a:t>Alapvetés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412776"/>
            <a:ext cx="7920880" cy="5328592"/>
          </a:xfrm>
        </p:spPr>
        <p:txBody>
          <a:bodyPr/>
          <a:lstStyle/>
          <a:p>
            <a:r>
              <a:rPr lang="hu-HU" sz="2400" dirty="0" err="1" smtClean="0"/>
              <a:t>Facere</a:t>
            </a:r>
            <a:r>
              <a:rPr lang="hu-HU" sz="2400" dirty="0" smtClean="0"/>
              <a:t> szerződések: tevékenység kifejtésére irányuló </a:t>
            </a:r>
            <a:r>
              <a:rPr lang="hu-HU" sz="2400" dirty="0" err="1" smtClean="0"/>
              <a:t>szerz</a:t>
            </a:r>
            <a:r>
              <a:rPr lang="hu-HU" sz="2400" dirty="0" smtClean="0"/>
              <a:t>.</a:t>
            </a:r>
          </a:p>
          <a:p>
            <a:pPr marL="82296" indent="0">
              <a:buNone/>
            </a:pPr>
            <a:endParaRPr lang="hu-HU" dirty="0" smtClean="0"/>
          </a:p>
          <a:p>
            <a:pPr marL="82296" indent="0">
              <a:buNone/>
            </a:pPr>
            <a:r>
              <a:rPr lang="hu-HU" sz="2400" dirty="0" smtClean="0"/>
              <a:t>     eredményszerződések         	gondossági szerződések</a:t>
            </a:r>
            <a:endParaRPr lang="hu-HU" sz="2400" dirty="0"/>
          </a:p>
        </p:txBody>
      </p:sp>
      <p:cxnSp>
        <p:nvCxnSpPr>
          <p:cNvPr id="7" name="Egyenes összekötő nyíllal 6"/>
          <p:cNvCxnSpPr/>
          <p:nvPr/>
        </p:nvCxnSpPr>
        <p:spPr>
          <a:xfrm flipH="1">
            <a:off x="2843808" y="1916832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3572272" y="1781200"/>
            <a:ext cx="2439888" cy="7116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/>
          <p:cNvSpPr txBox="1"/>
          <p:nvPr/>
        </p:nvSpPr>
        <p:spPr>
          <a:xfrm>
            <a:off x="1367644" y="3284984"/>
            <a:ext cx="29523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000" dirty="0" smtClean="0"/>
              <a:t>Eredmény létrejötte feltétel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Eredmény </a:t>
            </a:r>
            <a:r>
              <a:rPr lang="hu-HU" sz="2000" dirty="0" smtClean="0">
                <a:sym typeface="Wingdings" pitchFamily="2" charset="2"/>
              </a:rPr>
              <a:t> teljesítés</a:t>
            </a:r>
            <a:endParaRPr lang="hu-HU" sz="2000" dirty="0" smtClean="0"/>
          </a:p>
          <a:p>
            <a:pPr marL="285750" indent="-285750">
              <a:buFontTx/>
              <a:buChar char="-"/>
            </a:pPr>
            <a:r>
              <a:rPr lang="hu-HU" sz="2000" dirty="0" smtClean="0"/>
              <a:t>Csak akkor jár a díj, ha a vállalt eredmény elő is állt</a:t>
            </a:r>
          </a:p>
          <a:p>
            <a:pPr marL="285750" indent="-285750">
              <a:buFontTx/>
              <a:buChar char="-"/>
            </a:pPr>
            <a:endParaRPr lang="hu-HU" sz="2000" dirty="0" smtClean="0"/>
          </a:p>
          <a:p>
            <a:pPr marL="285750" indent="-285750">
              <a:buFontTx/>
              <a:buChar char="-"/>
            </a:pPr>
            <a:endParaRPr lang="hu-HU" sz="2000" dirty="0"/>
          </a:p>
          <a:p>
            <a:r>
              <a:rPr lang="hu-HU" sz="2000" dirty="0" smtClean="0"/>
              <a:t>Vállalkozási típusú szerződések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5652120" y="3437383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000" dirty="0" smtClean="0"/>
              <a:t>Eredmény létrejötte nem feltétel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Sok esetben közvetett tárgy nincs is (mert ügy ellátására irányul)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Akkor is jár a díj, ha a várt eredmény elmarad</a:t>
            </a:r>
          </a:p>
          <a:p>
            <a:pPr marL="285750" indent="-285750">
              <a:buFontTx/>
              <a:buChar char="-"/>
            </a:pPr>
            <a:endParaRPr lang="hu-HU" sz="2000" dirty="0" smtClean="0"/>
          </a:p>
          <a:p>
            <a:r>
              <a:rPr lang="hu-HU" sz="2000" dirty="0" smtClean="0"/>
              <a:t>Megbízási típusú szerződések</a:t>
            </a:r>
          </a:p>
        </p:txBody>
      </p:sp>
    </p:spTree>
    <p:extLst>
      <p:ext uri="{BB962C8B-B14F-4D97-AF65-F5344CB8AC3E}">
        <p14:creationId xmlns:p14="http://schemas.microsoft.com/office/powerpoint/2010/main" xmlns="" val="1559187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602048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Elállás, felmondás (6:249.§)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872" cy="5616624"/>
          </a:xfrm>
        </p:spPr>
        <p:txBody>
          <a:bodyPr>
            <a:normAutofit/>
          </a:bodyPr>
          <a:lstStyle/>
          <a:p>
            <a:pPr algn="just"/>
            <a:r>
              <a:rPr lang="hu-HU" sz="2400" dirty="0" smtClean="0"/>
              <a:t>Objektív elállási jog</a:t>
            </a:r>
          </a:p>
          <a:p>
            <a:pPr algn="just"/>
            <a:r>
              <a:rPr lang="hu-HU" sz="2400" dirty="0" smtClean="0"/>
              <a:t>Szakaszolja a teljesítés fázisa szerint: </a:t>
            </a:r>
          </a:p>
          <a:p>
            <a:pPr algn="just"/>
            <a:r>
              <a:rPr lang="hu-HU" sz="2400" b="1" u="sng" dirty="0"/>
              <a:t>a szerződés teljesítésének megkezdése </a:t>
            </a:r>
            <a:r>
              <a:rPr lang="hu-HU" sz="2400" b="1" u="sng" dirty="0" smtClean="0"/>
              <a:t>előtt</a:t>
            </a:r>
            <a:r>
              <a:rPr lang="hu-HU" sz="2400" b="1" dirty="0" smtClean="0"/>
              <a:t>: </a:t>
            </a:r>
          </a:p>
          <a:p>
            <a:pPr marL="82296" indent="0" algn="just">
              <a:buNone/>
            </a:pPr>
            <a:r>
              <a:rPr lang="hu-HU" sz="2400" b="1" dirty="0" smtClean="0"/>
              <a:t>a </a:t>
            </a:r>
            <a:r>
              <a:rPr lang="hu-HU" sz="2400" b="1" dirty="0"/>
              <a:t>megrendelő a szerződéstől </a:t>
            </a:r>
            <a:r>
              <a:rPr lang="hu-HU" sz="2400" b="1" dirty="0" smtClean="0"/>
              <a:t>bármikor elállhat </a:t>
            </a:r>
          </a:p>
          <a:p>
            <a:pPr marL="82296" indent="0" algn="just">
              <a:buNone/>
            </a:pPr>
            <a:r>
              <a:rPr lang="hu-HU" sz="2400" b="1" u="sng" dirty="0"/>
              <a:t>a szerződés teljesítésének megkezdése </a:t>
            </a:r>
            <a:r>
              <a:rPr lang="hu-HU" sz="2400" b="1" u="sng" dirty="0" smtClean="0"/>
              <a:t>után a teljesítésig: </a:t>
            </a:r>
            <a:r>
              <a:rPr lang="hu-HU" sz="2400" b="1" dirty="0" smtClean="0"/>
              <a:t>a </a:t>
            </a:r>
            <a:r>
              <a:rPr lang="hu-HU" sz="2400" b="1" dirty="0"/>
              <a:t>szerződést felmondhatja</a:t>
            </a:r>
            <a:r>
              <a:rPr lang="hu-HU" sz="2400" b="1" dirty="0" smtClean="0"/>
              <a:t>.</a:t>
            </a:r>
          </a:p>
          <a:p>
            <a:pPr marL="82296" indent="0" algn="just">
              <a:buNone/>
            </a:pPr>
            <a:endParaRPr lang="hu-HU" sz="2400" b="1" dirty="0" smtClean="0"/>
          </a:p>
          <a:p>
            <a:pPr algn="just"/>
            <a:r>
              <a:rPr lang="hu-HU" sz="2400" b="1" dirty="0"/>
              <a:t>A megrendelő elállása vagy felmondása esetén köteles a vállalkozónak a díj arányos részét megfizetni és a szerződés megszüntetésével okozott kárt megtéríteni azzal, hogy a </a:t>
            </a:r>
            <a:r>
              <a:rPr lang="hu-HU" sz="2400" b="1" u="sng" dirty="0"/>
              <a:t>kártalanítás</a:t>
            </a:r>
            <a:r>
              <a:rPr lang="hu-HU" sz="2400" b="1" dirty="0"/>
              <a:t> a vállalkozói díjat nem haladhatja meg</a:t>
            </a:r>
            <a:r>
              <a:rPr lang="hu-HU" sz="2400" b="1" dirty="0" smtClean="0"/>
              <a:t>.</a:t>
            </a:r>
          </a:p>
          <a:p>
            <a:pPr algn="just"/>
            <a:r>
              <a:rPr lang="hu-HU" sz="2400" dirty="0" smtClean="0"/>
              <a:t>Szankciós elállás: a vállalkozó szerződésszegése esetén</a:t>
            </a:r>
            <a:endParaRPr lang="hu-HU" sz="2400" dirty="0"/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1386075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608" y="27856"/>
            <a:ext cx="7956376" cy="1143000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Ingyenes vállalkozási szerződés (6:250.§)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4" y="1124744"/>
            <a:ext cx="7848872" cy="5544616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E </a:t>
            </a:r>
            <a:r>
              <a:rPr lang="hu-HU" sz="2400" b="1" dirty="0"/>
              <a:t>fejezet rendelkezéseit megfelelően alkalmazni kell az olyan vállalkozási szerződésre, amely alapján a megrendelő ellenszolgáltatás nyújtására nem köteles.</a:t>
            </a:r>
          </a:p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Ha </a:t>
            </a:r>
            <a:r>
              <a:rPr lang="hu-HU" sz="2400" b="1" dirty="0"/>
              <a:t>a vállalkozó a szolgáltatás nyújtását ingyenesen vállalja, a megrendelő köteles a vállalkozó költségeit megtéríteni.</a:t>
            </a:r>
          </a:p>
          <a:p>
            <a:pPr algn="just"/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245325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564904"/>
            <a:ext cx="7498080" cy="1143000"/>
          </a:xfrm>
        </p:spPr>
        <p:txBody>
          <a:bodyPr/>
          <a:lstStyle/>
          <a:p>
            <a:pPr algn="ctr"/>
            <a:r>
              <a:rPr lang="hu-HU" b="1" dirty="0" smtClean="0"/>
              <a:t>A fuvarozási szerződés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1210490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260648"/>
            <a:ext cx="7920880" cy="6480720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/>
              <a:t>Fuvarozási szerződés alapján a fuvarozó a küldemény rendeltetési helyére történő továbbítására és a címzettnek történő kiszolgáltatására, a feladó díj fizetésére köteles</a:t>
            </a:r>
            <a:r>
              <a:rPr lang="hu-HU" sz="2400" b="1" dirty="0" smtClean="0"/>
              <a:t>.</a:t>
            </a:r>
          </a:p>
          <a:p>
            <a:pPr algn="just"/>
            <a:r>
              <a:rPr lang="hu-HU" sz="2400" dirty="0" smtClean="0"/>
              <a:t>Mögöttes szabályok: vállalkozási szerződésre vonatkozó rendelkezések</a:t>
            </a:r>
          </a:p>
          <a:p>
            <a:pPr algn="just"/>
            <a:r>
              <a:rPr lang="hu-HU" sz="2400" dirty="0" smtClean="0"/>
              <a:t>Kétoldalú, de jellemzően 3. személy javára szóló szerződés</a:t>
            </a:r>
          </a:p>
          <a:p>
            <a:pPr algn="just"/>
            <a:r>
              <a:rPr lang="hu-HU" sz="2400" dirty="0" smtClean="0"/>
              <a:t>Szerződő felek: fuvarozó (kötelezett) – feladó</a:t>
            </a:r>
          </a:p>
          <a:p>
            <a:pPr algn="just"/>
            <a:r>
              <a:rPr lang="hu-HU" sz="2400" dirty="0" smtClean="0"/>
              <a:t>A címzett nem szerződő fél (</a:t>
            </a:r>
            <a:r>
              <a:rPr lang="hu-HU" sz="2400" dirty="0" err="1" smtClean="0"/>
              <a:t>kiv</a:t>
            </a:r>
            <a:r>
              <a:rPr lang="hu-HU" sz="2400" dirty="0" smtClean="0"/>
              <a:t>.: ha a feladó önmagának adja fel a küldeményt) </a:t>
            </a:r>
            <a:r>
              <a:rPr lang="hu-HU" sz="2400" dirty="0" smtClean="0">
                <a:sym typeface="Wingdings" pitchFamily="2" charset="2"/>
              </a:rPr>
              <a:t> nem szerepelteti a </a:t>
            </a:r>
            <a:r>
              <a:rPr lang="hu-HU" sz="2400" dirty="0" err="1" smtClean="0">
                <a:sym typeface="Wingdings" pitchFamily="2" charset="2"/>
              </a:rPr>
              <a:t>jsz</a:t>
            </a:r>
            <a:r>
              <a:rPr lang="hu-HU" sz="2400" dirty="0" smtClean="0">
                <a:sym typeface="Wingdings" pitchFamily="2" charset="2"/>
              </a:rPr>
              <a:t> </a:t>
            </a:r>
            <a:r>
              <a:rPr lang="hu-HU" sz="2400" dirty="0" err="1" smtClean="0">
                <a:sym typeface="Wingdings" pitchFamily="2" charset="2"/>
              </a:rPr>
              <a:t>a</a:t>
            </a:r>
            <a:r>
              <a:rPr lang="hu-HU" sz="2400" dirty="0" smtClean="0">
                <a:sym typeface="Wingdings" pitchFamily="2" charset="2"/>
              </a:rPr>
              <a:t> kötelezettségeit, csak a jogait</a:t>
            </a:r>
            <a:endParaRPr lang="hu-HU" sz="2400" dirty="0" smtClean="0"/>
          </a:p>
          <a:p>
            <a:pPr algn="just"/>
            <a:r>
              <a:rPr lang="hu-HU" sz="2400" dirty="0" smtClean="0"/>
              <a:t>Feladó + címzett = fuvaroztató</a:t>
            </a:r>
          </a:p>
          <a:p>
            <a:pPr algn="just"/>
            <a:r>
              <a:rPr lang="hu-HU" sz="2400" dirty="0" smtClean="0"/>
              <a:t>A fuvarozás tárgya: csak dolog lehet! (külön szabályok a veszélyes árura) </a:t>
            </a:r>
            <a:r>
              <a:rPr lang="hu-HU" sz="2400" dirty="0" smtClean="0">
                <a:sym typeface="Wingdings" pitchFamily="2" charset="2"/>
              </a:rPr>
              <a:t> külön közölni kell a feladónak ezt a fuvarozóval</a:t>
            </a:r>
            <a:endParaRPr lang="hu-HU" sz="2400" dirty="0" smtClean="0"/>
          </a:p>
          <a:p>
            <a:pPr algn="just"/>
            <a:r>
              <a:rPr lang="hu-HU" sz="2400" dirty="0" smtClean="0"/>
              <a:t>Nincs írásbeli alakhoz kötve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649676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0"/>
            <a:ext cx="753004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fuvarlevél (6:258.§)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764704"/>
            <a:ext cx="7992888" cy="6093296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300" dirty="0" smtClean="0"/>
              <a:t>A </a:t>
            </a:r>
            <a:r>
              <a:rPr lang="hu-HU" sz="2300" b="1" dirty="0" smtClean="0"/>
              <a:t>fuvarozó</a:t>
            </a:r>
            <a:r>
              <a:rPr lang="hu-HU" sz="2300" dirty="0" smtClean="0"/>
              <a:t> a feladó utasítása alapján </a:t>
            </a:r>
            <a:r>
              <a:rPr lang="hu-HU" sz="2300" b="1" dirty="0" smtClean="0"/>
              <a:t>köteles</a:t>
            </a:r>
          </a:p>
          <a:p>
            <a:pPr marL="82296" indent="0" algn="just">
              <a:buNone/>
            </a:pPr>
            <a:r>
              <a:rPr lang="hu-HU" sz="2300" i="1" dirty="0" smtClean="0"/>
              <a:t>a</a:t>
            </a:r>
            <a:r>
              <a:rPr lang="hu-HU" sz="2300" i="1" dirty="0"/>
              <a:t>) </a:t>
            </a:r>
            <a:r>
              <a:rPr lang="hu-HU" sz="2300" b="1" dirty="0"/>
              <a:t>fuvarlevelet kiállítani </a:t>
            </a:r>
            <a:r>
              <a:rPr lang="hu-HU" sz="2300" dirty="0"/>
              <a:t>és abból egy példányt a feladónak átadni; vagy</a:t>
            </a:r>
          </a:p>
          <a:p>
            <a:pPr marL="82296" indent="0" algn="just">
              <a:buNone/>
            </a:pPr>
            <a:r>
              <a:rPr lang="hu-HU" sz="2300" i="1" dirty="0"/>
              <a:t>b) </a:t>
            </a:r>
            <a:r>
              <a:rPr lang="hu-HU" sz="2300" dirty="0"/>
              <a:t>a küldemény átvételéről elismervényt adni</a:t>
            </a:r>
            <a:r>
              <a:rPr lang="hu-HU" sz="2300" dirty="0" smtClean="0"/>
              <a:t>.</a:t>
            </a:r>
          </a:p>
          <a:p>
            <a:pPr marL="82296" indent="0" algn="just">
              <a:buNone/>
            </a:pPr>
            <a:r>
              <a:rPr lang="hu-HU" sz="2300" b="1" dirty="0" smtClean="0"/>
              <a:t>A fuvarlevél joghatása: az ellenkező bizonyításáig bizonyítja:</a:t>
            </a:r>
          </a:p>
          <a:p>
            <a:pPr marL="539496" indent="-457200" algn="just">
              <a:buAutoNum type="arabicPeriod"/>
            </a:pPr>
            <a:r>
              <a:rPr lang="hu-HU" sz="2100" b="1" dirty="0" smtClean="0"/>
              <a:t>A fuvarozási szerződés létrejöttét,</a:t>
            </a:r>
          </a:p>
          <a:p>
            <a:pPr marL="539496" indent="-457200" algn="just">
              <a:buAutoNum type="arabicPeriod"/>
            </a:pPr>
            <a:r>
              <a:rPr lang="hu-HU" sz="2100" b="1" dirty="0" smtClean="0"/>
              <a:t>A küldemény átvételét, valamint</a:t>
            </a:r>
          </a:p>
          <a:p>
            <a:pPr marL="539496" indent="-457200" algn="just">
              <a:buAutoNum type="arabicPeriod"/>
            </a:pPr>
            <a:r>
              <a:rPr lang="hu-HU" sz="2100" b="1" dirty="0" smtClean="0"/>
              <a:t>Azt hogy a küldemény és csomagolása az átvételkor külsőleg jó állapotban volt és </a:t>
            </a:r>
          </a:p>
          <a:p>
            <a:pPr marL="539496" indent="-457200" algn="just">
              <a:buAutoNum type="arabicPeriod"/>
            </a:pPr>
            <a:r>
              <a:rPr lang="hu-HU" sz="2100" b="1" dirty="0" smtClean="0"/>
              <a:t>A küldemények száma a fuvarlevélben közölttel megegyezik</a:t>
            </a:r>
          </a:p>
          <a:p>
            <a:pPr marL="82296" indent="0" algn="just">
              <a:buNone/>
            </a:pPr>
            <a:r>
              <a:rPr lang="hu-HU" sz="2300" b="1" dirty="0" smtClean="0"/>
              <a:t>DE! A 3.-4. csak akkor, ha : </a:t>
            </a:r>
          </a:p>
          <a:p>
            <a:pPr marL="539496" indent="-457200" algn="just">
              <a:buAutoNum type="arabicPeriod"/>
            </a:pPr>
            <a:r>
              <a:rPr lang="hu-HU" sz="2100" dirty="0" smtClean="0"/>
              <a:t>a fuvarozó a fuvarlevélbe nem tett fenntartást</a:t>
            </a:r>
          </a:p>
          <a:p>
            <a:pPr marL="539496" indent="-457200" algn="just">
              <a:buAutoNum type="arabicPeriod"/>
            </a:pPr>
            <a:r>
              <a:rPr lang="hu-HU" sz="2100" dirty="0"/>
              <a:t> </a:t>
            </a:r>
            <a:r>
              <a:rPr lang="hu-HU" sz="2100" dirty="0" smtClean="0"/>
              <a:t>a fuvarlevelet aláírja a fuvarozó és a feladó is, és</a:t>
            </a:r>
          </a:p>
          <a:p>
            <a:pPr marL="539496" indent="-457200" algn="just">
              <a:buAutoNum type="arabicPeriod"/>
            </a:pPr>
            <a:r>
              <a:rPr lang="hu-HU" sz="2100" dirty="0"/>
              <a:t> </a:t>
            </a:r>
            <a:r>
              <a:rPr lang="hu-HU" sz="2100" dirty="0" smtClean="0"/>
              <a:t>a fuvarlevél tartalmazza a küldemény átvételének helyét, idejét, feladót, címzettet, fuvarozót (név, cím), kiszolgáltatás helyét, küldemény megnevezését, csomagolást, darabszámot</a:t>
            </a:r>
            <a:endParaRPr lang="hu-HU" sz="2100" dirty="0"/>
          </a:p>
          <a:p>
            <a:pPr algn="just"/>
            <a:endParaRPr lang="hu-HU" sz="2300" dirty="0"/>
          </a:p>
        </p:txBody>
      </p:sp>
    </p:spTree>
    <p:extLst>
      <p:ext uri="{BB962C8B-B14F-4D97-AF65-F5344CB8AC3E}">
        <p14:creationId xmlns:p14="http://schemas.microsoft.com/office/powerpoint/2010/main" xmlns="" val="354445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530040" cy="796950"/>
          </a:xfrm>
        </p:spPr>
        <p:txBody>
          <a:bodyPr/>
          <a:lstStyle/>
          <a:p>
            <a:pPr algn="ctr"/>
            <a:r>
              <a:rPr lang="hu-HU" dirty="0" smtClean="0"/>
              <a:t>Felek jogai és kötelezettségei</a:t>
            </a:r>
            <a:endParaRPr lang="hu-HU" dirty="0"/>
          </a:p>
        </p:txBody>
      </p:sp>
      <p:graphicFrame>
        <p:nvGraphicFramePr>
          <p:cNvPr id="4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9759372"/>
              </p:ext>
            </p:extLst>
          </p:nvPr>
        </p:nvGraphicFramePr>
        <p:xfrm>
          <a:off x="1079550" y="1052736"/>
          <a:ext cx="8064450" cy="52596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2067"/>
                <a:gridCol w="3079763"/>
                <a:gridCol w="3372620"/>
              </a:tblGrid>
              <a:tr h="1157890"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Fuvarozó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Feladó</a:t>
                      </a:r>
                      <a:endParaRPr lang="hu-HU" dirty="0"/>
                    </a:p>
                  </a:txBody>
                  <a:tcPr/>
                </a:tc>
              </a:tr>
              <a:tr h="1815798"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Jogok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Utasítási</a:t>
                      </a:r>
                      <a:r>
                        <a:rPr lang="hu-HU" baseline="0" dirty="0" smtClean="0"/>
                        <a:t> jog 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Elállás</a:t>
                      </a:r>
                      <a:r>
                        <a:rPr lang="hu-HU" baseline="0" dirty="0" smtClean="0"/>
                        <a:t> joga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baseline="0" dirty="0" smtClean="0"/>
                        <a:t>Rendelkezési jog</a:t>
                      </a:r>
                      <a:endParaRPr lang="hu-HU" dirty="0" smtClean="0"/>
                    </a:p>
                  </a:txBody>
                  <a:tcPr/>
                </a:tc>
              </a:tr>
              <a:tr h="2283121"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Kötelezettségek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Rendeltetési helyre való továbbítás és kiszolgáltatás a címzettnek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Fuvareszköz kiállítása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Értesítés fuvarozási akadályról (díj arányosan)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Értesíti</a:t>
                      </a:r>
                      <a:r>
                        <a:rPr lang="hu-HU" baseline="0" dirty="0" smtClean="0"/>
                        <a:t> a címzettet a megérkezésről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Csomagolás,</a:t>
                      </a:r>
                      <a:r>
                        <a:rPr lang="hu-HU" baseline="0" dirty="0" smtClean="0"/>
                        <a:t> okmányok átadása, tájékoztatás</a:t>
                      </a:r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Díjfizetés</a:t>
                      </a:r>
                      <a:r>
                        <a:rPr lang="hu-HU" baseline="0" dirty="0" smtClean="0"/>
                        <a:t> 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baseline="0" dirty="0" smtClean="0"/>
                        <a:t>Küldemény berakása</a:t>
                      </a:r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2983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088"/>
            <a:ext cx="7530040" cy="796950"/>
          </a:xfrm>
        </p:spPr>
        <p:txBody>
          <a:bodyPr/>
          <a:lstStyle/>
          <a:p>
            <a:pPr algn="ctr"/>
            <a:r>
              <a:rPr lang="hu-HU" dirty="0" smtClean="0"/>
              <a:t>Feladó kötelezettségei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08720"/>
            <a:ext cx="7848872" cy="5760640"/>
          </a:xfrm>
        </p:spPr>
        <p:txBody>
          <a:bodyPr>
            <a:noAutofit/>
          </a:bodyPr>
          <a:lstStyle/>
          <a:p>
            <a:pPr algn="just"/>
            <a:r>
              <a:rPr lang="hu-HU" sz="2400" dirty="0"/>
              <a:t>A feladó köteles</a:t>
            </a:r>
          </a:p>
          <a:p>
            <a:pPr marL="82296" indent="0" algn="just">
              <a:buNone/>
            </a:pPr>
            <a:r>
              <a:rPr lang="hu-HU" sz="2400" i="1" dirty="0"/>
              <a:t>a) </a:t>
            </a:r>
            <a:r>
              <a:rPr lang="hu-HU" sz="2400" dirty="0" err="1"/>
              <a:t>a</a:t>
            </a:r>
            <a:r>
              <a:rPr lang="hu-HU" sz="2400" dirty="0"/>
              <a:t> küldeményt úgy </a:t>
            </a:r>
            <a:r>
              <a:rPr lang="hu-HU" sz="2400" b="1" dirty="0"/>
              <a:t>csomagolni</a:t>
            </a:r>
            <a:r>
              <a:rPr lang="hu-HU" sz="2400" dirty="0"/>
              <a:t>, hogy a csomagolás a küldeményt megóvja, és az mások személyét és vagyonát ne veszélyeztesse;</a:t>
            </a:r>
          </a:p>
          <a:p>
            <a:pPr marL="82296" indent="0" algn="just">
              <a:buNone/>
            </a:pPr>
            <a:r>
              <a:rPr lang="hu-HU" sz="2400" i="1" dirty="0"/>
              <a:t>b) </a:t>
            </a:r>
            <a:r>
              <a:rPr lang="hu-HU" sz="2400" dirty="0"/>
              <a:t>a küldemény fuvarozás során történő </a:t>
            </a:r>
            <a:r>
              <a:rPr lang="hu-HU" sz="2400" b="1" dirty="0"/>
              <a:t>kezeléséhez szükséges információkat a csomagoláson</a:t>
            </a:r>
            <a:r>
              <a:rPr lang="hu-HU" sz="2400" dirty="0"/>
              <a:t>, ennek hiányában a küldeményen </a:t>
            </a:r>
            <a:r>
              <a:rPr lang="hu-HU" sz="2400" b="1" dirty="0"/>
              <a:t>feltüntetni</a:t>
            </a:r>
            <a:r>
              <a:rPr lang="hu-HU" sz="2400" dirty="0"/>
              <a:t>; és</a:t>
            </a:r>
          </a:p>
          <a:p>
            <a:pPr marL="82296" indent="0" algn="just">
              <a:buNone/>
            </a:pPr>
            <a:r>
              <a:rPr lang="hu-HU" sz="2400" i="1" dirty="0"/>
              <a:t>c) </a:t>
            </a:r>
            <a:r>
              <a:rPr lang="hu-HU" sz="2400" dirty="0"/>
              <a:t>a fuvarozónak a küldemény továbbításához és kezeléséhez szükséges </a:t>
            </a:r>
            <a:r>
              <a:rPr lang="hu-HU" sz="2400" b="1" dirty="0"/>
              <a:t>okiratokat átadni.</a:t>
            </a:r>
          </a:p>
          <a:p>
            <a:pPr algn="just"/>
            <a:r>
              <a:rPr lang="hu-HU" sz="2400" dirty="0" smtClean="0"/>
              <a:t>Ha ezek nem</a:t>
            </a:r>
            <a:r>
              <a:rPr lang="hu-HU" sz="2400" dirty="0" smtClean="0">
                <a:sym typeface="Wingdings" pitchFamily="2" charset="2"/>
              </a:rPr>
              <a:t> a fuvarozó a küldemény átvételét megtagadhatja, vagy elállhat a szerződéstől (ha nem pótolja)</a:t>
            </a:r>
          </a:p>
          <a:p>
            <a:pPr algn="just"/>
            <a:r>
              <a:rPr lang="hu-HU" sz="2400" b="1" dirty="0" smtClean="0">
                <a:sym typeface="Wingdings" pitchFamily="2" charset="2"/>
              </a:rPr>
              <a:t>Fuvardíj megfizetése</a:t>
            </a:r>
          </a:p>
          <a:p>
            <a:pPr algn="just"/>
            <a:r>
              <a:rPr lang="hu-HU" sz="2400" b="1" dirty="0"/>
              <a:t>Küldemény berakása</a:t>
            </a:r>
          </a:p>
          <a:p>
            <a:pPr algn="just"/>
            <a:endParaRPr lang="hu-HU" sz="2400" b="1" dirty="0" smtClean="0">
              <a:sym typeface="Wingdings" pitchFamily="2" charset="2"/>
            </a:endParaRPr>
          </a:p>
          <a:p>
            <a:pPr algn="just"/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322259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92088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fuvareszköz kiállítása és a küldemény berakása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700808"/>
            <a:ext cx="7920880" cy="5616624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/>
              <a:t>Fuvareszköz kiállítása</a:t>
            </a:r>
          </a:p>
          <a:p>
            <a:pPr lvl="1" algn="just"/>
            <a:r>
              <a:rPr lang="hu-HU" sz="2200" b="1" dirty="0" smtClean="0"/>
              <a:t>FUVAROZÓ - </a:t>
            </a:r>
            <a:r>
              <a:rPr lang="hu-HU" sz="2200" dirty="0" smtClean="0"/>
              <a:t>Szerződésben meghatározott időben és helyen, fuvarozásra alkalmas állapotban kiállítani és a fuvarozást késedelem nélkül megkezdeni -</a:t>
            </a:r>
            <a:endParaRPr lang="hu-HU" sz="2200" b="1" dirty="0" smtClean="0"/>
          </a:p>
          <a:p>
            <a:pPr algn="just"/>
            <a:r>
              <a:rPr lang="hu-HU" sz="2400" b="1" dirty="0" smtClean="0"/>
              <a:t>Küldemény kirakása</a:t>
            </a:r>
          </a:p>
          <a:p>
            <a:pPr lvl="1" algn="just"/>
            <a:r>
              <a:rPr lang="hu-HU" sz="2000" b="1" dirty="0" smtClean="0"/>
              <a:t>CÍMZETT, de ha ő nem:</a:t>
            </a:r>
            <a:r>
              <a:rPr lang="hu-HU" sz="2000" dirty="0" smtClean="0"/>
              <a:t> </a:t>
            </a:r>
            <a:r>
              <a:rPr lang="hu-HU" sz="2000" dirty="0"/>
              <a:t>a fuvarozó a kirakást a feladó költségére elvégezheti. </a:t>
            </a:r>
            <a:endParaRPr lang="hu-HU" sz="2000" dirty="0" smtClean="0"/>
          </a:p>
          <a:p>
            <a:pPr lvl="1" algn="just"/>
            <a:endParaRPr lang="hu-HU" sz="2000" b="1" dirty="0"/>
          </a:p>
          <a:p>
            <a:pPr algn="just"/>
            <a:endParaRPr lang="hu-HU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017277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58032" cy="940966"/>
          </a:xfrm>
        </p:spPr>
        <p:txBody>
          <a:bodyPr/>
          <a:lstStyle/>
          <a:p>
            <a:pPr algn="ctr"/>
            <a:r>
              <a:rPr lang="hu-HU" dirty="0" smtClean="0"/>
              <a:t>Fuvarozási akadály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293568"/>
          </a:xfrm>
        </p:spPr>
        <p:txBody>
          <a:bodyPr>
            <a:normAutofit/>
          </a:bodyPr>
          <a:lstStyle/>
          <a:p>
            <a:pPr algn="just"/>
            <a:r>
              <a:rPr lang="hu-HU" sz="2400" dirty="0" smtClean="0"/>
              <a:t>Ha a fuvarozás </a:t>
            </a:r>
            <a:r>
              <a:rPr lang="hu-HU" sz="2400" b="1" dirty="0" smtClean="0"/>
              <a:t>akadályba</a:t>
            </a:r>
            <a:r>
              <a:rPr lang="hu-HU" sz="2400" dirty="0" smtClean="0"/>
              <a:t> ütközik </a:t>
            </a:r>
            <a:r>
              <a:rPr lang="hu-HU" sz="2400" dirty="0" smtClean="0">
                <a:sym typeface="Wingdings" pitchFamily="2" charset="2"/>
              </a:rPr>
              <a:t> fuvarozó értesítési kötelezettsége és szükség esetén utasítás kérése</a:t>
            </a:r>
          </a:p>
          <a:p>
            <a:pPr lvl="1" algn="just"/>
            <a:r>
              <a:rPr lang="hu-HU" sz="2000" dirty="0" smtClean="0">
                <a:sym typeface="Wingdings" pitchFamily="2" charset="2"/>
              </a:rPr>
              <a:t>Mi lehet ez? Pl. fuvareszköz meghibásodása, üzemanyag hiánya,</a:t>
            </a:r>
          </a:p>
          <a:p>
            <a:pPr lvl="1" algn="just">
              <a:buNone/>
            </a:pPr>
            <a:r>
              <a:rPr lang="hu-HU" sz="2000" dirty="0" smtClean="0">
                <a:sym typeface="Wingdings" pitchFamily="2" charset="2"/>
              </a:rPr>
              <a:t>természeti katasztrófák, háború</a:t>
            </a:r>
          </a:p>
          <a:p>
            <a:pPr lvl="1" algn="just"/>
            <a:r>
              <a:rPr lang="hu-HU" sz="2000" dirty="0" smtClean="0">
                <a:sym typeface="Wingdings" pitchFamily="2" charset="2"/>
              </a:rPr>
              <a:t>Ezután felmerülhet szerződésmódosítás</a:t>
            </a:r>
          </a:p>
          <a:p>
            <a:pPr algn="just"/>
            <a:r>
              <a:rPr lang="hu-HU" sz="2400" dirty="0" smtClean="0">
                <a:sym typeface="Wingdings" pitchFamily="2" charset="2"/>
              </a:rPr>
              <a:t>A feladó </a:t>
            </a:r>
            <a:r>
              <a:rPr lang="hu-HU" sz="2400" b="1" dirty="0" smtClean="0">
                <a:sym typeface="Wingdings" pitchFamily="2" charset="2"/>
              </a:rPr>
              <a:t>arányos fuvardíj megfizetésére köteles </a:t>
            </a:r>
            <a:r>
              <a:rPr lang="hu-HU" sz="2400" dirty="0" smtClean="0">
                <a:sym typeface="Wingdings" pitchFamily="2" charset="2"/>
              </a:rPr>
              <a:t>az akadály felmerültéig. Feltétele:</a:t>
            </a:r>
          </a:p>
          <a:p>
            <a:pPr lvl="1" algn="just"/>
            <a:r>
              <a:rPr lang="hu-HU" sz="2000" dirty="0" smtClean="0">
                <a:sym typeface="Wingdings" pitchFamily="2" charset="2"/>
              </a:rPr>
              <a:t>Ha azok meg nem fizetésével gazdagodnék, vagy </a:t>
            </a:r>
          </a:p>
          <a:p>
            <a:pPr lvl="1" algn="just"/>
            <a:r>
              <a:rPr lang="hu-HU" sz="2000" dirty="0" smtClean="0">
                <a:sym typeface="Wingdings" pitchFamily="2" charset="2"/>
              </a:rPr>
              <a:t>Ha a fuvarozó bizonyítja, hogy az akadályt ellenőrzési körén kívül álló, szerződéskötés időpontjában előre nem látható körülmény okozta, és nem volt elvárható, hogy a körülményt elkerülje vagy a kárt elhárítsa. </a:t>
            </a:r>
          </a:p>
          <a:p>
            <a:pPr lvl="1" algn="just"/>
            <a:r>
              <a:rPr lang="hu-HU" sz="2000" dirty="0" smtClean="0">
                <a:sym typeface="Wingdings" pitchFamily="2" charset="2"/>
              </a:rPr>
              <a:t> </a:t>
            </a:r>
            <a:r>
              <a:rPr lang="hu-HU" sz="2000" dirty="0" smtClean="0">
                <a:sym typeface="Wingdings" pitchFamily="2" charset="2"/>
              </a:rPr>
              <a:t>ha az akadály miatt nem kerül sor a fuvarozás befejezésére</a:t>
            </a:r>
          </a:p>
          <a:p>
            <a:pPr lvl="1" algn="just"/>
            <a:endParaRPr lang="hu-HU" sz="2000" dirty="0" smtClean="0">
              <a:sym typeface="Wingdings" pitchFamily="2" charset="2"/>
            </a:endParaRPr>
          </a:p>
          <a:p>
            <a:pPr algn="just"/>
            <a:endParaRPr lang="hu-H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602048" cy="868958"/>
          </a:xfrm>
        </p:spPr>
        <p:txBody>
          <a:bodyPr/>
          <a:lstStyle/>
          <a:p>
            <a:pPr algn="ctr"/>
            <a:r>
              <a:rPr lang="hu-HU" dirty="0" smtClean="0"/>
              <a:t>Fuvardíj és zálogjog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052736"/>
            <a:ext cx="7890080" cy="5688632"/>
          </a:xfrm>
        </p:spPr>
        <p:txBody>
          <a:bodyPr>
            <a:normAutofit/>
          </a:bodyPr>
          <a:lstStyle/>
          <a:p>
            <a:pPr algn="just"/>
            <a:r>
              <a:rPr lang="hu-HU" sz="2400" dirty="0"/>
              <a:t>A </a:t>
            </a:r>
            <a:r>
              <a:rPr lang="hu-HU" sz="2400" b="1" dirty="0"/>
              <a:t>küldemény teljes vagy részleges elveszése </a:t>
            </a:r>
            <a:r>
              <a:rPr lang="hu-HU" sz="2400" dirty="0"/>
              <a:t>és </a:t>
            </a:r>
            <a:r>
              <a:rPr lang="hu-HU" sz="2400" b="1" dirty="0"/>
              <a:t>megsemmisülése</a:t>
            </a:r>
            <a:r>
              <a:rPr lang="hu-HU" sz="2400" dirty="0"/>
              <a:t> esetén a fuvarozó fuvardíjra vagy annak </a:t>
            </a:r>
            <a:r>
              <a:rPr lang="hu-HU" sz="2400" b="1" dirty="0"/>
              <a:t>arányos részére nem tarthat igényt</a:t>
            </a:r>
            <a:r>
              <a:rPr lang="hu-HU" sz="2400" dirty="0"/>
              <a:t>, </a:t>
            </a:r>
            <a:r>
              <a:rPr lang="hu-HU" sz="2400" b="1" dirty="0" smtClean="0"/>
              <a:t>kivéve</a:t>
            </a:r>
            <a:r>
              <a:rPr lang="hu-HU" sz="2400" dirty="0" smtClean="0"/>
              <a:t>:</a:t>
            </a:r>
          </a:p>
          <a:p>
            <a:pPr algn="just">
              <a:buNone/>
            </a:pPr>
            <a:r>
              <a:rPr lang="hu-HU" sz="2400" dirty="0" smtClean="0"/>
              <a:t>	</a:t>
            </a:r>
            <a:r>
              <a:rPr lang="hu-HU" sz="2400" dirty="0" smtClean="0"/>
              <a:t>ha </a:t>
            </a:r>
            <a:r>
              <a:rPr lang="hu-HU" sz="2400" dirty="0"/>
              <a:t>bizonyítja, hogy </a:t>
            </a:r>
            <a:r>
              <a:rPr lang="hu-HU" sz="2400" b="1" dirty="0"/>
              <a:t>a küldemény elveszését vagy megsemmisülését ellenőrzési körén kívül eső, a szerződéskötés időpontjában előre nem látható körülmény okozta, és nem volt elvárható, hogy a körülményt elkerülje vagy a kárt elhárítsa</a:t>
            </a:r>
            <a:r>
              <a:rPr lang="hu-HU" sz="2400" b="1" dirty="0" smtClean="0"/>
              <a:t>.</a:t>
            </a:r>
          </a:p>
          <a:p>
            <a:pPr algn="just"/>
            <a:r>
              <a:rPr lang="hu-HU" sz="2400" dirty="0"/>
              <a:t>A fuvarozót a fuvardíj és a költségek biztosítására </a:t>
            </a:r>
            <a:r>
              <a:rPr lang="hu-HU" sz="2400" b="1" dirty="0"/>
              <a:t>zálogjog</a:t>
            </a:r>
            <a:r>
              <a:rPr lang="hu-HU" sz="2400" dirty="0"/>
              <a:t> illeti meg azokon a dolgokon, amelyek a fuvarozással kapcsolatosan birtokába kerültek vagy amelyekkel okmányok útján rendelkezik. </a:t>
            </a:r>
            <a:r>
              <a:rPr lang="hu-HU" sz="2400" dirty="0" smtClean="0"/>
              <a:t>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271677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854968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Vállalkozási szerződés, mint alaptípus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2" y="908720"/>
            <a:ext cx="7746064" cy="58326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sz="2400" dirty="0" smtClean="0"/>
              <a:t>Egyes szerződések – vállalkozási típusú szerződések – alaptípus </a:t>
            </a:r>
            <a:r>
              <a:rPr lang="hu-HU" sz="2400" dirty="0" smtClean="0">
                <a:sym typeface="Wingdings" pitchFamily="2" charset="2"/>
              </a:rPr>
              <a:t> a szabályait a többire is kell alkalmazni</a:t>
            </a:r>
          </a:p>
          <a:p>
            <a:pPr algn="just"/>
            <a:r>
              <a:rPr lang="hu-HU" sz="2400" dirty="0" smtClean="0"/>
              <a:t>+ szerződések általános szabályainak alkalmazása</a:t>
            </a:r>
          </a:p>
          <a:p>
            <a:pPr lvl="1" algn="just"/>
            <a:r>
              <a:rPr lang="hu-HU" sz="2300" dirty="0" smtClean="0"/>
              <a:t>szerződésszegés, </a:t>
            </a:r>
          </a:p>
          <a:p>
            <a:pPr lvl="1" algn="just"/>
            <a:r>
              <a:rPr lang="hu-HU" sz="2300" dirty="0" smtClean="0"/>
              <a:t>közreműködő igénybevétele</a:t>
            </a:r>
          </a:p>
          <a:p>
            <a:pPr lvl="1" algn="just"/>
            <a:r>
              <a:rPr lang="hu-HU" sz="2300" dirty="0" smtClean="0"/>
              <a:t>Emiatt a Ptk. itt csak a felek jogaira és kötelezettségeire vonatkozó szabályokat ismerteti</a:t>
            </a:r>
          </a:p>
          <a:p>
            <a:pPr marL="402336" lvl="1" indent="0" algn="just">
              <a:buNone/>
            </a:pPr>
            <a:endParaRPr lang="hu-HU" sz="2200" dirty="0"/>
          </a:p>
          <a:p>
            <a:pPr marL="402336" lvl="1" indent="0" algn="just">
              <a:buNone/>
            </a:pPr>
            <a:r>
              <a:rPr lang="hu-HU" sz="2200" dirty="0" smtClean="0"/>
              <a:t>Altípusok:</a:t>
            </a:r>
          </a:p>
          <a:p>
            <a:pPr lvl="1" algn="just"/>
            <a:r>
              <a:rPr lang="hu-HU" sz="2200" dirty="0" smtClean="0"/>
              <a:t>Tervezési szerződés</a:t>
            </a:r>
          </a:p>
          <a:p>
            <a:pPr lvl="1" algn="just"/>
            <a:r>
              <a:rPr lang="hu-HU" sz="2200" dirty="0" smtClean="0"/>
              <a:t>Kivitelezési szerződés</a:t>
            </a:r>
          </a:p>
          <a:p>
            <a:pPr lvl="1" algn="just"/>
            <a:r>
              <a:rPr lang="hu-HU" sz="2200" dirty="0" smtClean="0"/>
              <a:t>Kutatási szerződés</a:t>
            </a:r>
          </a:p>
          <a:p>
            <a:pPr lvl="1" algn="just"/>
            <a:r>
              <a:rPr lang="hu-HU" sz="2200" dirty="0" smtClean="0"/>
              <a:t>Utazási szerződés</a:t>
            </a:r>
          </a:p>
          <a:p>
            <a:pPr lvl="1" algn="just"/>
            <a:r>
              <a:rPr lang="hu-HU" sz="2200" dirty="0" smtClean="0"/>
              <a:t>Mezőgazdasági vállalkozási szerződés</a:t>
            </a:r>
          </a:p>
          <a:p>
            <a:pPr lvl="1" algn="just"/>
            <a:r>
              <a:rPr lang="hu-HU" sz="2200" dirty="0" smtClean="0"/>
              <a:t>Közszolgáltatási szerződés</a:t>
            </a:r>
          </a:p>
          <a:p>
            <a:pPr marL="402336" lvl="1" indent="0" algn="just">
              <a:buNone/>
            </a:pPr>
            <a:r>
              <a:rPr lang="hu-HU" sz="2200" dirty="0" smtClean="0"/>
              <a:t>+ fuvarozási szerződés</a:t>
            </a:r>
          </a:p>
          <a:p>
            <a:pPr lvl="1" algn="just"/>
            <a:endParaRPr lang="hu-HU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759978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53004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Rendelkezési jog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688632"/>
          </a:xfrm>
        </p:spPr>
        <p:txBody>
          <a:bodyPr>
            <a:normAutofit/>
          </a:bodyPr>
          <a:lstStyle/>
          <a:p>
            <a:r>
              <a:rPr lang="hu-HU" sz="2300" dirty="0" smtClean="0"/>
              <a:t>Feladó </a:t>
            </a:r>
            <a:r>
              <a:rPr lang="hu-HU" sz="2300" dirty="0" smtClean="0">
                <a:sym typeface="Wingdings" pitchFamily="2" charset="2"/>
              </a:rPr>
              <a:t> a küldemény kiszolgáltatásáig vagy amíg a címzett a küldeménnyel nem rendelkezett, megilleti a küldeménnyel való rendelkezési jog</a:t>
            </a:r>
          </a:p>
          <a:p>
            <a:r>
              <a:rPr lang="hu-HU" sz="2300" dirty="0" smtClean="0">
                <a:sym typeface="Wingdings" pitchFamily="2" charset="2"/>
              </a:rPr>
              <a:t>Pl. más címre, más címzettnek kell kiszolgáltatni, ne szolgáltassa ki, hanem fuvarozza vissza</a:t>
            </a:r>
          </a:p>
          <a:p>
            <a:endParaRPr lang="hu-HU" sz="2300" dirty="0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1403648" y="314096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Elállás</a:t>
            </a:r>
            <a:endParaRPr kumimoji="0" lang="hu-H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artalom helye 2"/>
          <p:cNvSpPr txBox="1">
            <a:spLocks/>
          </p:cNvSpPr>
          <p:nvPr/>
        </p:nvSpPr>
        <p:spPr>
          <a:xfrm>
            <a:off x="1331640" y="4005064"/>
            <a:ext cx="7530040" cy="3395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hu-H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Feladó </a:t>
            </a:r>
            <a:r>
              <a:rPr kumimoji="0" lang="hu-H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a fuvarozás megkezdése előtt elállhat.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hu-H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Objektív elállás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hu-H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Költségeket, díjakat meg kell fizetnie</a:t>
            </a:r>
          </a:p>
          <a:p>
            <a:pPr marL="640080" marR="0" lvl="1" indent="-237744" algn="just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Lehet hogy már a berakodást is elvégezték  költség megtérítése ehhez igazodik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hu-H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Szankciós elállás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hu-HU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Wingdings" pitchFamily="2" charset="2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hu-HU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Wingdings" pitchFamily="2" charset="2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22385"/>
            <a:ext cx="7458032" cy="796950"/>
          </a:xfrm>
        </p:spPr>
        <p:txBody>
          <a:bodyPr/>
          <a:lstStyle/>
          <a:p>
            <a:pPr algn="ctr"/>
            <a:r>
              <a:rPr lang="hu-HU" dirty="0" smtClean="0"/>
              <a:t>Felelősség </a:t>
            </a:r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1185047"/>
              </p:ext>
            </p:extLst>
          </p:nvPr>
        </p:nvGraphicFramePr>
        <p:xfrm>
          <a:off x="1259632" y="752665"/>
          <a:ext cx="7416824" cy="615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8412"/>
                <a:gridCol w="3708412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2400" b="1" dirty="0" smtClean="0"/>
                        <a:t>Fuvarozó</a:t>
                      </a:r>
                      <a:endParaRPr lang="hu-H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2400" b="1" dirty="0" smtClean="0"/>
                        <a:t>Feladó</a:t>
                      </a:r>
                      <a:endParaRPr lang="hu-HU" sz="2400" b="1" dirty="0"/>
                    </a:p>
                  </a:txBody>
                  <a:tcPr/>
                </a:tc>
              </a:tr>
              <a:tr h="4734160">
                <a:tc>
                  <a:txBody>
                    <a:bodyPr/>
                    <a:lstStyle/>
                    <a:p>
                      <a:r>
                        <a:rPr kumimoji="0" lang="hu-H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</a:t>
                      </a:r>
                      <a:r>
                        <a:rPr kumimoji="0" lang="hu-HU" sz="2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fuvarozó felelősségét kizáró vagy korlátozó kikötés semmis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kumimoji="0" lang="hu-H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küldemény elveszettnek minősül, ha azt a fuvarozó a fuvarozási határidő lejártától számított harmincadik napon belül nem szolgáltatja ki. 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kumimoji="0" lang="hu-H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a küldemény a kártérítés megfizetése után megkerül, a fuvarozó köteles a feladót a értesíteni, és a feladó jogosult a küldeménnyel rendelkezni.</a:t>
                      </a:r>
                      <a:endParaRPr lang="hu-H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hu-H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feladó a fuvarozóval szemben felelős azért a kárért, amely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kumimoji="0" lang="hu-H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nem megfelelő vagy hiányzó csomagolásból,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kumimoji="0" lang="hu-H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küldeménnyel kapcsolatos adatok, információk és okmányok hiányából, hiányosságából vagy pontatlanságából származott.</a:t>
                      </a:r>
                      <a:endParaRPr lang="hu-HU" sz="2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5608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2348880"/>
            <a:ext cx="7498080" cy="1143000"/>
          </a:xfrm>
        </p:spPr>
        <p:txBody>
          <a:bodyPr/>
          <a:lstStyle/>
          <a:p>
            <a:pPr algn="ctr"/>
            <a:r>
              <a:rPr lang="hu-HU" dirty="0" smtClean="0"/>
              <a:t>Köszönöm a figyelmet!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470048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608" y="33327"/>
            <a:ext cx="8100392" cy="940966"/>
          </a:xfrm>
        </p:spPr>
        <p:txBody>
          <a:bodyPr>
            <a:normAutofit/>
          </a:bodyPr>
          <a:lstStyle/>
          <a:p>
            <a:pPr algn="ctr"/>
            <a:r>
              <a:rPr lang="hu-HU" sz="3200" b="1" i="1" dirty="0">
                <a:effectLst/>
              </a:rPr>
              <a:t>A vállalkozási szerződés általános szabályai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908720"/>
            <a:ext cx="7992888" cy="5616624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400" b="1" dirty="0"/>
              <a:t>Vállalkozási szerződés alapján a vállalkozó tevékenységgel elérhető eredmény (a továbbiakban: mű) megvalósítására, a megrendelő annak átvételére és a vállalkozói díj megfizetésére köteles</a:t>
            </a:r>
            <a:r>
              <a:rPr lang="hu-HU" sz="2400" b="1" dirty="0" smtClean="0"/>
              <a:t>.</a:t>
            </a:r>
          </a:p>
          <a:p>
            <a:pPr marL="82296" indent="0" algn="just">
              <a:buNone/>
            </a:pPr>
            <a:endParaRPr lang="hu-HU" sz="2400" b="1" dirty="0" smtClean="0"/>
          </a:p>
          <a:p>
            <a:pPr algn="just"/>
            <a:r>
              <a:rPr lang="hu-HU" sz="2400" dirty="0" smtClean="0"/>
              <a:t>Eredmény: mindegyik vállalkozási szerződés alapvető vonása (</a:t>
            </a:r>
            <a:r>
              <a:rPr lang="hu-HU" sz="2400" dirty="0" err="1" smtClean="0"/>
              <a:t>kiv</a:t>
            </a:r>
            <a:r>
              <a:rPr lang="hu-HU" sz="2400" dirty="0" smtClean="0"/>
              <a:t>.: kutatási szerződés)</a:t>
            </a:r>
          </a:p>
          <a:p>
            <a:pPr algn="just"/>
            <a:r>
              <a:rPr lang="hu-HU" sz="2400" dirty="0" smtClean="0"/>
              <a:t>Felek: vállalkozó – megrendelő</a:t>
            </a:r>
          </a:p>
          <a:p>
            <a:pPr algn="just"/>
            <a:r>
              <a:rPr lang="hu-HU" sz="2400" dirty="0" smtClean="0"/>
              <a:t>Főkötelezettségek: eredmény megvalósítása – ennek átvétele és díjfizetés</a:t>
            </a:r>
          </a:p>
          <a:p>
            <a:pPr algn="just"/>
            <a:r>
              <a:rPr lang="hu-HU" sz="2400" dirty="0" smtClean="0"/>
              <a:t>Tárgy: </a:t>
            </a:r>
          </a:p>
          <a:p>
            <a:pPr lvl="1" algn="just"/>
            <a:r>
              <a:rPr lang="hu-HU" sz="2200" dirty="0" smtClean="0"/>
              <a:t>Közvetlen: tevékenység kifejtése</a:t>
            </a:r>
          </a:p>
          <a:p>
            <a:pPr lvl="1" algn="just"/>
            <a:r>
              <a:rPr lang="hu-HU" sz="2200" dirty="0" smtClean="0"/>
              <a:t>Közvetett: „mű” – tág értelmezés: nem csak dolog, hanem egyéb tevékenység, szolgáltatás nyújtása </a:t>
            </a:r>
            <a:r>
              <a:rPr lang="hu-HU" sz="2200" dirty="0" smtClean="0">
                <a:sym typeface="Wingdings" pitchFamily="2" charset="2"/>
              </a:rPr>
              <a:t> determinálja a vállalkozás körét is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49675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332656"/>
            <a:ext cx="7848872" cy="6336704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/>
              <a:t>Szerződés alakja</a:t>
            </a:r>
            <a:r>
              <a:rPr lang="hu-HU" sz="2400" dirty="0" smtClean="0"/>
              <a:t>: nincs megkötés – kivétel: utazási szerződés + </a:t>
            </a:r>
            <a:r>
              <a:rPr lang="hu-HU" sz="2400" dirty="0" err="1" smtClean="0"/>
              <a:t>Épkiv</a:t>
            </a:r>
            <a:r>
              <a:rPr lang="hu-HU" sz="2400" dirty="0" smtClean="0"/>
              <a:t>. </a:t>
            </a:r>
          </a:p>
          <a:p>
            <a:pPr algn="just"/>
            <a:r>
              <a:rPr lang="hu-HU" sz="2400" b="1" dirty="0" smtClean="0"/>
              <a:t>Szerződés létrejötte: </a:t>
            </a:r>
            <a:r>
              <a:rPr lang="hu-HU" sz="2400" dirty="0" smtClean="0"/>
              <a:t>lényeges elemekben való konszenzus</a:t>
            </a:r>
          </a:p>
          <a:p>
            <a:pPr lvl="1" algn="just"/>
            <a:r>
              <a:rPr lang="hu-HU" sz="2200" dirty="0" smtClean="0"/>
              <a:t>Felek személye</a:t>
            </a:r>
          </a:p>
          <a:p>
            <a:pPr lvl="1" algn="just"/>
            <a:r>
              <a:rPr lang="hu-HU" sz="2200" dirty="0" smtClean="0"/>
              <a:t>Vállalkozói díj összege </a:t>
            </a:r>
          </a:p>
          <a:p>
            <a:pPr lvl="2" algn="just"/>
            <a:r>
              <a:rPr lang="hu-HU" sz="2100" dirty="0" smtClean="0"/>
              <a:t>GK 68. „ha a felek nem állapodnak meg a vállalkozói díjban, a szerződés nem jön létre”</a:t>
            </a:r>
          </a:p>
          <a:p>
            <a:pPr lvl="2" algn="just"/>
            <a:r>
              <a:rPr lang="hu-HU" sz="2100" dirty="0" smtClean="0"/>
              <a:t>Átalánydíj</a:t>
            </a:r>
          </a:p>
          <a:p>
            <a:pPr lvl="2" algn="just"/>
            <a:r>
              <a:rPr lang="hu-HU" sz="2100" dirty="0" smtClean="0"/>
              <a:t>Tételes elszámolás</a:t>
            </a:r>
          </a:p>
          <a:p>
            <a:pPr lvl="2" algn="just"/>
            <a:endParaRPr lang="hu-HU" sz="2200" dirty="0" smtClean="0"/>
          </a:p>
          <a:p>
            <a:pPr lvl="1" algn="just"/>
            <a:r>
              <a:rPr lang="hu-HU" sz="2200" dirty="0" smtClean="0"/>
              <a:t>Szolgáltatás tárgya (mennyiség + minőség meghatározása)</a:t>
            </a:r>
          </a:p>
          <a:p>
            <a:pPr lvl="2" algn="just"/>
            <a:r>
              <a:rPr lang="hu-HU" sz="2100" dirty="0" smtClean="0"/>
              <a:t>Díj miatt fontos a tevékenység és a mű meghatározása is</a:t>
            </a:r>
          </a:p>
          <a:p>
            <a:pPr lvl="1" algn="just"/>
            <a:r>
              <a:rPr lang="hu-HU" sz="2200" dirty="0" smtClean="0"/>
              <a:t>Teljesítési határidő</a:t>
            </a:r>
          </a:p>
          <a:p>
            <a:pPr marL="402336" lvl="1" indent="0" algn="just">
              <a:buNone/>
            </a:pP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xmlns="" val="79892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58032" cy="1012974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Felek jogai és kötelezettségei</a:t>
            </a:r>
            <a:endParaRPr lang="hu-HU" sz="3600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6904816"/>
              </p:ext>
            </p:extLst>
          </p:nvPr>
        </p:nvGraphicFramePr>
        <p:xfrm>
          <a:off x="1079550" y="1052736"/>
          <a:ext cx="8064450" cy="5256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2067"/>
                <a:gridCol w="3079763"/>
                <a:gridCol w="3372620"/>
              </a:tblGrid>
              <a:tr h="1157890"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Vállalkozó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Megrendelő</a:t>
                      </a:r>
                      <a:endParaRPr lang="hu-HU" dirty="0"/>
                    </a:p>
                  </a:txBody>
                  <a:tcPr/>
                </a:tc>
              </a:tr>
              <a:tr h="1815798"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Jogok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Díjra való jogosultság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Törvényes</a:t>
                      </a:r>
                      <a:r>
                        <a:rPr lang="hu-HU" baseline="0" dirty="0" smtClean="0"/>
                        <a:t> zálogjog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Utasítási jog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Ellenőrzési jog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Elállás,</a:t>
                      </a:r>
                      <a:r>
                        <a:rPr lang="hu-HU" baseline="0" dirty="0" smtClean="0"/>
                        <a:t> felmondás joga</a:t>
                      </a:r>
                    </a:p>
                    <a:p>
                      <a:pPr algn="l"/>
                      <a:endParaRPr lang="hu-HU" dirty="0" smtClean="0"/>
                    </a:p>
                  </a:txBody>
                  <a:tcPr/>
                </a:tc>
              </a:tr>
              <a:tr h="2283121">
                <a:tc>
                  <a:txBody>
                    <a:bodyPr/>
                    <a:lstStyle/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endParaRPr lang="hu-HU" dirty="0" smtClean="0"/>
                    </a:p>
                    <a:p>
                      <a:pPr algn="ctr"/>
                      <a:r>
                        <a:rPr lang="hu-HU" dirty="0" smtClean="0"/>
                        <a:t>Kötelezettségek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Eredmény létrehozása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Tevékenység megszervezése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Többletmunka,</a:t>
                      </a:r>
                      <a:r>
                        <a:rPr lang="hu-HU" baseline="0" dirty="0" smtClean="0"/>
                        <a:t> pótmunka elvégzése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baseline="0" dirty="0" smtClean="0"/>
                        <a:t>Szolgáltatás átadás-átvétele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hu-HU" dirty="0" smtClean="0"/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Munkaterület biztosítása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Munkavégzés összeghangolása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hu-HU" dirty="0" smtClean="0"/>
                        <a:t>Díjfizetés</a:t>
                      </a:r>
                      <a:r>
                        <a:rPr lang="hu-HU" baseline="0" dirty="0" smtClean="0"/>
                        <a:t> </a:t>
                      </a:r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17244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8353"/>
            <a:ext cx="7530040" cy="868958"/>
          </a:xfrm>
        </p:spPr>
        <p:txBody>
          <a:bodyPr/>
          <a:lstStyle/>
          <a:p>
            <a:pPr algn="ctr"/>
            <a:r>
              <a:rPr lang="hu-HU" dirty="0" smtClean="0"/>
              <a:t>Tevékenység megszervezése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908720"/>
            <a:ext cx="7920880" cy="5760640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6:239</a:t>
            </a:r>
            <a:r>
              <a:rPr lang="hu-HU" sz="2400" b="1" dirty="0"/>
              <a:t>. § </a:t>
            </a:r>
            <a:r>
              <a:rPr lang="hu-HU" sz="2400" b="1" i="1" dirty="0"/>
              <a:t>[A tevékenység megszervezése]</a:t>
            </a:r>
            <a:r>
              <a:rPr lang="hu-HU" sz="2400" b="1" dirty="0"/>
              <a:t> </a:t>
            </a:r>
          </a:p>
          <a:p>
            <a:pPr marL="82296" indent="0" algn="just">
              <a:buNone/>
            </a:pPr>
            <a:r>
              <a:rPr lang="hu-HU" sz="2400" b="1" dirty="0"/>
              <a:t>(1) A tevékenység végzésének feltételeit a vállalkozó úgy köteles megszervezni, hogy biztosítsa a tevékenység </a:t>
            </a:r>
            <a:r>
              <a:rPr lang="hu-HU" sz="2400" b="1" i="1" dirty="0"/>
              <a:t>biztonságos</a:t>
            </a:r>
            <a:r>
              <a:rPr lang="hu-HU" sz="2400" b="1" dirty="0"/>
              <a:t>, </a:t>
            </a:r>
            <a:r>
              <a:rPr lang="hu-HU" sz="2400" b="1" i="1" dirty="0"/>
              <a:t>szakszerű</a:t>
            </a:r>
            <a:r>
              <a:rPr lang="hu-HU" sz="2400" b="1" dirty="0"/>
              <a:t>, </a:t>
            </a:r>
            <a:r>
              <a:rPr lang="hu-HU" sz="2400" b="1" i="1" dirty="0"/>
              <a:t>gazdaságos és határidőre történő </a:t>
            </a:r>
            <a:r>
              <a:rPr lang="hu-HU" sz="2400" b="1" dirty="0"/>
              <a:t>befejezését.</a:t>
            </a:r>
          </a:p>
          <a:p>
            <a:pPr marL="82296" indent="0" algn="just">
              <a:buNone/>
            </a:pPr>
            <a:r>
              <a:rPr lang="hu-HU" sz="2400" b="1" dirty="0"/>
              <a:t>(2) Ha a mű előállításához valamilyen anyag szükséges, azt a vállalkozó köteles beszerezni.</a:t>
            </a:r>
          </a:p>
          <a:p>
            <a:pPr marL="82296" indent="0" algn="just">
              <a:buNone/>
            </a:pPr>
            <a:endParaRPr lang="hu-HU" sz="2400" dirty="0" smtClean="0"/>
          </a:p>
          <a:p>
            <a:pPr marL="82296" indent="0" algn="just">
              <a:buNone/>
            </a:pPr>
            <a:r>
              <a:rPr lang="hu-HU" sz="2400" dirty="0" smtClean="0"/>
              <a:t>Oka: ő a szakember</a:t>
            </a:r>
          </a:p>
          <a:p>
            <a:pPr marL="82296" indent="0" algn="just">
              <a:buNone/>
            </a:pPr>
            <a:r>
              <a:rPr lang="hu-HU" sz="2400" dirty="0" smtClean="0"/>
              <a:t>Saját tevékenysége + ha közreműködőt vesz igénybe, azt is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260093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30040" cy="940966"/>
          </a:xfrm>
        </p:spPr>
        <p:txBody>
          <a:bodyPr/>
          <a:lstStyle/>
          <a:p>
            <a:pPr algn="ctr"/>
            <a:r>
              <a:rPr lang="hu-HU" dirty="0" smtClean="0"/>
              <a:t>Utasítási jog (6:240.§)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052736"/>
            <a:ext cx="7920880" cy="5616624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/>
              <a:t>A </a:t>
            </a:r>
            <a:r>
              <a:rPr lang="hu-HU" sz="2400" b="1" dirty="0"/>
              <a:t>vállalkozó a megrendelő utasítása szerint köteles eljárni. Az utasítás nem terjedhet ki a tevékenység megszervezésére, és nem teheti a teljesítést terhesebbé</a:t>
            </a:r>
            <a:r>
              <a:rPr lang="hu-HU" sz="2400" b="1" dirty="0" smtClean="0"/>
              <a:t>.</a:t>
            </a:r>
          </a:p>
          <a:p>
            <a:pPr marL="82296" indent="0" algn="just">
              <a:buNone/>
            </a:pPr>
            <a:endParaRPr lang="hu-HU" sz="2400" b="1" dirty="0" smtClean="0"/>
          </a:p>
          <a:p>
            <a:pPr algn="just"/>
            <a:r>
              <a:rPr lang="hu-HU" sz="2400" dirty="0" smtClean="0"/>
              <a:t>Célja: megrendelő érdeke érvényesülhessen</a:t>
            </a:r>
            <a:endParaRPr lang="hu-HU" sz="2400" dirty="0"/>
          </a:p>
          <a:p>
            <a:pPr algn="just"/>
            <a:r>
              <a:rPr lang="hu-HU" sz="2400" dirty="0" smtClean="0"/>
              <a:t>Főszabály: megrendelő utasításadási jog, de </a:t>
            </a:r>
            <a:r>
              <a:rPr lang="hu-HU" sz="2400" i="1" dirty="0" smtClean="0"/>
              <a:t>nem korlátlan</a:t>
            </a:r>
          </a:p>
          <a:p>
            <a:pPr lvl="1" algn="just"/>
            <a:r>
              <a:rPr lang="hu-HU" sz="2200" dirty="0" smtClean="0"/>
              <a:t>Tevékenység megszervezésére nem terjed ki – mert: az a vállalkozó kötelezettsége</a:t>
            </a:r>
          </a:p>
          <a:p>
            <a:pPr lvl="1" algn="just"/>
            <a:r>
              <a:rPr lang="hu-HU" sz="2200" dirty="0" smtClean="0"/>
              <a:t>Nem teheti terhesebbé a teljesítést (a </a:t>
            </a:r>
            <a:r>
              <a:rPr lang="hu-HU" sz="2200" dirty="0" err="1" smtClean="0"/>
              <a:t>szerz</a:t>
            </a:r>
            <a:r>
              <a:rPr lang="hu-HU" sz="2200" dirty="0" smtClean="0"/>
              <a:t>. megkötésekor a díjkalkulációval arányosan)</a:t>
            </a:r>
          </a:p>
          <a:p>
            <a:pPr lvl="1" algn="just"/>
            <a:endParaRPr lang="hu-HU" sz="2200" dirty="0"/>
          </a:p>
          <a:p>
            <a:pPr lvl="1" algn="just"/>
            <a:r>
              <a:rPr lang="hu-HU" sz="2200" dirty="0" smtClean="0"/>
              <a:t>De! további korlát: a vállalkozó szakember </a:t>
            </a:r>
            <a:r>
              <a:rPr lang="hu-HU" sz="2200" dirty="0" smtClean="0">
                <a:sym typeface="Wingdings" pitchFamily="2" charset="2"/>
              </a:rPr>
              <a:t> bizonyos esetekben elállhat, vagy megtagadhatja a teljesítést</a:t>
            </a: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xmlns="" val="239492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58032" cy="796950"/>
          </a:xfrm>
        </p:spPr>
        <p:txBody>
          <a:bodyPr/>
          <a:lstStyle/>
          <a:p>
            <a:pPr algn="ctr"/>
            <a:r>
              <a:rPr lang="hu-HU" dirty="0"/>
              <a:t>Utasítási jog (6:240.§)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908720"/>
            <a:ext cx="8172400" cy="5760640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/>
          </a:p>
          <a:p>
            <a:pPr algn="just"/>
            <a:r>
              <a:rPr lang="hu-HU" sz="2400" b="1" dirty="0" smtClean="0"/>
              <a:t>Elállási jog nyílik meg: </a:t>
            </a:r>
          </a:p>
          <a:p>
            <a:pPr marL="859536" lvl="1" indent="-457200" algn="just">
              <a:buAutoNum type="arabicPeriod"/>
            </a:pPr>
            <a:r>
              <a:rPr lang="hu-HU" sz="2000" b="1" dirty="0"/>
              <a:t>Ha a megrendelő célszerűtlen vagy szakszerűtlen utasítást ad, a vállalkozó köteles őt erre figyelmeztetni. </a:t>
            </a:r>
          </a:p>
          <a:p>
            <a:pPr marL="859536" lvl="1" indent="-457200" algn="just">
              <a:buAutoNum type="arabicPeriod"/>
            </a:pPr>
            <a:r>
              <a:rPr lang="hu-HU" sz="2000" b="1" dirty="0"/>
              <a:t>Ha a megrendelő a figyelmeztetés ellenére utasítását fenntartja, a vállalkozó a szerződéstől elállhat vagy a feladatot a megrendelő utasításai szerint, a megrendelő kockázatára elláthatja. </a:t>
            </a:r>
          </a:p>
          <a:p>
            <a:pPr marL="179388" lvl="1" indent="0" algn="just">
              <a:buNone/>
            </a:pPr>
            <a:endParaRPr lang="hu-HU" sz="2000" dirty="0" smtClean="0"/>
          </a:p>
          <a:p>
            <a:pPr marL="179388" lvl="1" indent="0" algn="just">
              <a:buNone/>
            </a:pPr>
            <a:r>
              <a:rPr lang="hu-HU" sz="2000" dirty="0" smtClean="0"/>
              <a:t>Ha nem figyelmeztet </a:t>
            </a:r>
            <a:r>
              <a:rPr lang="hu-HU" sz="2000" dirty="0" smtClean="0">
                <a:sym typeface="Wingdings" pitchFamily="2" charset="2"/>
              </a:rPr>
              <a:t> szerződésszegés! </a:t>
            </a:r>
          </a:p>
          <a:p>
            <a:pPr marL="179388" lvl="1" indent="0" algn="just">
              <a:buNone/>
            </a:pPr>
            <a:r>
              <a:rPr lang="hu-HU" sz="2000" dirty="0" smtClean="0">
                <a:sym typeface="Wingdings" pitchFamily="2" charset="2"/>
              </a:rPr>
              <a:t>Figyelmeztetési kötelezettség nem szűkül le a megrendelő szakértelmére</a:t>
            </a:r>
          </a:p>
          <a:p>
            <a:pPr marL="179388" lvl="1" indent="0" algn="just">
              <a:buNone/>
            </a:pPr>
            <a:endParaRPr lang="hu-HU" sz="2000" dirty="0" smtClean="0"/>
          </a:p>
          <a:p>
            <a:pPr algn="just"/>
            <a:r>
              <a:rPr lang="hu-HU" sz="2400" b="1" dirty="0" smtClean="0"/>
              <a:t>Köteles megtagadni: </a:t>
            </a:r>
          </a:p>
          <a:p>
            <a:pPr marL="402336" lvl="1" indent="0" algn="just">
              <a:buNone/>
            </a:pPr>
            <a:r>
              <a:rPr lang="hu-HU" sz="2000" b="1" dirty="0"/>
              <a:t>ha annak végrehajtása jogszabály vagy hatósági határozat megsértéséhez vezetne, vagy veszélyeztetné mások személyét vagy vagyonát</a:t>
            </a:r>
            <a:r>
              <a:rPr lang="hu-HU" sz="2000" b="1" dirty="0" smtClean="0"/>
              <a:t>. </a:t>
            </a:r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28132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pforduló">
  <a:themeElements>
    <a:clrScheme name="Napfordul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gyéni 1. séma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</TotalTime>
  <Words>1830</Words>
  <Application>Microsoft Office PowerPoint</Application>
  <PresentationFormat>Diavetítés a képernyőre (4:3 oldalarány)</PresentationFormat>
  <Paragraphs>298</Paragraphs>
  <Slides>32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3" baseType="lpstr">
      <vt:lpstr>Napforduló</vt:lpstr>
      <vt:lpstr>Polgári jog IV.  </vt:lpstr>
      <vt:lpstr>Alapvetés</vt:lpstr>
      <vt:lpstr>Vállalkozási szerződés, mint alaptípus</vt:lpstr>
      <vt:lpstr>A vállalkozási szerződés általános szabályai</vt:lpstr>
      <vt:lpstr>5. dia</vt:lpstr>
      <vt:lpstr>Felek jogai és kötelezettségei</vt:lpstr>
      <vt:lpstr>Tevékenység megszervezése</vt:lpstr>
      <vt:lpstr>Utasítási jog (6:240.§)</vt:lpstr>
      <vt:lpstr>Utasítási jog (6:240.§)</vt:lpstr>
      <vt:lpstr>Munkaterület biztosítása (6:241.§)</vt:lpstr>
      <vt:lpstr>11. dia</vt:lpstr>
      <vt:lpstr>Munkavégzés összehangolása (6:243.§)</vt:lpstr>
      <vt:lpstr>A megrendelő ellenőrzési joga (6:242.§)</vt:lpstr>
      <vt:lpstr>Többletmunka, pótmunka (6:244.§)</vt:lpstr>
      <vt:lpstr>A vállalkozói díj</vt:lpstr>
      <vt:lpstr>Törvényes zálogjog (6:246.§) </vt:lpstr>
      <vt:lpstr>A szolgáltatás átadás-átvétele (6:247.§)</vt:lpstr>
      <vt:lpstr>18. dia</vt:lpstr>
      <vt:lpstr>A szerződés lehetetlenülése (6:248.§)</vt:lpstr>
      <vt:lpstr>Elállás, felmondás (6:249.§)</vt:lpstr>
      <vt:lpstr>Ingyenes vállalkozási szerződés (6:250.§)</vt:lpstr>
      <vt:lpstr>A fuvarozási szerződés</vt:lpstr>
      <vt:lpstr>23. dia</vt:lpstr>
      <vt:lpstr>A fuvarlevél (6:258.§)</vt:lpstr>
      <vt:lpstr>Felek jogai és kötelezettségei</vt:lpstr>
      <vt:lpstr>Feladó kötelezettségei</vt:lpstr>
      <vt:lpstr>A fuvareszköz kiállítása és a küldemény berakása</vt:lpstr>
      <vt:lpstr>Fuvarozási akadály</vt:lpstr>
      <vt:lpstr>Fuvardíj és zálogjog</vt:lpstr>
      <vt:lpstr>Rendelkezési jog</vt:lpstr>
      <vt:lpstr>Felelősség </vt:lpstr>
      <vt:lpstr>Köszönöm a figyelmet!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Személyiségi jogok</dc:title>
  <dc:creator>Miskolci Egyetem</dc:creator>
  <cp:lastModifiedBy>Miskolci Egyetem</cp:lastModifiedBy>
  <cp:revision>69</cp:revision>
  <dcterms:created xsi:type="dcterms:W3CDTF">2017-03-09T09:09:45Z</dcterms:created>
  <dcterms:modified xsi:type="dcterms:W3CDTF">2017-04-12T09:46:19Z</dcterms:modified>
</cp:coreProperties>
</file>