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6"/>
  </p:notesMasterIdLst>
  <p:sldIdLst>
    <p:sldId id="284" r:id="rId2"/>
    <p:sldId id="286" r:id="rId3"/>
    <p:sldId id="287" r:id="rId4"/>
    <p:sldId id="285" r:id="rId5"/>
    <p:sldId id="288" r:id="rId6"/>
    <p:sldId id="289" r:id="rId7"/>
    <p:sldId id="290" r:id="rId8"/>
    <p:sldId id="291" r:id="rId9"/>
    <p:sldId id="292" r:id="rId10"/>
    <p:sldId id="293" r:id="rId11"/>
    <p:sldId id="256" r:id="rId12"/>
    <p:sldId id="257" r:id="rId13"/>
    <p:sldId id="272" r:id="rId14"/>
    <p:sldId id="273" r:id="rId15"/>
    <p:sldId id="260" r:id="rId16"/>
    <p:sldId id="261" r:id="rId17"/>
    <p:sldId id="262" r:id="rId18"/>
    <p:sldId id="263" r:id="rId19"/>
    <p:sldId id="266" r:id="rId20"/>
    <p:sldId id="267" r:id="rId21"/>
    <p:sldId id="268" r:id="rId22"/>
    <p:sldId id="269" r:id="rId23"/>
    <p:sldId id="270" r:id="rId24"/>
    <p:sldId id="271" r:id="rId25"/>
    <p:sldId id="282" r:id="rId26"/>
    <p:sldId id="28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60"/>
  </p:normalViewPr>
  <p:slideViewPr>
    <p:cSldViewPr>
      <p:cViewPr varScale="1">
        <p:scale>
          <a:sx n="82" d="100"/>
          <a:sy n="82" d="100"/>
        </p:scale>
        <p:origin x="-11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8BAB7-AA69-41F7-9F83-A6477B0AD28D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01D97-B663-447D-A547-1B1F88B115F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4579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1D97-B663-447D-A547-1B1F88B115F6}" type="slidenum">
              <a:rPr lang="hu-HU" smtClean="0"/>
              <a:pPr/>
              <a:t>23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5" name="Alcím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1" name="Dátum hely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18" name="Élőláb hely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Kép hely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Cím hely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1" name="Szöveg hely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27" name="Dátum hely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1F93ADB-8E29-4A97-85EE-5C09A57CECE2}" type="datetimeFigureOut">
              <a:rPr lang="hu-HU" smtClean="0"/>
              <a:pPr/>
              <a:t>2016.04.24.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A94D34-F29B-49C4-B8BB-64A5CAAFE969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500430" y="1285860"/>
            <a:ext cx="5186152" cy="1829956"/>
          </a:xfrm>
        </p:spPr>
        <p:txBody>
          <a:bodyPr/>
          <a:lstStyle/>
          <a:p>
            <a:r>
              <a:rPr lang="hu-HU" dirty="0" smtClean="0"/>
              <a:t>Végintézkedések</a:t>
            </a:r>
            <a:endParaRPr lang="hu-HU" dirty="0"/>
          </a:p>
        </p:txBody>
      </p:sp>
      <p:sp>
        <p:nvSpPr>
          <p:cNvPr id="4" name="Alcím 2"/>
          <p:cNvSpPr>
            <a:spLocks noGrp="1"/>
          </p:cNvSpPr>
          <p:nvPr>
            <p:ph type="subTitle" idx="1"/>
          </p:nvPr>
        </p:nvSpPr>
        <p:spPr>
          <a:xfrm>
            <a:off x="3714744" y="4786322"/>
            <a:ext cx="5114778" cy="1101248"/>
          </a:xfrm>
        </p:spPr>
        <p:txBody>
          <a:bodyPr>
            <a:noAutofit/>
          </a:bodyPr>
          <a:lstStyle/>
          <a:p>
            <a:r>
              <a:rPr lang="hu-HU" sz="2400" dirty="0" smtClean="0">
                <a:latin typeface="Book Antiqua" pitchFamily="18" charset="0"/>
              </a:rPr>
              <a:t>Polgári jog II.</a:t>
            </a:r>
          </a:p>
          <a:p>
            <a:r>
              <a:rPr lang="hu-HU" sz="2400" dirty="0" smtClean="0">
                <a:latin typeface="Book Antiqua" pitchFamily="18" charset="0"/>
              </a:rPr>
              <a:t>2016. </a:t>
            </a:r>
            <a:r>
              <a:rPr lang="hu-HU" sz="2400" dirty="0" smtClean="0">
                <a:latin typeface="Book Antiqua" pitchFamily="18" charset="0"/>
              </a:rPr>
              <a:t>április </a:t>
            </a:r>
            <a:r>
              <a:rPr lang="hu-HU" sz="2400" dirty="0" smtClean="0">
                <a:latin typeface="Book Antiqua" pitchFamily="18" charset="0"/>
              </a:rPr>
              <a:t>26.</a:t>
            </a:r>
            <a:endParaRPr lang="hu-HU" sz="2400" dirty="0" smtClean="0">
              <a:latin typeface="Book Antiqua" pitchFamily="18" charset="0"/>
            </a:endParaRPr>
          </a:p>
          <a:p>
            <a:r>
              <a:rPr lang="hu-HU" sz="2400" dirty="0" smtClean="0">
                <a:latin typeface="Book Antiqua" pitchFamily="18" charset="0"/>
              </a:rPr>
              <a:t>Sápi Edit</a:t>
            </a:r>
            <a:endParaRPr lang="hu-HU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891560"/>
          </a:xfrm>
        </p:spPr>
        <p:txBody>
          <a:bodyPr/>
          <a:lstStyle/>
          <a:p>
            <a:pPr algn="ctr"/>
            <a:r>
              <a:rPr lang="hu-HU" dirty="0" smtClean="0">
                <a:latin typeface="Garamond" pitchFamily="18" charset="0"/>
              </a:rPr>
              <a:t>A végrendelet tartalma</a:t>
            </a:r>
            <a:endParaRPr lang="hu-HU" dirty="0">
              <a:latin typeface="Garamond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071546"/>
            <a:ext cx="7786742" cy="5572164"/>
          </a:xfrm>
        </p:spPr>
        <p:txBody>
          <a:bodyPr>
            <a:normAutofit/>
          </a:bodyPr>
          <a:lstStyle/>
          <a:p>
            <a:r>
              <a:rPr lang="hu-HU" sz="2400" dirty="0" smtClean="0">
                <a:latin typeface="Garamond" pitchFamily="18" charset="0"/>
              </a:rPr>
              <a:t>Nincs taxatív meghatározása, csak tipikus tartalmi elemei</a:t>
            </a:r>
          </a:p>
          <a:p>
            <a:pPr lvl="1"/>
            <a:r>
              <a:rPr lang="hu-HU" sz="2100" dirty="0" err="1" smtClean="0">
                <a:latin typeface="Garamond" pitchFamily="18" charset="0"/>
              </a:rPr>
              <a:t>Örökösnevezés</a:t>
            </a:r>
            <a:r>
              <a:rPr lang="hu-HU" sz="2100" dirty="0" smtClean="0">
                <a:latin typeface="Garamond" pitchFamily="18" charset="0"/>
              </a:rPr>
              <a:t> és örökrész és hányad meghatározása</a:t>
            </a:r>
          </a:p>
          <a:p>
            <a:pPr lvl="1"/>
            <a:r>
              <a:rPr lang="hu-HU" sz="2100" dirty="0" smtClean="0">
                <a:latin typeface="Garamond" pitchFamily="18" charset="0"/>
              </a:rPr>
              <a:t>Helyettes örökös nevezés (utóörökös nevezés)</a:t>
            </a:r>
          </a:p>
          <a:p>
            <a:pPr lvl="1"/>
            <a:r>
              <a:rPr lang="hu-HU" sz="2100" dirty="0" smtClean="0">
                <a:latin typeface="Garamond" pitchFamily="18" charset="0"/>
              </a:rPr>
              <a:t>Öröklésből való kizárás</a:t>
            </a:r>
          </a:p>
          <a:p>
            <a:pPr lvl="1"/>
            <a:r>
              <a:rPr lang="hu-HU" sz="2100" dirty="0" smtClean="0">
                <a:latin typeface="Garamond" pitchFamily="18" charset="0"/>
              </a:rPr>
              <a:t>Meghagyás</a:t>
            </a:r>
          </a:p>
          <a:p>
            <a:pPr lvl="1"/>
            <a:r>
              <a:rPr lang="hu-HU" sz="2100" dirty="0" smtClean="0">
                <a:latin typeface="Garamond" pitchFamily="18" charset="0"/>
              </a:rPr>
              <a:t>Hagyomány és utóhagyomány rendelés </a:t>
            </a:r>
          </a:p>
          <a:p>
            <a:pPr lvl="1"/>
            <a:r>
              <a:rPr lang="hu-HU" sz="2100" dirty="0" smtClean="0">
                <a:latin typeface="Garamond" pitchFamily="18" charset="0"/>
              </a:rPr>
              <a:t>Alapítványrendelés</a:t>
            </a:r>
          </a:p>
          <a:p>
            <a:pPr lvl="1">
              <a:buNone/>
            </a:pPr>
            <a:endParaRPr lang="hu-HU" sz="2100" dirty="0" smtClean="0">
              <a:latin typeface="Garamond" pitchFamily="18" charset="0"/>
            </a:endParaRPr>
          </a:p>
          <a:p>
            <a:pPr lvl="1">
              <a:buNone/>
            </a:pPr>
            <a:r>
              <a:rPr lang="hu-HU" sz="2100" dirty="0" smtClean="0">
                <a:latin typeface="Garamond" pitchFamily="18" charset="0"/>
              </a:rPr>
              <a:t>A végrendelet értelmezése: </a:t>
            </a:r>
            <a:r>
              <a:rPr lang="hu-HU" sz="2100" dirty="0" err="1" smtClean="0">
                <a:latin typeface="Garamond" pitchFamily="18" charset="0"/>
              </a:rPr>
              <a:t>favor</a:t>
            </a:r>
            <a:r>
              <a:rPr lang="hu-HU" sz="2100" dirty="0" smtClean="0">
                <a:latin typeface="Garamond" pitchFamily="18" charset="0"/>
              </a:rPr>
              <a:t> </a:t>
            </a:r>
            <a:r>
              <a:rPr lang="hu-HU" sz="2100" dirty="0" err="1" smtClean="0">
                <a:latin typeface="Garamond" pitchFamily="18" charset="0"/>
              </a:rPr>
              <a:t>testamenti</a:t>
            </a:r>
            <a:r>
              <a:rPr lang="hu-HU" sz="2100" dirty="0" smtClean="0">
                <a:latin typeface="Garamond" pitchFamily="18" charset="0"/>
              </a:rPr>
              <a:t> elve</a:t>
            </a:r>
            <a:endParaRPr lang="hu-HU" sz="2100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483768" y="692696"/>
            <a:ext cx="6660232" cy="2736304"/>
          </a:xfrm>
        </p:spPr>
        <p:txBody>
          <a:bodyPr/>
          <a:lstStyle/>
          <a:p>
            <a:r>
              <a:rPr lang="hu-HU" sz="4000" dirty="0" smtClean="0">
                <a:latin typeface="Book Antiqua" pitchFamily="18" charset="0"/>
              </a:rPr>
              <a:t>A végrendelet érvénytelensége </a:t>
            </a:r>
            <a:br>
              <a:rPr lang="hu-HU" sz="4000" dirty="0" smtClean="0">
                <a:latin typeface="Book Antiqua" pitchFamily="18" charset="0"/>
              </a:rPr>
            </a:br>
            <a:r>
              <a:rPr lang="hu-HU" sz="4000" dirty="0" smtClean="0">
                <a:latin typeface="Book Antiqua" pitchFamily="18" charset="0"/>
              </a:rPr>
              <a:t>és hatálytalansága</a:t>
            </a:r>
            <a:endParaRPr lang="hu-HU" sz="4000" dirty="0">
              <a:latin typeface="Book Antiqua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707904" y="4869160"/>
            <a:ext cx="5114778" cy="1101248"/>
          </a:xfrm>
        </p:spPr>
        <p:txBody>
          <a:bodyPr>
            <a:noAutofit/>
          </a:bodyPr>
          <a:lstStyle/>
          <a:p>
            <a:r>
              <a:rPr lang="hu-HU" sz="2400" dirty="0" smtClean="0">
                <a:latin typeface="Book Antiqua" pitchFamily="18" charset="0"/>
              </a:rPr>
              <a:t>Polgári jog II.</a:t>
            </a:r>
          </a:p>
          <a:p>
            <a:r>
              <a:rPr lang="hu-HU" sz="2400" dirty="0" smtClean="0">
                <a:latin typeface="Book Antiqua" pitchFamily="18" charset="0"/>
              </a:rPr>
              <a:t>2016. </a:t>
            </a:r>
            <a:r>
              <a:rPr lang="hu-HU" sz="2400" dirty="0" smtClean="0">
                <a:latin typeface="Book Antiqua" pitchFamily="18" charset="0"/>
              </a:rPr>
              <a:t>április </a:t>
            </a:r>
            <a:r>
              <a:rPr lang="hu-HU" sz="2400" dirty="0" smtClean="0">
                <a:latin typeface="Book Antiqua" pitchFamily="18" charset="0"/>
              </a:rPr>
              <a:t>26.</a:t>
            </a:r>
            <a:endParaRPr lang="hu-HU" sz="2400" dirty="0" smtClean="0">
              <a:latin typeface="Book Antiqua" pitchFamily="18" charset="0"/>
            </a:endParaRPr>
          </a:p>
          <a:p>
            <a:r>
              <a:rPr lang="hu-HU" sz="2400" dirty="0" smtClean="0">
                <a:latin typeface="Book Antiqua" pitchFamily="18" charset="0"/>
              </a:rPr>
              <a:t>Sápi Edit</a:t>
            </a:r>
            <a:endParaRPr lang="hu-HU" sz="24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779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796950"/>
          </a:xfrm>
        </p:spPr>
        <p:txBody>
          <a:bodyPr/>
          <a:lstStyle/>
          <a:p>
            <a:pPr algn="ctr"/>
            <a:r>
              <a:rPr lang="hu-HU" b="1" dirty="0" smtClean="0">
                <a:latin typeface="Book Antiqua" pitchFamily="18" charset="0"/>
              </a:rPr>
              <a:t>Elméleti</a:t>
            </a:r>
            <a:r>
              <a:rPr lang="hu-HU" b="1" dirty="0" smtClean="0"/>
              <a:t> áttekintés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980728"/>
            <a:ext cx="8172400" cy="5877272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 smtClean="0">
                <a:latin typeface="Garamond" pitchFamily="18" charset="0"/>
              </a:rPr>
              <a:t>Mikor beszélünk érvénytelenségről és hatálytalanságról?</a:t>
            </a:r>
          </a:p>
          <a:p>
            <a:pPr lvl="1" algn="just"/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Érvénytelenség: olyan jogi hibában szened a jognyilatkozat, amely miatt nem  fűződhetnek hozzá joghatások</a:t>
            </a:r>
          </a:p>
          <a:p>
            <a:pPr lvl="1" algn="just"/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Hatálytalanság: egy bizonyos időponttól hatályát veszti </a:t>
            </a:r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sym typeface="Wingdings" panose="05000000000000000000" pitchFamily="2" charset="2"/>
              </a:rPr>
              <a:t> nem fejti ki azt a hatást, amelyet célzott</a:t>
            </a:r>
            <a:endParaRPr lang="hu-HU" sz="2000" b="1" dirty="0" smtClean="0">
              <a:solidFill>
                <a:schemeClr val="bg2">
                  <a:lumMod val="25000"/>
                </a:schemeClr>
              </a:solidFill>
              <a:latin typeface="Garamond" pitchFamily="18" charset="0"/>
            </a:endParaRPr>
          </a:p>
          <a:p>
            <a:pPr algn="just"/>
            <a:r>
              <a:rPr lang="hu-HU" sz="2400" b="1" dirty="0" smtClean="0">
                <a:latin typeface="Garamond" pitchFamily="18" charset="0"/>
              </a:rPr>
              <a:t>Csak létező végrendelet esetén beszélhetünk érvénytelenségről, hatálytalanságról! </a:t>
            </a:r>
          </a:p>
          <a:p>
            <a:pPr algn="just"/>
            <a:r>
              <a:rPr lang="hu-HU" sz="2400" b="1" dirty="0" smtClean="0">
                <a:latin typeface="Garamond" pitchFamily="18" charset="0"/>
              </a:rPr>
              <a:t>Érvénytelenség </a:t>
            </a:r>
            <a:r>
              <a:rPr lang="hu-HU" sz="2400" b="1" dirty="0" smtClean="0">
                <a:latin typeface="Garamond" pitchFamily="18" charset="0"/>
                <a:sym typeface="Wingdings" panose="05000000000000000000" pitchFamily="2" charset="2"/>
              </a:rPr>
              <a:t>  Hatálytalanság</a:t>
            </a:r>
          </a:p>
          <a:p>
            <a:pPr marL="0" indent="0" algn="just">
              <a:buNone/>
            </a:pPr>
            <a:r>
              <a:rPr lang="hu-HU" sz="2400" b="1" dirty="0" smtClean="0">
                <a:latin typeface="Garamond" pitchFamily="18" charset="0"/>
                <a:sym typeface="Wingdings" panose="05000000000000000000" pitchFamily="2" charset="2"/>
              </a:rPr>
              <a:t>									</a:t>
            </a:r>
            <a:endParaRPr lang="hu-HU" sz="2400" b="1" dirty="0" smtClean="0">
              <a:latin typeface="Garamond" pitchFamily="18" charset="0"/>
            </a:endParaRPr>
          </a:p>
          <a:p>
            <a:pPr marL="0" indent="0" algn="just">
              <a:buNone/>
            </a:pPr>
            <a:endParaRPr lang="hu-HU" sz="2400" b="1" dirty="0" smtClean="0">
              <a:latin typeface="Garamond" pitchFamily="18" charset="0"/>
            </a:endParaRPr>
          </a:p>
          <a:p>
            <a:pPr algn="just"/>
            <a:r>
              <a:rPr lang="hu-HU" sz="2400" b="1" dirty="0" smtClean="0">
                <a:latin typeface="Garamond" pitchFamily="18" charset="0"/>
              </a:rPr>
              <a:t>Érvénytelen </a:t>
            </a:r>
            <a:r>
              <a:rPr lang="hu-HU" sz="2400" b="1" dirty="0" smtClean="0">
                <a:latin typeface="Garamond" pitchFamily="18" charset="0"/>
                <a:sym typeface="Wingdings" panose="05000000000000000000" pitchFamily="2" charset="2"/>
              </a:rPr>
              <a:t> fogalmilag nem lehet hatályos</a:t>
            </a:r>
          </a:p>
          <a:p>
            <a:pPr algn="just"/>
            <a:r>
              <a:rPr lang="hu-HU" sz="2400" b="1" dirty="0" smtClean="0">
                <a:latin typeface="Garamond" pitchFamily="18" charset="0"/>
                <a:sym typeface="Wingdings" panose="05000000000000000000" pitchFamily="2" charset="2"/>
              </a:rPr>
              <a:t>Hatálytalan csak létező, érvényes lehet</a:t>
            </a:r>
          </a:p>
          <a:p>
            <a:pPr algn="just"/>
            <a:r>
              <a:rPr lang="hu-HU" sz="2400" b="1" dirty="0" smtClean="0">
                <a:latin typeface="Garamond" pitchFamily="18" charset="0"/>
                <a:sym typeface="Wingdings" panose="05000000000000000000" pitchFamily="2" charset="2"/>
              </a:rPr>
              <a:t>Közös pont: mindkettőre hivatkozni kell</a:t>
            </a:r>
            <a:endParaRPr lang="hu-HU" sz="2400" b="1" dirty="0">
              <a:latin typeface="Garamond" pitchFamily="18" charset="0"/>
            </a:endParaRPr>
          </a:p>
        </p:txBody>
      </p:sp>
      <p:cxnSp>
        <p:nvCxnSpPr>
          <p:cNvPr id="6" name="Egyenes összekötő nyíllal 5"/>
          <p:cNvCxnSpPr/>
          <p:nvPr/>
        </p:nvCxnSpPr>
        <p:spPr>
          <a:xfrm flipH="1">
            <a:off x="5652120" y="414908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>
            <a:off x="6948264" y="4149080"/>
            <a:ext cx="360040" cy="3562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>
            <a:endCxn id="13" idx="0"/>
          </p:cNvCxnSpPr>
          <p:nvPr/>
        </p:nvCxnSpPr>
        <p:spPr>
          <a:xfrm>
            <a:off x="6588224" y="4149080"/>
            <a:ext cx="70274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Szövegdoboz 11"/>
          <p:cNvSpPr txBox="1"/>
          <p:nvPr/>
        </p:nvSpPr>
        <p:spPr>
          <a:xfrm>
            <a:off x="5004048" y="436510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tx2"/>
                </a:solidFill>
                <a:latin typeface="Garamond" pitchFamily="18" charset="0"/>
              </a:rPr>
              <a:t>érvényes</a:t>
            </a:r>
            <a:endParaRPr lang="hu-HU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5940152" y="4725144"/>
            <a:ext cx="143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tx2"/>
                </a:solidFill>
                <a:latin typeface="Garamond" pitchFamily="18" charset="0"/>
              </a:rPr>
              <a:t>érvénytelen</a:t>
            </a:r>
            <a:endParaRPr lang="hu-HU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6516216" y="4509120"/>
            <a:ext cx="161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       </a:t>
            </a:r>
            <a:r>
              <a:rPr lang="hu-HU" dirty="0" smtClean="0">
                <a:solidFill>
                  <a:schemeClr val="tx2"/>
                </a:solidFill>
                <a:latin typeface="Garamond" pitchFamily="18" charset="0"/>
              </a:rPr>
              <a:t>hatálytalan</a:t>
            </a:r>
          </a:p>
        </p:txBody>
      </p:sp>
      <p:sp>
        <p:nvSpPr>
          <p:cNvPr id="18" name="Szövegdoboz 17"/>
          <p:cNvSpPr txBox="1"/>
          <p:nvPr/>
        </p:nvSpPr>
        <p:spPr>
          <a:xfrm>
            <a:off x="467544" y="402522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Kezdettől fogva benne van a hiba</a:t>
            </a:r>
            <a:endParaRPr lang="hu-HU" dirty="0">
              <a:solidFill>
                <a:schemeClr val="accent1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3131840" y="4025222"/>
            <a:ext cx="215454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5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A megalkotása után következik be az </a:t>
            </a:r>
            <a:r>
              <a:rPr lang="hu-HU" sz="15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ok (még nem hatályos/már nem hatályos) a jogi hatását nem fejti ki</a:t>
            </a:r>
            <a:endParaRPr lang="hu-HU" sz="1500" dirty="0">
              <a:solidFill>
                <a:schemeClr val="accent1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5796136" y="3789040"/>
            <a:ext cx="2331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tx2"/>
                </a:solidFill>
                <a:latin typeface="Book Antiqua" pitchFamily="18" charset="0"/>
              </a:rPr>
              <a:t>Jognyilatkozat</a:t>
            </a:r>
            <a:endParaRPr lang="hu-HU" dirty="0">
              <a:solidFill>
                <a:schemeClr val="tx2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77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842352"/>
          </a:xfrm>
        </p:spPr>
        <p:txBody>
          <a:bodyPr>
            <a:normAutofit/>
          </a:bodyPr>
          <a:lstStyle/>
          <a:p>
            <a:pPr algn="ctr"/>
            <a:r>
              <a:rPr lang="hu-HU" sz="3700" i="1" cap="none" dirty="0" smtClean="0">
                <a:latin typeface="Book Antiqua" panose="02040602050305030304" pitchFamily="18" charset="0"/>
              </a:rPr>
              <a:t>A végrendelet </a:t>
            </a:r>
            <a:r>
              <a:rPr lang="hu-HU" sz="3700" i="1" cap="none" dirty="0" smtClean="0">
                <a:latin typeface="Book Antiqua" panose="02040602050305030304" pitchFamily="18" charset="0"/>
              </a:rPr>
              <a:t>megtámadása (7:37.§)</a:t>
            </a:r>
            <a:endParaRPr lang="hu-HU" sz="3700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052736"/>
            <a:ext cx="8172400" cy="5805264"/>
          </a:xfrm>
        </p:spPr>
        <p:txBody>
          <a:bodyPr>
            <a:normAutofit lnSpcReduction="10000"/>
          </a:bodyPr>
          <a:lstStyle/>
          <a:p>
            <a:pPr marL="266700" indent="-266700" algn="just"/>
            <a:r>
              <a:rPr lang="hu-HU" sz="2400" b="1" dirty="0">
                <a:latin typeface="Garamond" pitchFamily="18" charset="0"/>
              </a:rPr>
              <a:t>megtámadó nyilatkozat – ebben megjelölni az érvénytelenségi, </a:t>
            </a:r>
            <a:r>
              <a:rPr lang="hu-HU" sz="2400" b="1" dirty="0" err="1">
                <a:latin typeface="Garamond" pitchFamily="18" charset="0"/>
              </a:rPr>
              <a:t>hatálytalansági</a:t>
            </a:r>
            <a:r>
              <a:rPr lang="hu-HU" sz="2400" b="1" dirty="0">
                <a:latin typeface="Garamond" pitchFamily="18" charset="0"/>
              </a:rPr>
              <a:t> okot</a:t>
            </a:r>
          </a:p>
          <a:p>
            <a:pPr marL="0" indent="85725" algn="just"/>
            <a:r>
              <a:rPr lang="hu-HU" sz="2400" b="1" dirty="0">
                <a:latin typeface="Garamond" pitchFamily="18" charset="0"/>
              </a:rPr>
              <a:t> csak megtámadás útján! </a:t>
            </a:r>
            <a:r>
              <a:rPr lang="hu-HU" sz="2200" b="1" i="1" dirty="0">
                <a:latin typeface="Garamond" pitchFamily="18" charset="0"/>
              </a:rPr>
              <a:t>(DE! azt hivatalból kell vizsgálni, hogy létezik-e)</a:t>
            </a:r>
          </a:p>
          <a:p>
            <a:pPr marL="0" indent="85725" algn="just"/>
            <a:r>
              <a:rPr lang="hu-HU" sz="2400" b="1" dirty="0">
                <a:latin typeface="Garamond" pitchFamily="18" charset="0"/>
              </a:rPr>
              <a:t> </a:t>
            </a:r>
            <a:r>
              <a:rPr lang="hu-HU" sz="2400" b="1" dirty="0" err="1">
                <a:latin typeface="Garamond" pitchFamily="18" charset="0"/>
              </a:rPr>
              <a:t>jogosulti</a:t>
            </a:r>
            <a:r>
              <a:rPr lang="hu-HU" sz="2400" b="1" dirty="0">
                <a:latin typeface="Garamond" pitchFamily="18" charset="0"/>
              </a:rPr>
              <a:t> kör:</a:t>
            </a:r>
          </a:p>
          <a:p>
            <a:pPr marL="400050" lvl="1" indent="85725" algn="just">
              <a:buFontTx/>
              <a:buChar char="-"/>
            </a:pPr>
            <a:r>
              <a:rPr lang="hu-HU" sz="2000" b="1" dirty="0">
                <a:latin typeface="Garamond" pitchFamily="18" charset="0"/>
              </a:rPr>
              <a:t> </a:t>
            </a:r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aki a megállapítása esetén maga örökölne, vagy tehertől mentesülne (kiterjesztve a dologi, kötelmi hagyományosra is)</a:t>
            </a:r>
          </a:p>
          <a:p>
            <a:pPr marL="400050" lvl="1" indent="85725" algn="just">
              <a:buFontTx/>
              <a:buChar char="-"/>
            </a:pPr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 </a:t>
            </a:r>
            <a:r>
              <a:rPr lang="hu-HU" sz="2000" b="1" dirty="0" err="1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inter</a:t>
            </a:r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 </a:t>
            </a:r>
            <a:r>
              <a:rPr lang="hu-HU" sz="2000" b="1" dirty="0" err="1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partes</a:t>
            </a:r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 érvénytelenség</a:t>
            </a:r>
          </a:p>
          <a:p>
            <a:pPr marL="0" indent="85725" algn="just"/>
            <a:r>
              <a:rPr lang="hu-HU" sz="2400" b="1" dirty="0">
                <a:latin typeface="Garamond" pitchFamily="18" charset="0"/>
              </a:rPr>
              <a:t> relatív érvénytelenség (kétszeresen is)</a:t>
            </a:r>
          </a:p>
          <a:p>
            <a:pPr marL="0" indent="85725" algn="just"/>
            <a:r>
              <a:rPr lang="hu-HU" sz="2400" b="1" dirty="0">
                <a:latin typeface="Garamond" pitchFamily="18" charset="0"/>
              </a:rPr>
              <a:t> megtámadás jogának elévülése: öröklés megnyílásától számított 5 év</a:t>
            </a:r>
          </a:p>
          <a:p>
            <a:pPr marL="0" indent="85725" algn="just"/>
            <a:r>
              <a:rPr lang="hu-HU" sz="2400" b="1" dirty="0">
                <a:latin typeface="Garamond" pitchFamily="18" charset="0"/>
              </a:rPr>
              <a:t> megtámadási jog megszűnése</a:t>
            </a:r>
          </a:p>
          <a:p>
            <a:pPr marL="400050" lvl="1" indent="85725" algn="just">
              <a:buFontTx/>
              <a:buChar char="-"/>
            </a:pPr>
            <a:r>
              <a:rPr lang="hu-HU" sz="2000" b="1" dirty="0">
                <a:latin typeface="Garamond" pitchFamily="18" charset="0"/>
              </a:rPr>
              <a:t> </a:t>
            </a:r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ha a megtámadásra jogosult e jogáról lemond (az öröklés megnyílása után!)</a:t>
            </a:r>
          </a:p>
          <a:p>
            <a:pPr marL="400050" lvl="1" indent="85725" algn="just">
              <a:buFontTx/>
              <a:buChar char="-"/>
            </a:pPr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 lemondásnak kell tekinteni: ha a megtámadásra jogosult a végrendeletet érvényesnek, hatályosnak ismeri el</a:t>
            </a:r>
          </a:p>
          <a:p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xmlns="" val="246226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i="1" cap="none" dirty="0" smtClean="0">
                <a:latin typeface="Book Antiqua" panose="02040602050305030304" pitchFamily="18" charset="0"/>
              </a:rPr>
              <a:t>Részleges érvénytelenség, részleges </a:t>
            </a:r>
            <a:r>
              <a:rPr lang="hu-HU" i="1" cap="none" dirty="0" smtClean="0">
                <a:latin typeface="Book Antiqua" panose="02040602050305030304" pitchFamily="18" charset="0"/>
              </a:rPr>
              <a:t>hatálytalanság (7:47.§)</a:t>
            </a:r>
            <a:endParaRPr lang="hu-HU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340768"/>
            <a:ext cx="8172400" cy="5517232"/>
          </a:xfrm>
        </p:spPr>
        <p:txBody>
          <a:bodyPr>
            <a:normAutofit lnSpcReduction="10000"/>
          </a:bodyPr>
          <a:lstStyle/>
          <a:p>
            <a:pPr algn="just"/>
            <a:endParaRPr lang="hu-HU" sz="2400" b="1" dirty="0" smtClean="0">
              <a:latin typeface="Garamond" pitchFamily="18" charset="0"/>
            </a:endParaRPr>
          </a:p>
          <a:p>
            <a:pPr algn="just"/>
            <a:r>
              <a:rPr lang="hu-HU" sz="2400" b="1" dirty="0" smtClean="0">
                <a:latin typeface="Garamond" pitchFamily="18" charset="0"/>
              </a:rPr>
              <a:t>Ha </a:t>
            </a:r>
            <a:r>
              <a:rPr lang="hu-HU" sz="2400" b="1" dirty="0">
                <a:latin typeface="Garamond" pitchFamily="18" charset="0"/>
              </a:rPr>
              <a:t>a végrendelet több rendelkezése közül valamelyik érvénytelen, hatálytalan </a:t>
            </a:r>
            <a:r>
              <a:rPr lang="hu-HU" sz="2400" b="1" dirty="0">
                <a:latin typeface="Garamond" pitchFamily="18" charset="0"/>
                <a:sym typeface="Wingdings" pitchFamily="2" charset="2"/>
              </a:rPr>
              <a:t> a többi érvényes, hatályos marad, HA</a:t>
            </a:r>
          </a:p>
          <a:p>
            <a:pPr lvl="1" algn="just"/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sym typeface="Wingdings" pitchFamily="2" charset="2"/>
              </a:rPr>
              <a:t>Az örökhagyó eltérően nem rendelkezik, ÉS!</a:t>
            </a:r>
          </a:p>
          <a:p>
            <a:pPr lvl="1" algn="just"/>
            <a:r>
              <a:rPr lang="hu-HU" sz="2000" b="1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sym typeface="Wingdings" pitchFamily="2" charset="2"/>
              </a:rPr>
              <a:t> a végrendelet részleges fennmaradása feltehető akaratával nem ellentétes</a:t>
            </a:r>
          </a:p>
          <a:p>
            <a:pPr marL="361950" lvl="1" indent="-361950" algn="just">
              <a:buFont typeface="Arial" pitchFamily="34" charset="0"/>
              <a:buChar char="•"/>
            </a:pPr>
            <a:r>
              <a:rPr lang="hu-HU" sz="2400" b="1" dirty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Megfordítva</a:t>
            </a:r>
            <a:r>
              <a:rPr lang="hu-HU" sz="2400" b="1" dirty="0">
                <a:latin typeface="Garamond" pitchFamily="18" charset="0"/>
                <a:sym typeface="Wingdings" pitchFamily="2" charset="2"/>
              </a:rPr>
              <a:t>:</a:t>
            </a:r>
          </a:p>
          <a:p>
            <a:pPr marL="762000" lvl="2" indent="-361950" algn="just">
              <a:buFont typeface="Calibri" pitchFamily="34" charset="0"/>
              <a:buChar char="–"/>
            </a:pPr>
            <a:r>
              <a:rPr lang="hu-HU" b="1" dirty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  <a:sym typeface="Wingdings" pitchFamily="2" charset="2"/>
              </a:rPr>
              <a:t> az egyébként érvényes, hatályos rendelkezés akkor is érvényét, hatályát veszti, ha azok fenntartása az örökhagyó feltehető akaratával ellentétes 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  <a:sym typeface="Wingdings" pitchFamily="2" charset="2"/>
              </a:rPr>
              <a:t>lenne</a:t>
            </a:r>
          </a:p>
          <a:p>
            <a:pPr marL="274320" lvl="2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hu-HU" b="1" dirty="0" err="1" smtClean="0">
                <a:latin typeface="Garamond" pitchFamily="18" charset="0"/>
                <a:sym typeface="Wingdings" pitchFamily="2" charset="2"/>
              </a:rPr>
              <a:t>Favor</a:t>
            </a:r>
            <a:r>
              <a:rPr lang="hu-HU" b="1" dirty="0" smtClean="0">
                <a:latin typeface="Garamond" pitchFamily="18" charset="0"/>
                <a:sym typeface="Wingdings" pitchFamily="2" charset="2"/>
              </a:rPr>
              <a:t> </a:t>
            </a:r>
            <a:r>
              <a:rPr lang="hu-HU" b="1" dirty="0" err="1" smtClean="0">
                <a:latin typeface="Garamond" pitchFamily="18" charset="0"/>
                <a:sym typeface="Wingdings" pitchFamily="2" charset="2"/>
              </a:rPr>
              <a:t>testamenti</a:t>
            </a:r>
            <a:r>
              <a:rPr lang="hu-HU" b="1" dirty="0" smtClean="0">
                <a:latin typeface="Garamond" pitchFamily="18" charset="0"/>
                <a:sym typeface="Wingdings" pitchFamily="2" charset="2"/>
              </a:rPr>
              <a:t> elv érvényesülési köre és korlátja!! (7:24.§)</a:t>
            </a:r>
          </a:p>
          <a:p>
            <a:pPr lvl="1"/>
            <a:r>
              <a:rPr lang="hu-HU" sz="1900" b="1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A végrendeletet kétség esetén az </a:t>
            </a:r>
            <a:r>
              <a:rPr lang="hu-HU" sz="1900" b="1" dirty="0" err="1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öh</a:t>
            </a:r>
            <a:r>
              <a:rPr lang="hu-HU" sz="1900" b="1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. feltehető akaratának megfelelően és úgy kell értelmezni, hogy akarata a  lehetőség szerint érvényre jusson. Ez a szabály nem szolgálhat alapul a végrendelet alaki hibájának orvoslásához.</a:t>
            </a:r>
            <a:endParaRPr lang="hu-HU" sz="1900" b="1" dirty="0">
              <a:solidFill>
                <a:schemeClr val="tx2">
                  <a:lumMod val="50000"/>
                </a:schemeClr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431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8172400" cy="102636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500" b="1" dirty="0" smtClean="0">
                <a:latin typeface="Book Antiqua" pitchFamily="18" charset="0"/>
              </a:rPr>
              <a:t>Az érvénytelenségi okok rendszere</a:t>
            </a:r>
            <a:endParaRPr lang="hu-HU" sz="3500" b="1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96752"/>
            <a:ext cx="8172400" cy="5661248"/>
          </a:xfrm>
        </p:spPr>
        <p:txBody>
          <a:bodyPr>
            <a:normAutofit/>
          </a:bodyPr>
          <a:lstStyle/>
          <a:p>
            <a:pPr lvl="0"/>
            <a:endParaRPr lang="hu-HU" sz="2400" b="1" dirty="0" smtClean="0">
              <a:latin typeface="Garamond" pitchFamily="18" charset="0"/>
            </a:endParaRPr>
          </a:p>
          <a:p>
            <a:pPr lvl="0"/>
            <a:r>
              <a:rPr lang="hu-HU" sz="2400" b="1" dirty="0" err="1" smtClean="0">
                <a:latin typeface="Garamond" pitchFamily="18" charset="0"/>
              </a:rPr>
              <a:t>Ptk-ban</a:t>
            </a:r>
            <a:r>
              <a:rPr lang="hu-HU" sz="2400" b="1" dirty="0" smtClean="0">
                <a:latin typeface="Garamond" pitchFamily="18" charset="0"/>
              </a:rPr>
              <a:t> nincs így összeszedetten rendszerezve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Feltételek érvénytelenségét említi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Cselekvőképesség mögöttes szabályai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Az egyes fajták alaki kellékei </a:t>
            </a:r>
          </a:p>
          <a:p>
            <a:pPr lvl="0"/>
            <a:endParaRPr lang="hu-HU" sz="2400" b="1" dirty="0" smtClean="0">
              <a:latin typeface="Garamond" pitchFamily="18" charset="0"/>
            </a:endParaRPr>
          </a:p>
          <a:p>
            <a:pPr lvl="0"/>
            <a:r>
              <a:rPr lang="hu-HU" sz="2400" b="1" dirty="0" smtClean="0">
                <a:latin typeface="Garamond" pitchFamily="18" charset="0"/>
              </a:rPr>
              <a:t>A végrendelkezési képesség hiánya </a:t>
            </a:r>
          </a:p>
          <a:p>
            <a:pPr lvl="0"/>
            <a:r>
              <a:rPr lang="hu-HU" sz="2400" b="1" dirty="0" smtClean="0">
                <a:latin typeface="Garamond" pitchFamily="18" charset="0"/>
              </a:rPr>
              <a:t>A végrendeleti akarat nyilvánításának hibája</a:t>
            </a:r>
          </a:p>
          <a:p>
            <a:r>
              <a:rPr lang="hu-HU" sz="2400" b="1" dirty="0" smtClean="0">
                <a:latin typeface="Garamond" pitchFamily="18" charset="0"/>
              </a:rPr>
              <a:t>A végrendeleti akarat fogyatékossága</a:t>
            </a:r>
          </a:p>
          <a:p>
            <a:r>
              <a:rPr lang="hu-HU" sz="2400" b="1" dirty="0" smtClean="0">
                <a:latin typeface="Garamond" pitchFamily="18" charset="0"/>
              </a:rPr>
              <a:t>A végrendelet tartalmi hibája</a:t>
            </a:r>
            <a:endParaRPr lang="hu-HU" sz="24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8172400" cy="724942"/>
          </a:xfrm>
        </p:spPr>
        <p:txBody>
          <a:bodyPr>
            <a:normAutofit/>
          </a:bodyPr>
          <a:lstStyle/>
          <a:p>
            <a:pPr lvl="0" algn="ctr"/>
            <a:r>
              <a:rPr lang="hu-HU" sz="3000" b="1" i="1" dirty="0" smtClean="0">
                <a:latin typeface="Book Antiqua" pitchFamily="18" charset="0"/>
              </a:rPr>
              <a:t>A végrendelkezési képesség hiánya</a:t>
            </a:r>
            <a:endParaRPr lang="hu-HU" sz="3000" b="1" i="1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052736"/>
            <a:ext cx="8064896" cy="5688632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400" b="1" dirty="0" smtClean="0">
                <a:latin typeface="Garamond" pitchFamily="18" charset="0"/>
              </a:rPr>
              <a:t>cselekvőképtelen személy végrendelete</a:t>
            </a:r>
          </a:p>
          <a:p>
            <a:pPr lvl="1" algn="just"/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Cselekvőképesség szabályai</a:t>
            </a:r>
          </a:p>
          <a:p>
            <a:pPr lvl="1" algn="just"/>
            <a:r>
              <a:rPr lang="hu-HU" sz="2000" b="1" dirty="0" err="1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V.ö</a:t>
            </a:r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.: 2:14.§, 2:22.§, 2:9.§ </a:t>
            </a:r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sym typeface="Wingdings" pitchFamily="2" charset="2"/>
              </a:rPr>
              <a:t> ok: a végrendelet képviseletet nem tűrő jognyilatkozat</a:t>
            </a:r>
            <a:endParaRPr lang="hu-HU" sz="2000" b="1" dirty="0" smtClean="0">
              <a:solidFill>
                <a:schemeClr val="bg2">
                  <a:lumMod val="25000"/>
                </a:schemeClr>
              </a:solidFill>
              <a:latin typeface="Garamond" pitchFamily="18" charset="0"/>
            </a:endParaRPr>
          </a:p>
          <a:p>
            <a:pPr algn="just"/>
            <a:r>
              <a:rPr lang="hu-HU" sz="2400" b="1" dirty="0" smtClean="0">
                <a:latin typeface="Garamond" pitchFamily="18" charset="0"/>
              </a:rPr>
              <a:t>DE! cselekvőképesség teljes korlátozásával gondnokság alá helyezett személy végrendelete azonban érvényes lesz, ha a gondnokság alá helyezés indoka megszűnt</a:t>
            </a:r>
          </a:p>
          <a:p>
            <a:pPr algn="just"/>
            <a:r>
              <a:rPr lang="hu-HU" sz="2400" b="1" dirty="0" smtClean="0">
                <a:latin typeface="Garamond" pitchFamily="18" charset="0"/>
              </a:rPr>
              <a:t>korlátozottan cselekvőképes kiskorú és a cselekvőképességében vagyoni jognyilatkozatai tekintetében részlegesen korlátozott nagykorú - írásbeli magánvégrendelete és szóbeli végrendelete érvénytelen</a:t>
            </a:r>
          </a:p>
          <a:p>
            <a:pPr lvl="1" algn="just"/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Alaki hibának is tekinthető - közvégrendelet</a:t>
            </a:r>
          </a:p>
          <a:p>
            <a:pPr algn="just"/>
            <a:r>
              <a:rPr lang="hu-HU" sz="2400" b="1" dirty="0" smtClean="0">
                <a:latin typeface="Garamond" pitchFamily="18" charset="0"/>
              </a:rPr>
              <a:t>vak, írástudatlan, olvasásra, nevének aláírására képtelen állapotban lévő személy írásbeli magánvégrendelete </a:t>
            </a:r>
          </a:p>
          <a:p>
            <a:pPr lvl="1" algn="just"/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alaki hibának is tekinthető </a:t>
            </a:r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– közvégrendelet</a:t>
            </a:r>
            <a:endParaRPr lang="hu-HU" sz="2000" b="1" dirty="0" smtClean="0">
              <a:solidFill>
                <a:schemeClr val="bg2">
                  <a:lumMod val="25000"/>
                </a:schemeClr>
              </a:solidFill>
              <a:latin typeface="Garamond" pitchFamily="18" charset="0"/>
            </a:endParaRPr>
          </a:p>
          <a:p>
            <a:pPr algn="just"/>
            <a:endParaRPr lang="hu-HU" sz="24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00392" cy="1143000"/>
          </a:xfrm>
        </p:spPr>
        <p:txBody>
          <a:bodyPr>
            <a:normAutofit/>
          </a:bodyPr>
          <a:lstStyle/>
          <a:p>
            <a:pPr lvl="0" algn="ctr"/>
            <a:r>
              <a:rPr lang="hu-HU" sz="3400" b="1" i="1" dirty="0" smtClean="0">
                <a:latin typeface="Garamond" pitchFamily="18" charset="0"/>
              </a:rPr>
              <a:t>A végrendeleti akarat nyilvánításának hibája</a:t>
            </a:r>
            <a:endParaRPr lang="hu-HU" sz="3400" b="1" dirty="0">
              <a:latin typeface="Garamond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980728"/>
            <a:ext cx="7992888" cy="5877272"/>
          </a:xfrm>
        </p:spPr>
        <p:txBody>
          <a:bodyPr>
            <a:normAutofit/>
          </a:bodyPr>
          <a:lstStyle/>
          <a:p>
            <a:pPr algn="just"/>
            <a:endParaRPr lang="hu-HU" sz="2200" b="1" dirty="0" smtClean="0">
              <a:latin typeface="Garamond" pitchFamily="18" charset="0"/>
              <a:cs typeface="Times New Roman" pitchFamily="18" charset="0"/>
            </a:endParaRPr>
          </a:p>
          <a:p>
            <a:pPr algn="just"/>
            <a:r>
              <a:rPr lang="hu-HU" sz="2400" b="1" dirty="0" smtClean="0">
                <a:latin typeface="Garamond" pitchFamily="18" charset="0"/>
                <a:cs typeface="Times New Roman" pitchFamily="18" charset="0"/>
              </a:rPr>
              <a:t>a végrendeletre előírt alakszerűség megsértését jelenti</a:t>
            </a:r>
          </a:p>
          <a:p>
            <a:pPr algn="just"/>
            <a:r>
              <a:rPr lang="hu-HU" sz="2400" b="1" dirty="0" smtClean="0">
                <a:latin typeface="Garamond" pitchFamily="18" charset="0"/>
                <a:cs typeface="Times New Roman" pitchFamily="18" charset="0"/>
              </a:rPr>
              <a:t>ha a végrendelkező a nyilatkozatot nem a törvény által megszabott alakban teszi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cs typeface="Times New Roman" pitchFamily="18" charset="0"/>
              </a:rPr>
              <a:t>Közvégrendelet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cs typeface="Times New Roman" pitchFamily="18" charset="0"/>
              </a:rPr>
              <a:t>Írásbeli magánvégrendelet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cs typeface="Times New Roman" pitchFamily="18" charset="0"/>
              </a:rPr>
              <a:t>Szóbeli végrendelet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cs typeface="Times New Roman" pitchFamily="18" charset="0"/>
              </a:rPr>
              <a:t>+ tanúkra vonatkozó szabályok</a:t>
            </a:r>
          </a:p>
          <a:p>
            <a:pPr algn="just"/>
            <a:r>
              <a:rPr lang="hu-HU" sz="2400" b="1" dirty="0" smtClean="0">
                <a:latin typeface="Garamond" pitchFamily="18" charset="0"/>
                <a:cs typeface="Times New Roman" pitchFamily="18" charset="0"/>
              </a:rPr>
              <a:t>nem személyesen tett végrendelet</a:t>
            </a:r>
          </a:p>
          <a:p>
            <a:pPr algn="just"/>
            <a:r>
              <a:rPr lang="hu-HU" sz="2400" b="1" dirty="0" smtClean="0">
                <a:latin typeface="Garamond" pitchFamily="18" charset="0"/>
                <a:cs typeface="Times New Roman" pitchFamily="18" charset="0"/>
              </a:rPr>
              <a:t>két személynek ugyanabba az okiratba foglalt végrendelkezése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cs typeface="Times New Roman" pitchFamily="18" charset="0"/>
              </a:rPr>
              <a:t>Kivétel: házastársak közös végrendelete</a:t>
            </a:r>
          </a:p>
          <a:p>
            <a:pPr lvl="1" algn="just"/>
            <a:endParaRPr lang="hu-HU" sz="2100" b="1" dirty="0" smtClean="0">
              <a:latin typeface="Garamond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hu-HU" sz="2100" b="1" dirty="0" smtClean="0">
              <a:latin typeface="Garamond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hu-HU" sz="2100" b="1" dirty="0">
              <a:latin typeface="Garamond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626328"/>
          </a:xfrm>
        </p:spPr>
        <p:txBody>
          <a:bodyPr>
            <a:normAutofit/>
          </a:bodyPr>
          <a:lstStyle/>
          <a:p>
            <a:pPr algn="ctr"/>
            <a:r>
              <a:rPr lang="hu-HU" sz="3400" i="1" cap="none" dirty="0" smtClean="0">
                <a:latin typeface="Book Antiqua" pitchFamily="18" charset="0"/>
              </a:rPr>
              <a:t>Közvégrendelet</a:t>
            </a:r>
            <a:endParaRPr lang="hu-HU" sz="3400" i="1" cap="none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196752"/>
            <a:ext cx="7992888" cy="5544616"/>
          </a:xfrm>
        </p:spPr>
        <p:txBody>
          <a:bodyPr>
            <a:normAutofit/>
          </a:bodyPr>
          <a:lstStyle/>
          <a:p>
            <a:pPr algn="just"/>
            <a:endParaRPr lang="hu-HU" sz="2200" b="1" dirty="0" smtClean="0">
              <a:latin typeface="Garamond" panose="02020404030301010803" pitchFamily="18" charset="0"/>
            </a:endParaRP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közjegyző előtt </a:t>
            </a: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alaki érvényesség - a közjegyzői okiratok érvényességére vonatkozó szabályok</a:t>
            </a: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nem lehet olyan személy előtt érvényesen tenni, aki a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végrendelkezőnek,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végrendelkező házastársának, élettársának 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hozzátartozója,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gyámja, vagy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gondnoka. </a:t>
            </a:r>
          </a:p>
          <a:p>
            <a:pPr algn="just"/>
            <a:endParaRPr lang="hu-HU" sz="22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7239000" cy="770344"/>
          </a:xfrm>
        </p:spPr>
        <p:txBody>
          <a:bodyPr>
            <a:normAutofit/>
          </a:bodyPr>
          <a:lstStyle/>
          <a:p>
            <a:pPr algn="ctr"/>
            <a:r>
              <a:rPr lang="hu-HU" sz="3400" i="1" cap="none" dirty="0" smtClean="0">
                <a:latin typeface="Book Antiqua" pitchFamily="18" charset="0"/>
              </a:rPr>
              <a:t>Írásbeli magánvégrendelet</a:t>
            </a:r>
            <a:endParaRPr lang="hu-HU" sz="3400" i="1" cap="none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4704"/>
            <a:ext cx="8172400" cy="6093296"/>
          </a:xfrm>
        </p:spPr>
        <p:txBody>
          <a:bodyPr>
            <a:normAutofit/>
          </a:bodyPr>
          <a:lstStyle/>
          <a:p>
            <a:pPr algn="just"/>
            <a:r>
              <a:rPr lang="hu-HU" sz="2200" b="1" dirty="0" smtClean="0">
                <a:latin typeface="Garamond" pitchFamily="18" charset="0"/>
              </a:rPr>
              <a:t>Általános érvénnyel érvénytelen, ha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gyorsírással, vagy más, a közönséges írástól eltérő egyéb jel- vagy számjegyírással készült,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Ha készítésének ideje az okiratból nem tűnik ki</a:t>
            </a:r>
          </a:p>
          <a:p>
            <a:pPr algn="just"/>
            <a:r>
              <a:rPr lang="hu-HU" sz="2200" b="1" dirty="0" err="1" smtClean="0">
                <a:latin typeface="Garamond" pitchFamily="18" charset="0"/>
              </a:rPr>
              <a:t>Sajátkezűleg</a:t>
            </a:r>
            <a:r>
              <a:rPr lang="hu-HU" sz="2200" b="1" dirty="0" smtClean="0">
                <a:latin typeface="Garamond" pitchFamily="18" charset="0"/>
              </a:rPr>
              <a:t> írt magánvégrendelet, ha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Ha nem elejétől végéig maga írja és aláírja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Nem olyan nyelven teszi, melyen ért és írni tud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több különálló lapból álló – hiányzik a folyamatos sorszámozás minden lapról</a:t>
            </a:r>
          </a:p>
          <a:p>
            <a:pPr algn="just"/>
            <a:r>
              <a:rPr lang="hu-HU" sz="2400" b="1" dirty="0" smtClean="0">
                <a:latin typeface="Garamond" pitchFamily="18" charset="0"/>
              </a:rPr>
              <a:t>Más által írt magánvégrendelet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Nem olyan nyelven teszi, melyen ért és írni tud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Ha nem két tanú együttes jelenlétében írja alá, vagy ismeri el magáénak az aláírását, vagy ha a tanúk aláírása e minőségük feltüntetésével hiányzik</a:t>
            </a:r>
          </a:p>
          <a:p>
            <a:pPr lvl="1" algn="just"/>
            <a:r>
              <a:rPr lang="hu-HU" sz="19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több különálló lapból álló – hiányzik a folyamatos sorszámozás és /vagy a végrendelkező és két tanú aláírása minden lapról.</a:t>
            </a:r>
          </a:p>
          <a:p>
            <a:pPr algn="just"/>
            <a:r>
              <a:rPr lang="hu-HU" sz="2400" b="1" dirty="0" smtClean="0">
                <a:latin typeface="Garamond" pitchFamily="18" charset="0"/>
              </a:rPr>
              <a:t>Közjegyzőnél letett</a:t>
            </a:r>
            <a:endParaRPr lang="hu-HU" sz="2000" b="1" dirty="0" smtClean="0">
              <a:latin typeface="Garamond" pitchFamily="18" charset="0"/>
            </a:endParaRPr>
          </a:p>
          <a:p>
            <a:pPr lvl="1" algn="just"/>
            <a:endParaRPr lang="hu-HU" sz="2100" b="1" dirty="0" smtClean="0">
              <a:latin typeface="Garamond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6300192" y="20608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 smtClean="0">
                <a:solidFill>
                  <a:schemeClr val="accent1"/>
                </a:solidFill>
                <a:latin typeface="Book Antiqua" pitchFamily="18" charset="0"/>
              </a:rPr>
              <a:t>Gépírás?</a:t>
            </a:r>
            <a:endParaRPr lang="hu-HU" b="1" i="1" dirty="0">
              <a:solidFill>
                <a:schemeClr val="accent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239000" cy="748684"/>
          </a:xfrm>
        </p:spPr>
        <p:txBody>
          <a:bodyPr/>
          <a:lstStyle/>
          <a:p>
            <a:pPr algn="ctr"/>
            <a:r>
              <a:rPr lang="hu-HU" dirty="0" smtClean="0"/>
              <a:t>Alapvetés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214422"/>
            <a:ext cx="7500990" cy="5357850"/>
          </a:xfrm>
        </p:spPr>
        <p:txBody>
          <a:bodyPr>
            <a:normAutofit/>
          </a:bodyPr>
          <a:lstStyle/>
          <a:p>
            <a:r>
              <a:rPr lang="hu-HU" sz="2500" dirty="0" smtClean="0"/>
              <a:t>Végintézkedési szabadság (7:10.§)</a:t>
            </a:r>
          </a:p>
          <a:p>
            <a:r>
              <a:rPr lang="hu-HU" sz="2500" dirty="0" smtClean="0"/>
              <a:t>Törvényes öröklés a vélelmezett akarata</a:t>
            </a:r>
          </a:p>
          <a:p>
            <a:r>
              <a:rPr lang="hu-HU" sz="2500" dirty="0" smtClean="0"/>
              <a:t>Végintézkedési képesség + végrendelkezés személyes jellege</a:t>
            </a:r>
          </a:p>
          <a:p>
            <a:endParaRPr lang="hu-HU" sz="2500" dirty="0" smtClean="0"/>
          </a:p>
          <a:p>
            <a:r>
              <a:rPr lang="hu-HU" sz="2500" dirty="0" smtClean="0"/>
              <a:t>Mindazon jogilag megengedett formában megtett jognyilatkozat, amiben az </a:t>
            </a:r>
            <a:r>
              <a:rPr lang="hu-HU" sz="2500" dirty="0" err="1" smtClean="0"/>
              <a:t>öh</a:t>
            </a:r>
            <a:r>
              <a:rPr lang="hu-HU" sz="2500" dirty="0" smtClean="0"/>
              <a:t>. vagyonáról, vagy annak egy részéről halála esetére rendelkezik</a:t>
            </a:r>
          </a:p>
          <a:p>
            <a:pPr lvl="1"/>
            <a:r>
              <a:rPr lang="hu-HU" sz="2200" dirty="0" smtClean="0"/>
              <a:t>Végrendelet</a:t>
            </a:r>
          </a:p>
          <a:p>
            <a:pPr lvl="1"/>
            <a:r>
              <a:rPr lang="hu-HU" sz="2200" dirty="0" smtClean="0"/>
              <a:t>Öröklési szerződés</a:t>
            </a:r>
          </a:p>
          <a:p>
            <a:pPr lvl="1"/>
            <a:r>
              <a:rPr lang="hu-HU" sz="2200" dirty="0" smtClean="0"/>
              <a:t>Halál esetére szóló ajándékozás</a:t>
            </a:r>
            <a:endParaRPr lang="hu-HU" sz="22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7239000" cy="770344"/>
          </a:xfrm>
        </p:spPr>
        <p:txBody>
          <a:bodyPr>
            <a:normAutofit/>
          </a:bodyPr>
          <a:lstStyle/>
          <a:p>
            <a:pPr algn="ctr"/>
            <a:r>
              <a:rPr lang="hu-HU" sz="3500" i="1" cap="none" dirty="0" smtClean="0">
                <a:latin typeface="Book Antiqua" pitchFamily="18" charset="0"/>
              </a:rPr>
              <a:t>Írásbeli magánvégrendelet</a:t>
            </a:r>
            <a:endParaRPr lang="hu-HU" sz="35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836712"/>
            <a:ext cx="8172400" cy="6021288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300" b="1" dirty="0" smtClean="0">
                <a:latin typeface="Garamond" pitchFamily="18" charset="0"/>
              </a:rPr>
              <a:t>Közjegyzőnél letett érvénytelen, ha</a:t>
            </a:r>
          </a:p>
          <a:p>
            <a:pPr lvl="1" algn="just"/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Hiányzik róla az örökhagyó aláírása</a:t>
            </a:r>
          </a:p>
          <a:p>
            <a:pPr lvl="1" algn="just"/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Nem helyezte letétbe személyesen a közjegyzőnél</a:t>
            </a:r>
          </a:p>
          <a:p>
            <a:pPr lvl="1" algn="just"/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Végrendeleti minőségét nem tüntette fel</a:t>
            </a:r>
          </a:p>
          <a:p>
            <a:pPr algn="just"/>
            <a:r>
              <a:rPr lang="hu-HU" sz="2300" b="1" dirty="0" smtClean="0">
                <a:latin typeface="Garamond" pitchFamily="18" charset="0"/>
              </a:rPr>
              <a:t>Gépírás?</a:t>
            </a:r>
          </a:p>
          <a:p>
            <a:pPr algn="just"/>
            <a:r>
              <a:rPr lang="hu-HU" sz="2300" b="1" dirty="0" smtClean="0">
                <a:latin typeface="Garamond" pitchFamily="18" charset="0"/>
              </a:rPr>
              <a:t>Írásbeli magánvégrendelet tanújára vonatkozó előírások</a:t>
            </a:r>
          </a:p>
          <a:p>
            <a:pPr lvl="1" algn="just"/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Nem lehet tanú, aki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aki a végrendelkező személyazonosságának tanúsítására nem képes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kiskorú, cselekvőképtelen nagykorú, vagy cselekvőképességében részlegesen korlátozott oly módon, hogy a korlátozás a </a:t>
            </a:r>
            <a:r>
              <a:rPr lang="hu-HU" sz="1800" b="1" dirty="0" err="1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tanúkénti</a:t>
            </a:r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közreműködését kizárja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írástudatlan</a:t>
            </a:r>
          </a:p>
          <a:p>
            <a:pPr lvl="1" algn="just"/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3/2012-es PJE – tanúk aláírásáról – rá jellemző, szokásos módon kell aláírnia</a:t>
            </a:r>
          </a:p>
          <a:p>
            <a:pPr lvl="1" algn="just"/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nem kötelességük ismerniük a végrendelet tartalmát, sőt azt sem kell tudniuk, hogy végrendelet tételénél működnek közre </a:t>
            </a:r>
          </a:p>
          <a:p>
            <a:pPr lvl="1" algn="just"/>
            <a:r>
              <a:rPr lang="hu-HU" sz="20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Egyetlen kötelezettség: a végrendelkező személyének azonosítására legyenek képesek</a:t>
            </a:r>
            <a:endParaRPr lang="hu-HU" sz="2100" b="1" dirty="0" smtClean="0">
              <a:solidFill>
                <a:schemeClr val="bg2">
                  <a:lumMod val="25000"/>
                </a:schemeClr>
              </a:solidFill>
              <a:latin typeface="Garamond" pitchFamily="18" charset="0"/>
            </a:endParaRPr>
          </a:p>
          <a:p>
            <a:pPr lvl="1" algn="just"/>
            <a:endParaRPr lang="hu-HU" sz="2100" b="1" dirty="0" smtClean="0">
              <a:latin typeface="Garamond" pitchFamily="18" charset="0"/>
            </a:endParaRPr>
          </a:p>
          <a:p>
            <a:pPr lvl="1" algn="just"/>
            <a:endParaRPr lang="hu-HU" sz="2100" b="1" dirty="0" smtClean="0">
              <a:latin typeface="Garamond" pitchFamily="18" charset="0"/>
            </a:endParaRPr>
          </a:p>
          <a:p>
            <a:pPr algn="just"/>
            <a:endParaRPr lang="hu-HU" b="1" dirty="0" smtClean="0">
              <a:latin typeface="Garamond" pitchFamily="18" charset="0"/>
            </a:endParaRPr>
          </a:p>
          <a:p>
            <a:pPr algn="just"/>
            <a:endParaRPr lang="hu-HU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300664" cy="626328"/>
          </a:xfrm>
        </p:spPr>
        <p:txBody>
          <a:bodyPr>
            <a:normAutofit/>
          </a:bodyPr>
          <a:lstStyle/>
          <a:p>
            <a:pPr algn="ctr"/>
            <a:r>
              <a:rPr lang="hu-HU" sz="3500" i="1" cap="none" dirty="0" smtClean="0">
                <a:latin typeface="Book Antiqua" pitchFamily="18" charset="0"/>
              </a:rPr>
              <a:t>Szóbeli végrendelet</a:t>
            </a:r>
            <a:endParaRPr lang="hu-HU" sz="3500" i="1" cap="none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4704"/>
            <a:ext cx="8172400" cy="6093296"/>
          </a:xfrm>
        </p:spPr>
        <p:txBody>
          <a:bodyPr>
            <a:normAutofit/>
          </a:bodyPr>
          <a:lstStyle/>
          <a:p>
            <a:endParaRPr lang="hu-HU" sz="2400" b="1" dirty="0" smtClean="0">
              <a:latin typeface="Garamond" pitchFamily="18" charset="0"/>
            </a:endParaRPr>
          </a:p>
          <a:p>
            <a:r>
              <a:rPr lang="hu-HU" sz="2400" b="1" dirty="0" smtClean="0">
                <a:latin typeface="Garamond" pitchFamily="18" charset="0"/>
              </a:rPr>
              <a:t>Kivételes forma 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Életet fenyegető rendkívüli helyzet, amely írásbeli végrendelet tételét nem teszi lehetővé</a:t>
            </a:r>
          </a:p>
          <a:p>
            <a:r>
              <a:rPr lang="hu-HU" sz="2400" b="1" dirty="0" smtClean="0">
                <a:latin typeface="Garamond" pitchFamily="18" charset="0"/>
              </a:rPr>
              <a:t>Érvénytelen, ha az alábbi követelmények nincsenek 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két tanú együttes jelenlétében,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 tanúk által értett nyelven, 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 végakaratát egész terjedelemben szóban (jelnyelv) előadja és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kijelenti, hogy ez az ő végakarata. </a:t>
            </a:r>
          </a:p>
          <a:p>
            <a:endParaRPr lang="hu-HU" sz="2400" b="1" dirty="0" smtClean="0">
              <a:latin typeface="Garamond" pitchFamily="18" charset="0"/>
            </a:endParaRPr>
          </a:p>
          <a:p>
            <a:r>
              <a:rPr lang="hu-HU" sz="2400" b="1" dirty="0" smtClean="0">
                <a:latin typeface="Garamond" pitchFamily="18" charset="0"/>
              </a:rPr>
              <a:t>Tanúra vonatkozó előírások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Megfelelően alkalmazni az írásbelire vonatkozó előírásokat, de</a:t>
            </a:r>
          </a:p>
          <a:p>
            <a:pPr lvl="1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Az írni tudás nem feltétel</a:t>
            </a:r>
          </a:p>
          <a:p>
            <a:pPr lvl="1"/>
            <a:endParaRPr lang="hu-HU" sz="2100" b="1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626328"/>
          </a:xfrm>
        </p:spPr>
        <p:txBody>
          <a:bodyPr/>
          <a:lstStyle/>
          <a:p>
            <a:pPr algn="ctr"/>
            <a:r>
              <a:rPr lang="hu-HU" i="1" cap="none" dirty="0" smtClean="0">
                <a:latin typeface="Book Antiqua" pitchFamily="18" charset="0"/>
              </a:rPr>
              <a:t>Közös végrendelet</a:t>
            </a:r>
            <a:endParaRPr lang="hu-HU" i="1" cap="none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980728"/>
            <a:ext cx="8172400" cy="5877272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300" b="1" dirty="0" smtClean="0">
                <a:latin typeface="Garamond" pitchFamily="18" charset="0"/>
              </a:rPr>
              <a:t>Főszabály szerint érvénytelen két vagy több személynek ugyanabba az okiratba foglalt végrendelete. </a:t>
            </a:r>
          </a:p>
          <a:p>
            <a:pPr algn="just"/>
            <a:r>
              <a:rPr lang="hu-HU" sz="2300" b="1" dirty="0" smtClean="0">
                <a:latin typeface="Garamond" pitchFamily="18" charset="0"/>
              </a:rPr>
              <a:t>Kivétel: házastársaknak az életközösség fennállása alatt készített, ugyanabba az okiratba foglalt írásbeli végrendelete érvényes, ha:</a:t>
            </a:r>
          </a:p>
          <a:p>
            <a:pPr lvl="1" algn="just"/>
            <a:r>
              <a:rPr lang="hu-HU" sz="2100" b="1" i="1" dirty="0" err="1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Sajátkezűleg</a:t>
            </a:r>
            <a:r>
              <a:rPr lang="hu-HU" sz="2100" b="1" i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 írt esetén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az egyik elejétől végig maga írja és aláírja, </a:t>
            </a:r>
            <a:r>
              <a:rPr lang="hu-HU" sz="1800" b="1" u="sng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és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a másik ugyanebben az okiratban - </a:t>
            </a:r>
            <a:r>
              <a:rPr lang="hu-HU" sz="1800" b="1" dirty="0" err="1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sajátkezűleg</a:t>
            </a:r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írt nyilatkozatában kijelenti</a:t>
            </a:r>
            <a:r>
              <a:rPr lang="hu-HU" sz="18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</a:t>
            </a:r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- az ő végakaratát is magában foglalja + ezt a nyilatkozatát ő is aláírja.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HA több különálló lapból áll - minden lapját folyamatos sorszámozással </a:t>
            </a:r>
            <a:r>
              <a:rPr lang="hu-HU" sz="1800" b="1" u="sng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ÉS</a:t>
            </a:r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a másik végrendelkező minden lapját aláírja.</a:t>
            </a:r>
          </a:p>
          <a:p>
            <a:pPr lvl="1" algn="just"/>
            <a:r>
              <a:rPr lang="hu-HU" sz="2100" b="1" i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Más által írt esetén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egymás és a tanúk együttes jelenlétében írják alá, vagy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mindkét végrendelkező egymás és a tanúk együttes jelenlétében külön-külön nyilatkozik, hogy az aláírás az övé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HA több különálló lapból áll - minden lapját folyamatos sorszámozással </a:t>
            </a:r>
            <a:r>
              <a:rPr lang="hu-HU" sz="1800" b="1" u="sng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ÉS</a:t>
            </a:r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minden lapját aláírják mind a végrendelkezők, mind pedig a tanúk</a:t>
            </a:r>
            <a:r>
              <a:rPr lang="hu-HU" sz="1800" b="1" dirty="0" smtClean="0">
                <a:latin typeface="Garamond" pitchFamily="18" charset="0"/>
              </a:rPr>
              <a:t>.</a:t>
            </a:r>
          </a:p>
          <a:p>
            <a:pPr lvl="2" algn="just"/>
            <a:endParaRPr lang="hu-HU" sz="1400" b="1" dirty="0" smtClean="0">
              <a:latin typeface="Garamond" pitchFamily="18" charset="0"/>
            </a:endParaRPr>
          </a:p>
          <a:p>
            <a:pPr lvl="1" algn="just"/>
            <a:endParaRPr lang="hu-HU" sz="1800" b="1" dirty="0" smtClean="0">
              <a:latin typeface="Garamond" pitchFamily="18" charset="0"/>
            </a:endParaRPr>
          </a:p>
          <a:p>
            <a:pPr lvl="1" algn="just"/>
            <a:endParaRPr lang="hu-HU" sz="2100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8640"/>
            <a:ext cx="8172400" cy="810344"/>
          </a:xfrm>
        </p:spPr>
        <p:txBody>
          <a:bodyPr>
            <a:noAutofit/>
          </a:bodyPr>
          <a:lstStyle/>
          <a:p>
            <a:pPr algn="ctr"/>
            <a:r>
              <a:rPr lang="hu-HU" sz="2900" i="1" dirty="0" smtClean="0">
                <a:latin typeface="Book Antiqua" pitchFamily="18" charset="0"/>
              </a:rPr>
              <a:t>A végrendeleti akarat </a:t>
            </a:r>
            <a:br>
              <a:rPr lang="hu-HU" sz="2900" i="1" dirty="0" smtClean="0">
                <a:latin typeface="Book Antiqua" pitchFamily="18" charset="0"/>
              </a:rPr>
            </a:br>
            <a:r>
              <a:rPr lang="hu-HU" sz="2900" i="1" dirty="0" smtClean="0">
                <a:latin typeface="Book Antiqua" pitchFamily="18" charset="0"/>
              </a:rPr>
              <a:t>fogyatékossága</a:t>
            </a:r>
            <a:endParaRPr lang="hu-HU" sz="2900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052736"/>
            <a:ext cx="8172400" cy="5805264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 smtClean="0">
                <a:latin typeface="Garamond" pitchFamily="18" charset="0"/>
              </a:rPr>
              <a:t>Örökhagyó akaratának fogyatékosságai miatt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Ha akarata nem irányult végrendelet tételére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A végintézkedés indokában tévedett</a:t>
            </a:r>
          </a:p>
          <a:p>
            <a:pPr algn="just"/>
            <a:r>
              <a:rPr lang="hu-HU" sz="2400" b="1" dirty="0" smtClean="0">
                <a:latin typeface="Garamond" pitchFamily="18" charset="0"/>
              </a:rPr>
              <a:t>Érvénytelen a végrendeleti rendelkezés, ha az örökhagyó 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tévedett nyilatkozata tartalmában, vagy ilyen tartalmú nyilatkozatot egyáltalán nem akart tenni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megtételére valaminek a téves feltevése vagy valamely utóbb meghiúsult várakozása vezette,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jogellenes fenyegetéssel, vagy tisztességtelen befolyásolással vették rá a rendelkezésre 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itchFamily="18" charset="0"/>
              </a:rPr>
              <a:t>ÉS!!! e hibák nélkül nem tette volna meg a rendelkezést</a:t>
            </a:r>
          </a:p>
          <a:p>
            <a:pPr lvl="1" algn="just">
              <a:buNone/>
            </a:pPr>
            <a:endParaRPr lang="hu-HU" sz="2000" b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lvl="1" algn="just">
              <a:buNone/>
            </a:pPr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DE! ez orvosolható </a:t>
            </a:r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 a </a:t>
            </a:r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rendelkezés érvényes lesz, ha azt az örökhagyó utóbb a végrendeletre megszabott alakban jóváhagyja. </a:t>
            </a:r>
            <a:endParaRPr lang="hu-HU" sz="2000" b="1" dirty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698336"/>
          </a:xfrm>
        </p:spPr>
        <p:txBody>
          <a:bodyPr>
            <a:normAutofit/>
          </a:bodyPr>
          <a:lstStyle/>
          <a:p>
            <a:pPr algn="ctr"/>
            <a:r>
              <a:rPr lang="hu-HU" sz="3500" i="1" dirty="0" smtClean="0">
                <a:latin typeface="Book Antiqua" pitchFamily="18" charset="0"/>
              </a:rPr>
              <a:t>A végrendelet tartalmi hibája</a:t>
            </a:r>
            <a:endParaRPr lang="hu-HU" sz="3500" i="1" dirty="0">
              <a:latin typeface="Book Antiqu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4704"/>
            <a:ext cx="8172400" cy="6093296"/>
          </a:xfrm>
        </p:spPr>
        <p:txBody>
          <a:bodyPr>
            <a:normAutofit/>
          </a:bodyPr>
          <a:lstStyle/>
          <a:p>
            <a:pPr algn="just"/>
            <a:endParaRPr lang="hu-HU" sz="2200" dirty="0" smtClean="0">
              <a:latin typeface="Garamond" pitchFamily="18" charset="0"/>
            </a:endParaRPr>
          </a:p>
          <a:p>
            <a:pPr algn="just"/>
            <a:r>
              <a:rPr lang="hu-HU" sz="2300" b="1" dirty="0" smtClean="0">
                <a:latin typeface="Garamond" pitchFamily="18" charset="0"/>
              </a:rPr>
              <a:t>Végrendeleti rendelkezések érvénytelensége</a:t>
            </a:r>
          </a:p>
          <a:p>
            <a:pPr lvl="1" algn="just"/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Nyilvánvalóan </a:t>
            </a:r>
            <a:r>
              <a:rPr lang="hu-HU" sz="2000" b="1" dirty="0" err="1" smtClean="0">
                <a:solidFill>
                  <a:schemeClr val="tx1"/>
                </a:solidFill>
                <a:latin typeface="Garamond" pitchFamily="18" charset="0"/>
              </a:rPr>
              <a:t>jóerkölcsbe</a:t>
            </a:r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 ütköző feltétel</a:t>
            </a:r>
          </a:p>
          <a:p>
            <a:pPr lvl="1" algn="just"/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Érthetetlen feltétel</a:t>
            </a:r>
          </a:p>
          <a:p>
            <a:pPr lvl="1" algn="just"/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Lehetetlen feltétel</a:t>
            </a:r>
          </a:p>
          <a:p>
            <a:pPr lvl="1" algn="just"/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Ellentmondó feltétel</a:t>
            </a:r>
          </a:p>
          <a:p>
            <a:pPr lvl="2" algn="just"/>
            <a:endParaRPr lang="hu-HU" sz="1600" dirty="0" smtClean="0">
              <a:latin typeface="Garamond" pitchFamily="18" charset="0"/>
            </a:endParaRPr>
          </a:p>
          <a:p>
            <a:pPr lvl="1" algn="just"/>
            <a:r>
              <a:rPr lang="hu-HU" sz="2000" b="1" dirty="0" smtClean="0">
                <a:solidFill>
                  <a:schemeClr val="tx1"/>
                </a:solidFill>
                <a:latin typeface="Garamond" pitchFamily="18" charset="0"/>
              </a:rPr>
              <a:t>A jogellenes felfüggesztő feltételhez kötött végrendeleti részesítés</a:t>
            </a:r>
          </a:p>
          <a:p>
            <a:pPr lvl="2" algn="just"/>
            <a:r>
              <a:rPr lang="hu-HU" sz="19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Felfüggesztő feltétel – ha a feltétel bekövetkezése esetén illeti meg a részesítés</a:t>
            </a:r>
          </a:p>
          <a:p>
            <a:pPr lvl="2" algn="just"/>
            <a:r>
              <a:rPr lang="hu-HU" sz="19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Bontó feltétel –ha a feltétel bekövetkezése a végrendeleti részesítés elvesztésével jár</a:t>
            </a:r>
            <a:endParaRPr lang="hu-HU" sz="2300" b="1" dirty="0" smtClean="0">
              <a:latin typeface="Garamond" pitchFamily="18" charset="0"/>
            </a:endParaRPr>
          </a:p>
          <a:p>
            <a:pPr algn="just"/>
            <a:r>
              <a:rPr lang="hu-HU" sz="2300" b="1" dirty="0" smtClean="0">
                <a:latin typeface="Garamond" pitchFamily="18" charset="0"/>
              </a:rPr>
              <a:t>olyan személy örökössé nevezése, aki a végrendelet tételekor még meg sem fogant</a:t>
            </a:r>
          </a:p>
          <a:p>
            <a:pPr algn="just"/>
            <a:r>
              <a:rPr lang="hu-HU" sz="2300" b="1" dirty="0" smtClean="0">
                <a:latin typeface="Garamond" pitchFamily="18" charset="0"/>
              </a:rPr>
              <a:t>az utóörökös nevezése</a:t>
            </a:r>
          </a:p>
          <a:p>
            <a:pPr algn="just"/>
            <a:r>
              <a:rPr lang="hu-HU" sz="2300" b="1" dirty="0" smtClean="0">
                <a:latin typeface="Garamond" pitchFamily="18" charset="0"/>
              </a:rPr>
              <a:t>Meghatározott személyi kör javára rendelt juttatás</a:t>
            </a:r>
          </a:p>
        </p:txBody>
      </p:sp>
      <p:sp>
        <p:nvSpPr>
          <p:cNvPr id="4" name="Jobb oldali kapcsos zárójel 3"/>
          <p:cNvSpPr/>
          <p:nvPr/>
        </p:nvSpPr>
        <p:spPr>
          <a:xfrm>
            <a:off x="5167493" y="1842556"/>
            <a:ext cx="379469" cy="10103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5580112" y="1842557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Csak ha </a:t>
            </a:r>
            <a:r>
              <a:rPr lang="hu-HU" dirty="0" err="1" smtClean="0">
                <a:solidFill>
                  <a:schemeClr val="tx2">
                    <a:lumMod val="75000"/>
                  </a:schemeClr>
                </a:solidFill>
              </a:rPr>
              <a:t>enélkül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 nem tette volna meg a rendelkezést</a:t>
            </a:r>
            <a:endParaRPr lang="hu-H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300664" cy="770344"/>
          </a:xfrm>
        </p:spPr>
        <p:txBody>
          <a:bodyPr/>
          <a:lstStyle/>
          <a:p>
            <a:pPr algn="ctr"/>
            <a:r>
              <a:rPr lang="hu-HU" i="1" cap="none" dirty="0" smtClean="0">
                <a:latin typeface="Book Antiqua" panose="02040602050305030304" pitchFamily="18" charset="0"/>
              </a:rPr>
              <a:t>Utóörökös nevezése</a:t>
            </a:r>
            <a:endParaRPr lang="hu-HU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052736"/>
            <a:ext cx="7920880" cy="5688632"/>
          </a:xfrm>
        </p:spPr>
        <p:txBody>
          <a:bodyPr/>
          <a:lstStyle/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Főszabály szerint érvénytelen – kivétel:</a:t>
            </a:r>
          </a:p>
          <a:p>
            <a:pPr lvl="1" algn="just"/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elsősorban nevezett örökös halála esetére történt </a:t>
            </a:r>
            <a:r>
              <a:rPr lang="hu-HU" b="1" dirty="0" err="1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örökösnevezés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hu-HU" b="1" i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helyettes örökös nevezéseként érvényesül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, ha annak feltételei 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fennállnak</a:t>
            </a:r>
          </a:p>
          <a:p>
            <a:pPr lvl="1" algn="just"/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az elsősorban örökösnek nevezett házastársa halála esetére a házastársra háramlott 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hagyatékra</a:t>
            </a:r>
          </a:p>
          <a:p>
            <a:pPr lvl="1" algn="just"/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az elsősorban örökösnek nevezett leszármazójára háramlott hagyatékára arra az esetre, ha a leszármazó a hagyaték megnyílásakor nem rendelkezik végrendelkezési képességgel, és meghal anélkül, hogy ezt a képességét megszerezte volna.</a:t>
            </a:r>
          </a:p>
        </p:txBody>
      </p:sp>
    </p:spTree>
    <p:extLst>
      <p:ext uri="{BB962C8B-B14F-4D97-AF65-F5344CB8AC3E}">
        <p14:creationId xmlns:p14="http://schemas.microsoft.com/office/powerpoint/2010/main" xmlns="" val="557071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i="1" cap="none" dirty="0" smtClean="0">
                <a:latin typeface="Book Antiqua" panose="02040602050305030304" pitchFamily="18" charset="0"/>
              </a:rPr>
              <a:t>Meghatározott személyi kör javára rendelt juttatás</a:t>
            </a:r>
            <a:endParaRPr lang="hu-HU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96752"/>
            <a:ext cx="8172400" cy="5661248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500" b="1" dirty="0">
                <a:latin typeface="Garamond" panose="02020404030301010803" pitchFamily="18" charset="0"/>
              </a:rPr>
              <a:t>A</a:t>
            </a:r>
            <a:r>
              <a:rPr lang="hu-HU" sz="2500" b="1" dirty="0" smtClean="0">
                <a:latin typeface="Garamond" panose="02020404030301010803" pitchFamily="18" charset="0"/>
              </a:rPr>
              <a:t>z </a:t>
            </a:r>
            <a:r>
              <a:rPr lang="hu-HU" sz="2500" b="1" dirty="0">
                <a:latin typeface="Garamond" panose="02020404030301010803" pitchFamily="18" charset="0"/>
              </a:rPr>
              <a:t>írásbeli </a:t>
            </a:r>
            <a:r>
              <a:rPr lang="hu-HU" sz="2500" b="1" dirty="0" smtClean="0">
                <a:latin typeface="Garamond" panose="02020404030301010803" pitchFamily="18" charset="0"/>
              </a:rPr>
              <a:t>magánvégrendelet 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tanúja, 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 végrendelkezésnél közreműködő személy vagy ezek hozzátartozója számára rendelt juttatás 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érvénytelen kivéve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, ha </a:t>
            </a:r>
            <a:endParaRPr lang="hu-HU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  <a:p>
            <a:pPr lvl="2"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 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végrendelet erről szóló részét az örökhagyó </a:t>
            </a:r>
            <a:r>
              <a:rPr lang="hu-HU" b="1" dirty="0" err="1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sajátkezűleg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írta és 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aláírta, vagy</a:t>
            </a:r>
          </a:p>
          <a:p>
            <a:pPr lvl="2"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ha 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 végrendelet megalkotásában az érintett tanún kívül még két további tanú részt vett. </a:t>
            </a:r>
            <a:endParaRPr lang="hu-HU" b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algn="just"/>
            <a:r>
              <a:rPr lang="hu-HU" sz="2500" b="1" dirty="0" smtClean="0">
                <a:latin typeface="Garamond" panose="02020404030301010803" pitchFamily="18" charset="0"/>
              </a:rPr>
              <a:t>Közvégrendelet azon </a:t>
            </a:r>
            <a:r>
              <a:rPr lang="hu-HU" sz="2500" b="1" dirty="0">
                <a:latin typeface="Garamond" panose="02020404030301010803" pitchFamily="18" charset="0"/>
              </a:rPr>
              <a:t>juttatás, amely a </a:t>
            </a:r>
            <a:endParaRPr lang="hu-HU" sz="2500" b="1" dirty="0" smtClean="0">
              <a:latin typeface="Garamond" panose="02020404030301010803" pitchFamily="18" charset="0"/>
            </a:endParaRPr>
          </a:p>
          <a:p>
            <a:pPr lvl="1" algn="just"/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közvégrendelet tételében közreműködő személy, valamint ennek hozzátartozója, gyámoltja, vagy gondnokoltja javára 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szól</a:t>
            </a:r>
          </a:p>
          <a:p>
            <a:pPr algn="just"/>
            <a:r>
              <a:rPr lang="hu-HU" sz="2500" b="1" dirty="0" smtClean="0">
                <a:latin typeface="Garamond" panose="02020404030301010803" pitchFamily="18" charset="0"/>
              </a:rPr>
              <a:t>Közreműködő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megfogalmazója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, szerkesztője, 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leírója, 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akinek tevékenysége a </a:t>
            </a:r>
            <a:r>
              <a:rPr lang="hu-HU" b="1" dirty="0" err="1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 tartalom 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érdemi befolyásolására nyújt lehetőséget.</a:t>
            </a:r>
            <a:endParaRPr lang="hu-HU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522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81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>
                <a:latin typeface="Book Antiqua" panose="02040602050305030304" pitchFamily="18" charset="0"/>
              </a:rPr>
              <a:t>Hatálytalanságra vezető okok</a:t>
            </a:r>
            <a:endParaRPr lang="hu-HU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357298"/>
            <a:ext cx="7886680" cy="5500702"/>
          </a:xfrm>
        </p:spPr>
        <p:txBody>
          <a:bodyPr>
            <a:normAutofit/>
          </a:bodyPr>
          <a:lstStyle/>
          <a:p>
            <a:endParaRPr lang="hu-HU" sz="2400" b="1" dirty="0" smtClean="0">
              <a:latin typeface="Garamond" panose="02020404030301010803" pitchFamily="18" charset="0"/>
            </a:endParaRPr>
          </a:p>
          <a:p>
            <a:r>
              <a:rPr lang="hu-HU" sz="2400" b="1" dirty="0" smtClean="0">
                <a:latin typeface="Garamond" panose="02020404030301010803" pitchFamily="18" charset="0"/>
              </a:rPr>
              <a:t>A végrendelet visszavonása</a:t>
            </a:r>
          </a:p>
          <a:p>
            <a:r>
              <a:rPr lang="hu-HU" sz="2400" b="1" dirty="0" smtClean="0">
                <a:latin typeface="Garamond" panose="02020404030301010803" pitchFamily="18" charset="0"/>
              </a:rPr>
              <a:t>Új írásbeli végrendelet tétele</a:t>
            </a:r>
          </a:p>
          <a:p>
            <a:r>
              <a:rPr lang="hu-HU" sz="2400" b="1" dirty="0" smtClean="0">
                <a:latin typeface="Garamond" panose="02020404030301010803" pitchFamily="18" charset="0"/>
              </a:rPr>
              <a:t>A végrendelet megsemmisülése, megsemmisítése</a:t>
            </a:r>
          </a:p>
          <a:p>
            <a:r>
              <a:rPr lang="hu-HU" sz="2400" b="1" dirty="0" smtClean="0">
                <a:latin typeface="Garamond" panose="02020404030301010803" pitchFamily="18" charset="0"/>
              </a:rPr>
              <a:t>A közjegyzőnél letett végrendelet visszavétele</a:t>
            </a:r>
          </a:p>
          <a:p>
            <a:r>
              <a:rPr lang="hu-HU" sz="2400" b="1" dirty="0" smtClean="0">
                <a:latin typeface="Garamond" panose="02020404030301010803" pitchFamily="18" charset="0"/>
              </a:rPr>
              <a:t>Szóbeli végrendelet hatálytalansága</a:t>
            </a:r>
          </a:p>
          <a:p>
            <a:r>
              <a:rPr lang="hu-HU" sz="2400" b="1" dirty="0" smtClean="0">
                <a:latin typeface="Garamond" panose="02020404030301010803" pitchFamily="18" charset="0"/>
              </a:rPr>
              <a:t>A közös végrendelet hatálytalansága</a:t>
            </a:r>
            <a:endParaRPr lang="hu-HU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657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39000" cy="770344"/>
          </a:xfrm>
        </p:spPr>
        <p:txBody>
          <a:bodyPr>
            <a:normAutofit/>
          </a:bodyPr>
          <a:lstStyle/>
          <a:p>
            <a:pPr algn="ctr"/>
            <a:r>
              <a:rPr lang="hu-HU" sz="4000" i="1" cap="none" dirty="0" smtClean="0">
                <a:latin typeface="Book Antiqua" panose="02040602050305030304" pitchFamily="18" charset="0"/>
              </a:rPr>
              <a:t>A végrendelet visszavonása</a:t>
            </a:r>
            <a:endParaRPr lang="hu-HU" sz="4000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052736"/>
            <a:ext cx="7992888" cy="5805264"/>
          </a:xfrm>
        </p:spPr>
        <p:txBody>
          <a:bodyPr>
            <a:normAutofit/>
          </a:bodyPr>
          <a:lstStyle/>
          <a:p>
            <a:pPr algn="just"/>
            <a:endParaRPr lang="hu-HU" sz="2400" b="1" dirty="0" smtClean="0">
              <a:latin typeface="Garamond" panose="02020404030301010803" pitchFamily="18" charset="0"/>
            </a:endParaRP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A </a:t>
            </a:r>
            <a:r>
              <a:rPr lang="hu-HU" sz="2400" b="1" dirty="0">
                <a:latin typeface="Garamond" panose="02020404030301010803" pitchFamily="18" charset="0"/>
              </a:rPr>
              <a:t>végrendelet visszavonással hatálytalanná </a:t>
            </a:r>
            <a:r>
              <a:rPr lang="hu-HU" sz="2400" b="1" dirty="0" smtClean="0">
                <a:latin typeface="Garamond" panose="02020404030301010803" pitchFamily="18" charset="0"/>
              </a:rPr>
              <a:t>válik</a:t>
            </a: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Hatálytalanság leggyakoribb esetköre</a:t>
            </a:r>
          </a:p>
          <a:p>
            <a:pPr algn="just"/>
            <a:r>
              <a:rPr lang="hu-HU" sz="2400" b="1" dirty="0" err="1" smtClean="0">
                <a:latin typeface="Garamond" panose="02020404030301010803" pitchFamily="18" charset="0"/>
              </a:rPr>
              <a:t>Öh</a:t>
            </a:r>
            <a:r>
              <a:rPr lang="hu-HU" sz="2400" b="1" dirty="0" smtClean="0">
                <a:latin typeface="Garamond" panose="02020404030301010803" pitchFamily="18" charset="0"/>
              </a:rPr>
              <a:t>. életében bármikor megteheti </a:t>
            </a: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Visszavonás történhet</a:t>
            </a:r>
            <a:endParaRPr lang="hu-HU" sz="2400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Kifejezett nyilatkozattal - </a:t>
            </a:r>
            <a:r>
              <a:rPr lang="hu-HU" sz="2200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 visszavonásra a végrendelet tételének szabályait kell </a:t>
            </a:r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alkalmazni (nem feltétel hogy ugyanaz legyen az alak, mint a visszavont végrendeleté) </a:t>
            </a:r>
          </a:p>
          <a:p>
            <a:pPr marL="292608" lvl="1" indent="0" algn="just">
              <a:buNone/>
            </a:pPr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DE!! Végrendelkezési képesség!!</a:t>
            </a:r>
          </a:p>
          <a:p>
            <a:pPr lvl="1" algn="just"/>
            <a:r>
              <a:rPr lang="hu-HU" sz="22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Hallgatólagos visszavonás(új végrendelet tétele)</a:t>
            </a:r>
            <a:endParaRPr lang="hu-HU" sz="2200" b="1" dirty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  <a:p>
            <a:pPr marL="292608" lvl="1" indent="0" algn="just">
              <a:buNone/>
            </a:pPr>
            <a:endParaRPr lang="hu-HU" sz="2100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756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8172400" cy="842352"/>
          </a:xfrm>
        </p:spPr>
        <p:txBody>
          <a:bodyPr>
            <a:normAutofit/>
          </a:bodyPr>
          <a:lstStyle/>
          <a:p>
            <a:pPr algn="ctr"/>
            <a:r>
              <a:rPr lang="hu-HU" i="1" cap="none" dirty="0" smtClean="0">
                <a:latin typeface="Book Antiqua" panose="02040602050305030304" pitchFamily="18" charset="0"/>
              </a:rPr>
              <a:t>Új írásbeli végrendelet tétele</a:t>
            </a:r>
            <a:endParaRPr lang="hu-HU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96752"/>
            <a:ext cx="8172400" cy="5661248"/>
          </a:xfrm>
        </p:spPr>
        <p:txBody>
          <a:bodyPr/>
          <a:lstStyle/>
          <a:p>
            <a:pPr algn="just"/>
            <a:endParaRPr lang="hu-HU" b="1" dirty="0" smtClean="0">
              <a:latin typeface="Garamond" panose="02020404030301010803" pitchFamily="18" charset="0"/>
            </a:endParaRP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Új írásbeli végrendelet tesz</a:t>
            </a:r>
            <a:r>
              <a:rPr lang="hu-HU" b="1" dirty="0">
                <a:latin typeface="Garamond" panose="02020404030301010803" pitchFamily="18" charset="0"/>
              </a:rPr>
              <a:t> </a:t>
            </a:r>
            <a:r>
              <a:rPr lang="hu-HU" b="1" dirty="0" smtClean="0">
                <a:latin typeface="Garamond" panose="02020404030301010803" pitchFamily="18" charset="0"/>
                <a:sym typeface="Wingdings" panose="05000000000000000000" pitchFamily="2" charset="2"/>
              </a:rPr>
              <a:t></a:t>
            </a:r>
            <a:r>
              <a:rPr lang="hu-HU" b="1" dirty="0" smtClean="0">
                <a:latin typeface="Garamond" panose="02020404030301010803" pitchFamily="18" charset="0"/>
              </a:rPr>
              <a:t> </a:t>
            </a:r>
            <a:r>
              <a:rPr lang="hu-HU" b="1" dirty="0">
                <a:latin typeface="Garamond" panose="02020404030301010803" pitchFamily="18" charset="0"/>
              </a:rPr>
              <a:t>a korábbi végrendeletet visszavontnak kell tekinteni</a:t>
            </a:r>
            <a:r>
              <a:rPr lang="hu-HU" b="1" dirty="0" smtClean="0">
                <a:latin typeface="Garamond" panose="02020404030301010803" pitchFamily="18" charset="0"/>
              </a:rPr>
              <a:t>.</a:t>
            </a: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Hallgatólagos visszavonás, de! nincs az alakszerűségi szabály!</a:t>
            </a: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Egyes rendelkezések sorsa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Az egymással nem ellentétes rendelkezések</a:t>
            </a:r>
          </a:p>
          <a:p>
            <a:pPr lvl="2"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Hatályban maradnak HA! az </a:t>
            </a:r>
            <a:r>
              <a:rPr lang="hu-HU" b="1" dirty="0" err="1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öh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eltérő akarata nem állapítható meg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Egymással ellentétes</a:t>
            </a:r>
          </a:p>
          <a:p>
            <a:pPr lvl="2"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Új lesz hatályos</a:t>
            </a:r>
          </a:p>
          <a:p>
            <a:pPr marL="0" indent="0" algn="just">
              <a:buNone/>
            </a:pPr>
            <a:endParaRPr lang="hu-HU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6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820122"/>
          </a:xfrm>
        </p:spPr>
        <p:txBody>
          <a:bodyPr/>
          <a:lstStyle/>
          <a:p>
            <a:pPr algn="ctr"/>
            <a:r>
              <a:rPr lang="hu-HU" dirty="0" smtClean="0"/>
              <a:t>fajták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928670"/>
            <a:ext cx="7715304" cy="5715040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b="1" dirty="0" smtClean="0">
                <a:latin typeface="Garamond" pitchFamily="18" charset="0"/>
              </a:rPr>
              <a:t>Végrendelet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Az </a:t>
            </a:r>
            <a:r>
              <a:rPr lang="hu-HU" sz="1800" b="1" dirty="0" err="1" smtClean="0">
                <a:latin typeface="Garamond" pitchFamily="18" charset="0"/>
              </a:rPr>
              <a:t>öh</a:t>
            </a:r>
            <a:r>
              <a:rPr lang="hu-HU" sz="1800" b="1" dirty="0" smtClean="0">
                <a:latin typeface="Garamond" pitchFamily="18" charset="0"/>
              </a:rPr>
              <a:t>. egyoldalú, nem címzett jognyilatkozata, amiben vagyonáról, vagy vagyona egy részéről halála esetére rendelkezik</a:t>
            </a:r>
          </a:p>
          <a:p>
            <a:pPr algn="just"/>
            <a:r>
              <a:rPr lang="hu-HU" b="1" dirty="0" smtClean="0">
                <a:latin typeface="Garamond" pitchFamily="18" charset="0"/>
              </a:rPr>
              <a:t>Öröklési szerződés</a:t>
            </a:r>
          </a:p>
          <a:p>
            <a:pPr lvl="1" algn="just"/>
            <a:r>
              <a:rPr lang="hu-HU" sz="1900" b="1" dirty="0" smtClean="0">
                <a:latin typeface="Garamond" pitchFamily="18" charset="0"/>
              </a:rPr>
              <a:t>Öröklési szerződésben az </a:t>
            </a:r>
            <a:r>
              <a:rPr lang="hu-HU" sz="1900" b="1" dirty="0" err="1" smtClean="0">
                <a:latin typeface="Garamond" pitchFamily="18" charset="0"/>
              </a:rPr>
              <a:t>öh</a:t>
            </a:r>
            <a:r>
              <a:rPr lang="hu-HU" sz="1900" b="1" dirty="0" smtClean="0">
                <a:latin typeface="Garamond" pitchFamily="18" charset="0"/>
              </a:rPr>
              <a:t>. a </a:t>
            </a:r>
            <a:r>
              <a:rPr lang="hu-HU" sz="1900" b="1" dirty="0" smtClean="0">
                <a:latin typeface="Garamond" pitchFamily="18" charset="0"/>
              </a:rPr>
              <a:t>vele szerződő felet a magának, illetve a szerződésben meghatározott harmadik személynek nyújtandó tartás, életjáradék, illetve gondozás ellenében - vagyona, annak egy meghatározott része vagy meghatározott vagyontárgyak tekintetében - örökösévé nevezi; a másik fél kötelezettséget vállal a tartás, életjáradék, illetve gondozás teljesítésére.</a:t>
            </a:r>
            <a:endParaRPr lang="hu-HU" sz="1900" b="1" dirty="0" smtClean="0">
              <a:latin typeface="Garamond" pitchFamily="18" charset="0"/>
            </a:endParaRPr>
          </a:p>
          <a:p>
            <a:pPr algn="just"/>
            <a:r>
              <a:rPr lang="hu-HU" b="1" dirty="0" smtClean="0">
                <a:latin typeface="Garamond" pitchFamily="18" charset="0"/>
              </a:rPr>
              <a:t>Halál esetére szóló ajándékozás </a:t>
            </a:r>
          </a:p>
          <a:p>
            <a:pPr lvl="1" algn="just"/>
            <a:r>
              <a:rPr lang="hu-HU" sz="1900" b="1" dirty="0" smtClean="0">
                <a:latin typeface="Garamond" pitchFamily="18" charset="0"/>
              </a:rPr>
              <a:t>Ha az ajándékozás azzal a feltétellel történt, hogy a megajándékozott az ajándékozót túléli, a szerződésre az ajándékozás szabályait azzal az eltéréssel kell alkalmazni, hogy a szerződés alaki követelményeire az öröklési szerződés alaki követelményei irányadók.</a:t>
            </a:r>
          </a:p>
          <a:p>
            <a:pPr lvl="1" algn="just"/>
            <a:r>
              <a:rPr lang="hu-HU" sz="1900" b="1" dirty="0" smtClean="0">
                <a:latin typeface="Garamond" pitchFamily="18" charset="0"/>
              </a:rPr>
              <a:t>Halál </a:t>
            </a:r>
            <a:r>
              <a:rPr lang="hu-HU" sz="1900" b="1" dirty="0" smtClean="0">
                <a:latin typeface="Garamond" pitchFamily="18" charset="0"/>
              </a:rPr>
              <a:t>esetére szóló ajándékozás olyan juttatásra nézve érvényes, amely végrendelet esetén dologi hagyománynak minősülne.</a:t>
            </a:r>
          </a:p>
          <a:p>
            <a:pPr lvl="1" algn="just"/>
            <a:endParaRPr lang="hu-HU" b="1" dirty="0" smtClean="0">
              <a:latin typeface="Garamond" pitchFamily="18" charset="0"/>
            </a:endParaRPr>
          </a:p>
          <a:p>
            <a:pPr lvl="1" algn="just"/>
            <a:endParaRPr lang="hu-HU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1143000"/>
          </a:xfrm>
        </p:spPr>
        <p:txBody>
          <a:bodyPr>
            <a:normAutofit/>
          </a:bodyPr>
          <a:lstStyle/>
          <a:p>
            <a:pPr algn="ctr"/>
            <a:r>
              <a:rPr lang="hu-HU" sz="3400" i="1" cap="none" dirty="0" smtClean="0">
                <a:latin typeface="Garamond" panose="02020404030301010803" pitchFamily="18" charset="0"/>
              </a:rPr>
              <a:t>A végrendelet megsemmisülése, megsemmisítése</a:t>
            </a:r>
            <a:endParaRPr lang="hu-HU" sz="3400" i="1" cap="none" dirty="0">
              <a:latin typeface="Garamond" panose="020204040303010108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268760"/>
            <a:ext cx="7992888" cy="5589240"/>
          </a:xfrm>
        </p:spPr>
        <p:txBody>
          <a:bodyPr>
            <a:normAutofit/>
          </a:bodyPr>
          <a:lstStyle/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Csak írásbeli végrendeletekre vonatkozik</a:t>
            </a: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Írásbeli magán</a:t>
            </a:r>
          </a:p>
          <a:p>
            <a:pPr lvl="1" algn="just"/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Ha az </a:t>
            </a:r>
            <a:r>
              <a:rPr lang="hu-HU" sz="2100" b="1" dirty="0" err="1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öh</a:t>
            </a:r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. vagy az ő beleegyezésével más megsemmisíti</a:t>
            </a:r>
          </a:p>
          <a:p>
            <a:pPr lvl="2" algn="just"/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Feltétel: az  </a:t>
            </a:r>
            <a:r>
              <a:rPr lang="hu-HU" sz="1800" b="1" dirty="0" err="1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öh</a:t>
            </a:r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hu-HU" sz="1800" b="1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v</a:t>
            </a:r>
            <a:r>
              <a:rPr lang="hu-HU" sz="18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égrendelkezési képessége</a:t>
            </a: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Ha az írásbeli magánvégrendelet és a közvégrendelet az </a:t>
            </a:r>
            <a:r>
              <a:rPr lang="hu-HU" sz="2400" b="1" dirty="0" err="1" smtClean="0">
                <a:latin typeface="Garamond" panose="02020404030301010803" pitchFamily="18" charset="0"/>
              </a:rPr>
              <a:t>öh</a:t>
            </a:r>
            <a:r>
              <a:rPr lang="hu-HU" sz="2400" b="1" dirty="0" smtClean="0">
                <a:latin typeface="Garamond" panose="02020404030301010803" pitchFamily="18" charset="0"/>
              </a:rPr>
              <a:t>. birtokában maradt, de nem került elő </a:t>
            </a:r>
          </a:p>
          <a:p>
            <a:pPr lvl="1" algn="just"/>
            <a:r>
              <a:rPr lang="hu-HU" sz="2100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Ellenkező bizonyításáig azt kell vélelmezni, hogy az </a:t>
            </a:r>
            <a:r>
              <a:rPr lang="hu-HU" sz="2100" b="1" dirty="0" err="1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öh</a:t>
            </a:r>
            <a:r>
              <a:rPr lang="hu-HU" sz="2100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. megsemmisítette</a:t>
            </a:r>
          </a:p>
          <a:p>
            <a:pPr algn="just"/>
            <a:r>
              <a:rPr lang="hu-HU" sz="2400" b="1" dirty="0" smtClean="0">
                <a:latin typeface="Garamond" panose="02020404030301010803" pitchFamily="18" charset="0"/>
              </a:rPr>
              <a:t>Nem - ha a végrendelkező akaratán kívül álló okból megsemmisül, vagy nem található meg</a:t>
            </a:r>
          </a:p>
          <a:p>
            <a:pPr lvl="1" algn="just"/>
            <a:r>
              <a:rPr lang="hu-HU" sz="2100" b="1" dirty="0" err="1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Kiv</a:t>
            </a:r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.: ha az </a:t>
            </a:r>
            <a:r>
              <a:rPr lang="hu-HU" sz="2100" b="1" dirty="0" err="1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öh</a:t>
            </a:r>
            <a:r>
              <a:rPr lang="hu-HU" sz="21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. belenyugszik a megsemmisülésbe</a:t>
            </a:r>
          </a:p>
          <a:p>
            <a:pPr algn="just"/>
            <a:endParaRPr lang="hu-HU" sz="2400" b="1" dirty="0" smtClean="0">
              <a:latin typeface="Garamond" panose="02020404030301010803" pitchFamily="18" charset="0"/>
            </a:endParaRPr>
          </a:p>
          <a:p>
            <a:pPr marL="292608" lvl="1" indent="0" algn="just">
              <a:buNone/>
            </a:pPr>
            <a:r>
              <a:rPr lang="hu-HU" sz="2100" b="1" dirty="0" smtClean="0">
                <a:solidFill>
                  <a:schemeClr val="accent6">
                    <a:lumMod val="50000"/>
                  </a:schemeClr>
                </a:solidFill>
                <a:latin typeface="Garamond" panose="02020404030301010803" pitchFamily="18" charset="0"/>
              </a:rPr>
              <a:t>Főszabály – kivétel – </a:t>
            </a:r>
            <a:r>
              <a:rPr lang="hu-HU" sz="2100" b="1" dirty="0" err="1" smtClean="0">
                <a:solidFill>
                  <a:schemeClr val="accent6">
                    <a:lumMod val="50000"/>
                  </a:schemeClr>
                </a:solidFill>
                <a:latin typeface="Garamond" panose="02020404030301010803" pitchFamily="18" charset="0"/>
              </a:rPr>
              <a:t>alkivétel</a:t>
            </a:r>
            <a:r>
              <a:rPr lang="hu-HU" sz="2100" b="1" dirty="0" smtClean="0">
                <a:solidFill>
                  <a:schemeClr val="accent6">
                    <a:lumMod val="50000"/>
                  </a:schemeClr>
                </a:solidFill>
                <a:latin typeface="Garamond" panose="02020404030301010803" pitchFamily="18" charset="0"/>
              </a:rPr>
              <a:t>!!</a:t>
            </a:r>
            <a:endParaRPr lang="hu-HU" sz="2100" b="1" dirty="0">
              <a:solidFill>
                <a:schemeClr val="accent6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39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9925"/>
            <a:ext cx="81003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i="1" cap="none" dirty="0" smtClean="0">
                <a:latin typeface="Book Antiqua" panose="02040602050305030304" pitchFamily="18" charset="0"/>
              </a:rPr>
              <a:t>A közjegyzőnél letett végrendelet visszavétele</a:t>
            </a:r>
            <a:endParaRPr lang="hu-HU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196752"/>
            <a:ext cx="7992888" cy="5661248"/>
          </a:xfrm>
        </p:spPr>
        <p:txBody>
          <a:bodyPr/>
          <a:lstStyle/>
          <a:p>
            <a:pPr algn="just"/>
            <a:endParaRPr lang="hu-HU" b="1" dirty="0" smtClean="0">
              <a:latin typeface="Garamond" panose="02020404030301010803" pitchFamily="18" charset="0"/>
            </a:endParaRP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Hatályát </a:t>
            </a:r>
            <a:r>
              <a:rPr lang="hu-HU" b="1" dirty="0">
                <a:latin typeface="Garamond" panose="02020404030301010803" pitchFamily="18" charset="0"/>
              </a:rPr>
              <a:t>veszti, ha 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Azt 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 végrendelkező visszaveszi</a:t>
            </a: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Oka: </a:t>
            </a:r>
          </a:p>
          <a:p>
            <a:pPr lvl="1" algn="just"/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Ez se nem </a:t>
            </a:r>
            <a:r>
              <a:rPr lang="hu-HU" sz="2400" b="1" dirty="0" err="1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allográf</a:t>
            </a:r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, se nem holográf</a:t>
            </a:r>
          </a:p>
          <a:p>
            <a:pPr marL="0" indent="0" algn="just">
              <a:buNone/>
            </a:pPr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 </a:t>
            </a:r>
            <a:endParaRPr lang="hu-HU" sz="2400" b="1" dirty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0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25172" y="116632"/>
            <a:ext cx="8172400" cy="914360"/>
          </a:xfrm>
        </p:spPr>
        <p:txBody>
          <a:bodyPr>
            <a:normAutofit/>
          </a:bodyPr>
          <a:lstStyle/>
          <a:p>
            <a:pPr algn="ctr"/>
            <a:r>
              <a:rPr lang="hu-HU" sz="3600" i="1" cap="none" dirty="0" smtClean="0">
                <a:latin typeface="Book Antiqua" panose="02040602050305030304" pitchFamily="18" charset="0"/>
              </a:rPr>
              <a:t>Szóbeli végrendelet hatálytalansága</a:t>
            </a:r>
            <a:endParaRPr lang="hu-HU" sz="3600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556792"/>
            <a:ext cx="7444680" cy="4898944"/>
          </a:xfrm>
        </p:spPr>
        <p:txBody>
          <a:bodyPr/>
          <a:lstStyle/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A szóbeli végrendelet hatályát veszti, ha:</a:t>
            </a:r>
          </a:p>
          <a:p>
            <a:pPr lvl="1" algn="just"/>
            <a:r>
              <a:rPr lang="hu-HU" sz="2400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az örökhagyó a szóbeli végrendelkezés feltételéül szolgáló helyzet megszűnése után </a:t>
            </a:r>
            <a:endParaRPr lang="hu-HU" sz="2400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  <a:p>
            <a:pPr lvl="1" algn="just"/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megszakítás </a:t>
            </a:r>
            <a:r>
              <a:rPr lang="hu-HU" sz="2400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nélkül </a:t>
            </a:r>
            <a:endParaRPr lang="hu-HU" sz="2400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  <a:p>
            <a:pPr lvl="1" algn="just"/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harminc </a:t>
            </a:r>
            <a:r>
              <a:rPr lang="hu-HU" sz="2400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napon át </a:t>
            </a:r>
            <a:endParaRPr lang="hu-HU" sz="2400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  <a:p>
            <a:pPr lvl="1" algn="just"/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nehézség </a:t>
            </a:r>
            <a:r>
              <a:rPr lang="hu-HU" sz="2400" b="1" dirty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nélkül alkothatott volna írásbeli végrendeletet. </a:t>
            </a:r>
          </a:p>
        </p:txBody>
      </p:sp>
    </p:spTree>
    <p:extLst>
      <p:ext uri="{BB962C8B-B14F-4D97-AF65-F5344CB8AC3E}">
        <p14:creationId xmlns:p14="http://schemas.microsoft.com/office/powerpoint/2010/main" xmlns="" val="26630566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59"/>
            <a:ext cx="8172400" cy="979054"/>
          </a:xfrm>
        </p:spPr>
        <p:txBody>
          <a:bodyPr>
            <a:normAutofit/>
          </a:bodyPr>
          <a:lstStyle/>
          <a:p>
            <a:pPr algn="ctr"/>
            <a:r>
              <a:rPr lang="hu-HU" i="1" cap="none" dirty="0" smtClean="0">
                <a:latin typeface="Book Antiqua" panose="02040602050305030304" pitchFamily="18" charset="0"/>
              </a:rPr>
              <a:t>Közös végrendelet hatálytalansága</a:t>
            </a:r>
            <a:endParaRPr lang="hu-HU" i="1" cap="none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052736"/>
            <a:ext cx="8172400" cy="5805264"/>
          </a:xfrm>
        </p:spPr>
        <p:txBody>
          <a:bodyPr/>
          <a:lstStyle/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Házastársak közös végrendelete érvényes lehet</a:t>
            </a: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Hatálytalan lesz, ha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Megtétele után megszakad közöttük az életközösség ÉS! az örökség megnyílásáig nem állt helyre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</a:rPr>
              <a:t>Megtétele után a végrendelkezőknek, vagy egyiküknek gyereke születik (+ örökbefogadás is)</a:t>
            </a:r>
          </a:p>
          <a:p>
            <a:pPr lvl="2"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Kivéve: a végrendelet ettől eltérően rendelkezik</a:t>
            </a: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Közös végrendeletbe foglalt rendelkezés egyoldalú visszavonása semmis </a:t>
            </a:r>
            <a:r>
              <a:rPr lang="hu-HU" b="1" dirty="0" smtClean="0">
                <a:latin typeface="Garamond" panose="02020404030301010803" pitchFamily="18" charset="0"/>
                <a:sym typeface="Wingdings" panose="05000000000000000000" pitchFamily="2" charset="2"/>
              </a:rPr>
              <a:t>ha a végrendelet ezt kizárta vagy a másik végrendelkező értesítése nélkül történt </a:t>
            </a:r>
          </a:p>
          <a:p>
            <a:pPr algn="just"/>
            <a:r>
              <a:rPr lang="hu-HU" b="1" dirty="0" smtClean="0">
                <a:latin typeface="Garamond" panose="02020404030301010803" pitchFamily="18" charset="0"/>
                <a:sym typeface="Wingdings" panose="05000000000000000000" pitchFamily="2" charset="2"/>
              </a:rPr>
              <a:t>Ha valamelyik hatályosan vonja vissza egyoldalúan a rendelkezést a másik végrendelete hatályos marad</a:t>
            </a:r>
          </a:p>
          <a:p>
            <a:pPr lvl="1" algn="just"/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  <a:sym typeface="Wingdings" panose="05000000000000000000" pitchFamily="2" charset="2"/>
              </a:rPr>
              <a:t>Kivéve: ha egyik sem tette volna meg a másiké nélkül</a:t>
            </a:r>
            <a:endParaRPr lang="hu-HU" b="1" dirty="0" smtClean="0">
              <a:solidFill>
                <a:schemeClr val="bg2">
                  <a:lumMod val="2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7842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990"/>
            <a:ext cx="7239000" cy="914360"/>
          </a:xfrm>
        </p:spPr>
        <p:txBody>
          <a:bodyPr/>
          <a:lstStyle/>
          <a:p>
            <a:pPr algn="ctr"/>
            <a:r>
              <a:rPr lang="hu-HU" dirty="0" err="1" smtClean="0">
                <a:latin typeface="Book Antiqua" panose="02040602050305030304" pitchFamily="18" charset="0"/>
              </a:rPr>
              <a:t>JOgkövetkezmények</a:t>
            </a:r>
            <a:endParaRPr lang="hu-HU" dirty="0">
              <a:latin typeface="Book Antiqua" panose="0204060205030503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124744"/>
            <a:ext cx="7920880" cy="5616624"/>
          </a:xfrm>
        </p:spPr>
        <p:txBody>
          <a:bodyPr/>
          <a:lstStyle/>
          <a:p>
            <a:pPr algn="just"/>
            <a:endParaRPr lang="hu-HU" b="1" dirty="0" smtClean="0">
              <a:latin typeface="Garamond" panose="02020404030301010803" pitchFamily="18" charset="0"/>
            </a:endParaRPr>
          </a:p>
          <a:p>
            <a:pPr algn="just"/>
            <a:r>
              <a:rPr lang="hu-HU" b="1" dirty="0" smtClean="0">
                <a:latin typeface="Garamond" panose="02020404030301010803" pitchFamily="18" charset="0"/>
              </a:rPr>
              <a:t>Ha az egész érvénytelen </a:t>
            </a:r>
            <a:r>
              <a:rPr lang="hu-HU" b="1" dirty="0" smtClean="0">
                <a:latin typeface="Garamond" panose="02020404030301010803" pitchFamily="18" charset="0"/>
                <a:sym typeface="Wingdings" panose="05000000000000000000" pitchFamily="2" charset="2"/>
              </a:rPr>
              <a:t> két joghatás</a:t>
            </a:r>
          </a:p>
          <a:p>
            <a:pPr lvl="1" algn="just"/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  <a:sym typeface="Wingdings" panose="05000000000000000000" pitchFamily="2" charset="2"/>
              </a:rPr>
              <a:t>Aki nevezett örökös volt  álörökös lesz</a:t>
            </a:r>
          </a:p>
          <a:p>
            <a:pPr lvl="2" algn="just"/>
            <a:r>
              <a:rPr lang="hu-HU" sz="22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sym typeface="Wingdings" panose="05000000000000000000" pitchFamily="2" charset="2"/>
              </a:rPr>
              <a:t>A dolgok tekintetében jogalap nélküli birtokos</a:t>
            </a:r>
          </a:p>
          <a:p>
            <a:pPr lvl="2" algn="just"/>
            <a:r>
              <a:rPr lang="hu-HU" sz="22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sym typeface="Wingdings" panose="05000000000000000000" pitchFamily="2" charset="2"/>
              </a:rPr>
              <a:t>A hagyatékhoz tartozó jogoknak és követeléseknek nem jogosultja</a:t>
            </a:r>
          </a:p>
          <a:p>
            <a:pPr lvl="1" algn="just"/>
            <a:r>
              <a:rPr lang="hu-HU" sz="2400" b="1" dirty="0" smtClean="0">
                <a:solidFill>
                  <a:schemeClr val="bg2">
                    <a:lumMod val="25000"/>
                  </a:schemeClr>
                </a:solidFill>
                <a:latin typeface="Garamond" panose="02020404030301010803" pitchFamily="18" charset="0"/>
                <a:sym typeface="Wingdings" panose="05000000000000000000" pitchFamily="2" charset="2"/>
              </a:rPr>
              <a:t>Sikeres megtámadó  örökös lesz</a:t>
            </a:r>
          </a:p>
          <a:p>
            <a:pPr lvl="2" algn="just"/>
            <a:r>
              <a:rPr lang="hu-HU" sz="22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sym typeface="Wingdings" panose="05000000000000000000" pitchFamily="2" charset="2"/>
              </a:rPr>
              <a:t>Követelheti az álörököstől a nála lévő hagyatéki tárgyak, valamint azok meglévő hasznainak kiadását</a:t>
            </a:r>
          </a:p>
          <a:p>
            <a:pPr algn="just"/>
            <a:endParaRPr lang="hu-HU" b="1" dirty="0" smtClean="0">
              <a:latin typeface="Garamond" panose="02020404030301010803" pitchFamily="18" charset="0"/>
              <a:sym typeface="Wingdings" panose="05000000000000000000" pitchFamily="2" charset="2"/>
            </a:endParaRPr>
          </a:p>
          <a:p>
            <a:pPr algn="just"/>
            <a:r>
              <a:rPr lang="hu-HU" b="1" dirty="0" smtClean="0">
                <a:latin typeface="Garamond" panose="02020404030301010803" pitchFamily="18" charset="0"/>
                <a:sym typeface="Wingdings" panose="05000000000000000000" pitchFamily="2" charset="2"/>
              </a:rPr>
              <a:t>Részleges érvénytelenség</a:t>
            </a:r>
            <a:endParaRPr lang="hu-HU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0502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786742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végrendelet Fogalma és fajtái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214422"/>
            <a:ext cx="7410480" cy="5241314"/>
          </a:xfrm>
        </p:spPr>
        <p:txBody>
          <a:bodyPr/>
          <a:lstStyle/>
          <a:p>
            <a:r>
              <a:rPr lang="hu-HU" dirty="0" smtClean="0"/>
              <a:t>Okirat végrendeleti jellegének megállapítása (végrendelet minimális kellékei):</a:t>
            </a:r>
          </a:p>
          <a:p>
            <a:pPr lvl="1"/>
            <a:r>
              <a:rPr lang="hu-HU" dirty="0" err="1" smtClean="0"/>
              <a:t>Öh</a:t>
            </a:r>
            <a:r>
              <a:rPr lang="hu-HU" dirty="0" smtClean="0"/>
              <a:t>. halála esetére szóló, vagyonára vonatkozó rendelkezést tartalmazzon </a:t>
            </a:r>
            <a:r>
              <a:rPr lang="hu-HU" b="1" u="sng" dirty="0" smtClean="0"/>
              <a:t>és</a:t>
            </a:r>
          </a:p>
          <a:p>
            <a:pPr lvl="1"/>
            <a:r>
              <a:rPr lang="hu-HU" dirty="0" smtClean="0"/>
              <a:t>Külsőleg az </a:t>
            </a:r>
            <a:r>
              <a:rPr lang="hu-HU" dirty="0" err="1" smtClean="0"/>
              <a:t>öh-tól</a:t>
            </a:r>
            <a:r>
              <a:rPr lang="hu-HU" dirty="0" smtClean="0"/>
              <a:t> származónak mutatkozzék</a:t>
            </a:r>
          </a:p>
          <a:p>
            <a:r>
              <a:rPr lang="hu-HU" dirty="0" smtClean="0"/>
              <a:t>Fajtái:</a:t>
            </a:r>
          </a:p>
          <a:p>
            <a:pPr lvl="1"/>
            <a:r>
              <a:rPr lang="hu-HU" dirty="0" smtClean="0"/>
              <a:t>Közvégrendelet</a:t>
            </a:r>
          </a:p>
          <a:p>
            <a:pPr lvl="1"/>
            <a:r>
              <a:rPr lang="hu-HU" dirty="0" smtClean="0"/>
              <a:t>Írásbeli magánvégrendelet</a:t>
            </a:r>
          </a:p>
          <a:p>
            <a:pPr lvl="2"/>
            <a:r>
              <a:rPr lang="hu-HU" dirty="0" err="1" smtClean="0"/>
              <a:t>Sajátkezűleg</a:t>
            </a:r>
            <a:r>
              <a:rPr lang="hu-HU" dirty="0" smtClean="0"/>
              <a:t> írt (holográf)</a:t>
            </a:r>
          </a:p>
          <a:p>
            <a:pPr lvl="2"/>
            <a:r>
              <a:rPr lang="hu-HU" dirty="0" smtClean="0"/>
              <a:t>Más által írt (</a:t>
            </a:r>
            <a:r>
              <a:rPr lang="hu-HU" dirty="0" err="1" smtClean="0"/>
              <a:t>allográf</a:t>
            </a:r>
            <a:r>
              <a:rPr lang="hu-HU" dirty="0" smtClean="0"/>
              <a:t>)</a:t>
            </a:r>
          </a:p>
          <a:p>
            <a:pPr lvl="2"/>
            <a:r>
              <a:rPr lang="hu-HU" dirty="0" smtClean="0"/>
              <a:t>Közjegyzőnél letett</a:t>
            </a:r>
          </a:p>
          <a:p>
            <a:pPr lvl="1"/>
            <a:r>
              <a:rPr lang="hu-HU" dirty="0" smtClean="0"/>
              <a:t>Szóbeli végrendelet</a:t>
            </a:r>
            <a:endParaRPr lang="hu-HU" dirty="0" smtClean="0"/>
          </a:p>
          <a:p>
            <a:pPr lvl="1"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14290"/>
            <a:ext cx="8143900" cy="785810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>
                <a:latin typeface="Garamond" pitchFamily="18" charset="0"/>
              </a:rPr>
              <a:t>Közvégrendelet</a:t>
            </a:r>
            <a:br>
              <a:rPr lang="hu-HU" sz="3200" dirty="0" smtClean="0">
                <a:latin typeface="Garamond" pitchFamily="18" charset="0"/>
              </a:rPr>
            </a:br>
            <a:r>
              <a:rPr lang="hu-HU" sz="3200" cap="none" dirty="0" smtClean="0">
                <a:latin typeface="Garamond" pitchFamily="18" charset="0"/>
              </a:rPr>
              <a:t>(alaki érvényessége)</a:t>
            </a:r>
            <a:endParaRPr lang="hu-HU" sz="3000" cap="none" dirty="0">
              <a:latin typeface="Garamond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142984"/>
            <a:ext cx="7858180" cy="5500726"/>
          </a:xfrm>
        </p:spPr>
        <p:txBody>
          <a:bodyPr/>
          <a:lstStyle/>
          <a:p>
            <a:pPr lvl="1" algn="just"/>
            <a:r>
              <a:rPr lang="hu-HU" dirty="0" smtClean="0">
                <a:latin typeface="Garamond" pitchFamily="18" charset="0"/>
              </a:rPr>
              <a:t>Közjegyző előtt tenni</a:t>
            </a:r>
          </a:p>
          <a:p>
            <a:pPr lvl="1" algn="just"/>
            <a:r>
              <a:rPr lang="hu-HU" dirty="0" smtClean="0">
                <a:latin typeface="Garamond" pitchFamily="18" charset="0"/>
              </a:rPr>
              <a:t>Alanyi köre: </a:t>
            </a:r>
          </a:p>
          <a:p>
            <a:pPr lvl="2" algn="just"/>
            <a:r>
              <a:rPr lang="hu-HU" dirty="0" smtClean="0">
                <a:latin typeface="Garamond" pitchFamily="18" charset="0"/>
              </a:rPr>
              <a:t>bárki, DE! korlátozottan </a:t>
            </a:r>
            <a:r>
              <a:rPr lang="hu-HU" dirty="0" err="1" smtClean="0">
                <a:latin typeface="Garamond" pitchFamily="18" charset="0"/>
              </a:rPr>
              <a:t>csel.képes</a:t>
            </a:r>
            <a:r>
              <a:rPr lang="hu-HU" dirty="0" smtClean="0">
                <a:latin typeface="Garamond" pitchFamily="18" charset="0"/>
              </a:rPr>
              <a:t> </a:t>
            </a:r>
            <a:r>
              <a:rPr lang="hu-HU" dirty="0" err="1" smtClean="0">
                <a:latin typeface="Garamond" pitchFamily="18" charset="0"/>
              </a:rPr>
              <a:t>k.k</a:t>
            </a:r>
            <a:r>
              <a:rPr lang="hu-HU" dirty="0" smtClean="0">
                <a:latin typeface="Garamond" pitchFamily="18" charset="0"/>
              </a:rPr>
              <a:t>. és </a:t>
            </a:r>
            <a:r>
              <a:rPr lang="hu-HU" dirty="0" err="1" smtClean="0">
                <a:latin typeface="Garamond" pitchFamily="18" charset="0"/>
              </a:rPr>
              <a:t>csel.képességében</a:t>
            </a:r>
            <a:r>
              <a:rPr lang="hu-HU" dirty="0" smtClean="0">
                <a:latin typeface="Garamond" pitchFamily="18" charset="0"/>
              </a:rPr>
              <a:t> vagyoni nyilatkozataiban részlegesen korlátozott nagykorú CSAK ilyet tehet érvényesen!</a:t>
            </a:r>
          </a:p>
          <a:p>
            <a:pPr lvl="2" algn="just"/>
            <a:r>
              <a:rPr lang="hu-HU" dirty="0" smtClean="0">
                <a:latin typeface="Garamond" pitchFamily="18" charset="0"/>
              </a:rPr>
              <a:t>Írásban CSAK ilyet: vak, írástudatlan, olvasásra, nevének aláírására képtelen állapotban lévő személy</a:t>
            </a:r>
          </a:p>
          <a:p>
            <a:pPr lvl="1" algn="just"/>
            <a:r>
              <a:rPr lang="hu-HU" dirty="0" smtClean="0">
                <a:latin typeface="Garamond" pitchFamily="18" charset="0"/>
              </a:rPr>
              <a:t>Összeférhetetlenségi szabályok:</a:t>
            </a:r>
          </a:p>
          <a:p>
            <a:pPr lvl="2" algn="just"/>
            <a:r>
              <a:rPr lang="hu-HU" dirty="0" smtClean="0">
                <a:latin typeface="Garamond" pitchFamily="18" charset="0"/>
              </a:rPr>
              <a:t>Nem lehet olyan személy előtt, aki a végrendelkezőnek, a végrendelkező házastársának, élettársának hozzátartozója, gyámja, gondnoka.</a:t>
            </a:r>
          </a:p>
          <a:p>
            <a:pPr lvl="2" algn="just"/>
            <a:r>
              <a:rPr lang="hu-HU" dirty="0" smtClean="0">
                <a:latin typeface="Garamond" pitchFamily="18" charset="0"/>
              </a:rPr>
              <a:t>Érvénytelen a közvégrendeletbe foglalt azon juttatás, ami a </a:t>
            </a:r>
            <a:r>
              <a:rPr lang="hu-HU" dirty="0" err="1" smtClean="0">
                <a:latin typeface="Garamond" pitchFamily="18" charset="0"/>
              </a:rPr>
              <a:t>közv</a:t>
            </a:r>
            <a:r>
              <a:rPr lang="hu-HU" dirty="0" smtClean="0">
                <a:latin typeface="Garamond" pitchFamily="18" charset="0"/>
              </a:rPr>
              <a:t>. tételében </a:t>
            </a:r>
            <a:r>
              <a:rPr lang="hu-HU" b="1" u="sng" dirty="0" smtClean="0">
                <a:latin typeface="Garamond" pitchFamily="18" charset="0"/>
              </a:rPr>
              <a:t>közreműködő személy</a:t>
            </a:r>
            <a:r>
              <a:rPr lang="hu-HU" dirty="0" smtClean="0">
                <a:latin typeface="Garamond" pitchFamily="18" charset="0"/>
              </a:rPr>
              <a:t>, ennek hozzátartozója, gyámoltja, gondnokoltja javára szól.</a:t>
            </a:r>
            <a:endParaRPr lang="hu-HU" dirty="0">
              <a:latin typeface="Garamond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286248" y="5715016"/>
            <a:ext cx="371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Megfogalmazója, szerkesztője, leírója+ minden olyan személy, akinek tevékenysége a </a:t>
            </a:r>
            <a:r>
              <a:rPr lang="hu-HU" sz="1600" b="1" dirty="0" err="1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végr</a:t>
            </a:r>
            <a:r>
              <a:rPr lang="hu-HU" sz="1600" b="1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. tartalmának érdemi befolyásolására nyújt lehetősége</a:t>
            </a:r>
            <a:endParaRPr lang="hu-HU" sz="1600" b="1" dirty="0">
              <a:solidFill>
                <a:schemeClr val="tx2">
                  <a:lumMod val="50000"/>
                </a:schemeClr>
              </a:solidFill>
              <a:latin typeface="Garamond" pitchFamily="18" charset="0"/>
            </a:endParaRPr>
          </a:p>
        </p:txBody>
      </p:sp>
      <p:cxnSp>
        <p:nvCxnSpPr>
          <p:cNvPr id="6" name="Egyenes összekötő nyíllal 5"/>
          <p:cNvCxnSpPr/>
          <p:nvPr/>
        </p:nvCxnSpPr>
        <p:spPr>
          <a:xfrm>
            <a:off x="3571868" y="5572140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820122"/>
          </a:xfrm>
        </p:spPr>
        <p:txBody>
          <a:bodyPr/>
          <a:lstStyle/>
          <a:p>
            <a:pPr algn="ctr"/>
            <a:r>
              <a:rPr lang="hu-HU" dirty="0" smtClean="0"/>
              <a:t>Írásbeli magánvégrendelet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142844" y="1000108"/>
            <a:ext cx="8001056" cy="5857892"/>
          </a:xfrm>
        </p:spPr>
        <p:txBody>
          <a:bodyPr>
            <a:normAutofit/>
          </a:bodyPr>
          <a:lstStyle/>
          <a:p>
            <a:pPr algn="just"/>
            <a:r>
              <a:rPr lang="hu-HU" sz="2000" b="1" dirty="0" smtClean="0">
                <a:latin typeface="Garamond" pitchFamily="18" charset="0"/>
              </a:rPr>
              <a:t>Közös alaki szabályok: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Csak olyan nyelven, melyen az </a:t>
            </a:r>
            <a:r>
              <a:rPr lang="hu-HU" sz="1800" b="1" dirty="0" err="1" smtClean="0">
                <a:latin typeface="Garamond" pitchFamily="18" charset="0"/>
              </a:rPr>
              <a:t>öh</a:t>
            </a:r>
            <a:r>
              <a:rPr lang="hu-HU" sz="1800" b="1" dirty="0" smtClean="0">
                <a:latin typeface="Garamond" pitchFamily="18" charset="0"/>
              </a:rPr>
              <a:t>. ért, és </a:t>
            </a:r>
            <a:r>
              <a:rPr lang="hu-HU" sz="1800" b="1" dirty="0" err="1" smtClean="0">
                <a:latin typeface="Garamond" pitchFamily="18" charset="0"/>
              </a:rPr>
              <a:t>sajátkezűleg</a:t>
            </a:r>
            <a:r>
              <a:rPr lang="hu-HU" sz="1800" b="1" dirty="0" smtClean="0">
                <a:latin typeface="Garamond" pitchFamily="18" charset="0"/>
              </a:rPr>
              <a:t> írt esetén írni, </a:t>
            </a:r>
            <a:r>
              <a:rPr lang="hu-HU" sz="1800" b="1" dirty="0" err="1" smtClean="0">
                <a:latin typeface="Garamond" pitchFamily="18" charset="0"/>
              </a:rPr>
              <a:t>allográf</a:t>
            </a:r>
            <a:r>
              <a:rPr lang="hu-HU" sz="1800" b="1" dirty="0" smtClean="0">
                <a:latin typeface="Garamond" pitchFamily="18" charset="0"/>
              </a:rPr>
              <a:t> esetén olvasni tud.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Bármely élő vagy holt nyelv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Gyorsírás, más, a közönséges írástól eltérő jel- vagy számjegyírás </a:t>
            </a:r>
            <a:r>
              <a:rPr lang="hu-HU" sz="1800" b="1" dirty="0" smtClean="0">
                <a:latin typeface="Garamond" pitchFamily="18" charset="0"/>
                <a:sym typeface="Wingdings" pitchFamily="2" charset="2"/>
              </a:rPr>
              <a:t></a:t>
            </a:r>
            <a:r>
              <a:rPr lang="hu-HU" sz="1800" b="1" dirty="0" smtClean="0">
                <a:latin typeface="Garamond" pitchFamily="18" charset="0"/>
              </a:rPr>
              <a:t>érvénytelen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Keltezés ideje az okiratból kitűnjön! (meghatározott napra)</a:t>
            </a:r>
          </a:p>
          <a:p>
            <a:pPr algn="just"/>
            <a:r>
              <a:rPr lang="hu-HU" sz="2000" b="1" dirty="0" smtClean="0">
                <a:latin typeface="Garamond" pitchFamily="18" charset="0"/>
              </a:rPr>
              <a:t>Holográf (közös szabályok+):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Elejétől a végéig maga írja és aláírja + több különálló lapból állónál minden lapot folyamatos sorszámozással ellát</a:t>
            </a:r>
          </a:p>
          <a:p>
            <a:pPr algn="just"/>
            <a:r>
              <a:rPr lang="hu-HU" sz="2000" b="1" dirty="0" err="1" smtClean="0">
                <a:latin typeface="Garamond" pitchFamily="18" charset="0"/>
              </a:rPr>
              <a:t>Allográf</a:t>
            </a:r>
            <a:r>
              <a:rPr lang="hu-HU" sz="2000" b="1" dirty="0" smtClean="0">
                <a:latin typeface="Garamond" pitchFamily="18" charset="0"/>
              </a:rPr>
              <a:t> </a:t>
            </a:r>
            <a:r>
              <a:rPr lang="hu-HU" sz="2000" b="1" dirty="0" smtClean="0">
                <a:latin typeface="Garamond" pitchFamily="18" charset="0"/>
              </a:rPr>
              <a:t>(közös </a:t>
            </a:r>
            <a:r>
              <a:rPr lang="hu-HU" sz="2000" b="1" dirty="0" smtClean="0">
                <a:latin typeface="Garamond" pitchFamily="18" charset="0"/>
              </a:rPr>
              <a:t>szabályok</a:t>
            </a:r>
            <a:r>
              <a:rPr lang="hu-HU" sz="2000" b="1" dirty="0" smtClean="0">
                <a:latin typeface="Garamond" pitchFamily="18" charset="0"/>
              </a:rPr>
              <a:t>+):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Két </a:t>
            </a:r>
            <a:r>
              <a:rPr lang="hu-HU" sz="1800" b="1" dirty="0" smtClean="0">
                <a:latin typeface="Garamond" pitchFamily="18" charset="0"/>
              </a:rPr>
              <a:t>tanú együttes jelenlétében aláírja, vagy ha már aláírta, két tanú együttes jelenlétében az aláírást a magáénak ismeri el+ a tanúk is e minőségük feltüntetésével aláírják + több különálló lapból áll </a:t>
            </a:r>
            <a:r>
              <a:rPr lang="hu-HU" sz="1800" b="1" dirty="0" smtClean="0">
                <a:latin typeface="Garamond" pitchFamily="18" charset="0"/>
                <a:sym typeface="Wingdings" pitchFamily="2" charset="2"/>
              </a:rPr>
              <a:t> minden lapot folyamatos sorszámozással kell ellátni + végrendelkező+tanúk minden lapot aláírnak</a:t>
            </a:r>
            <a:endParaRPr lang="hu-HU" sz="1800" b="1" dirty="0" smtClean="0">
              <a:latin typeface="Garamond" pitchFamily="18" charset="0"/>
            </a:endParaRPr>
          </a:p>
          <a:p>
            <a:pPr algn="just"/>
            <a:r>
              <a:rPr lang="hu-HU" sz="2000" b="1" dirty="0" smtClean="0">
                <a:latin typeface="Garamond" pitchFamily="18" charset="0"/>
              </a:rPr>
              <a:t>Közjegyzőnél letett </a:t>
            </a:r>
            <a:r>
              <a:rPr lang="hu-HU" sz="2000" b="1" dirty="0" smtClean="0">
                <a:latin typeface="Garamond" pitchFamily="18" charset="0"/>
              </a:rPr>
              <a:t>(közös szabályok</a:t>
            </a:r>
            <a:r>
              <a:rPr lang="hu-HU" sz="2000" b="1" dirty="0" smtClean="0">
                <a:latin typeface="Garamond" pitchFamily="18" charset="0"/>
              </a:rPr>
              <a:t>+):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Nyílt vagy zárt iratként , a közjegyzőnél személyesen letétbe helyezi az </a:t>
            </a:r>
            <a:r>
              <a:rPr lang="hu-HU" sz="1800" b="1" dirty="0" err="1" smtClean="0">
                <a:latin typeface="Garamond" pitchFamily="18" charset="0"/>
              </a:rPr>
              <a:t>öh</a:t>
            </a:r>
            <a:r>
              <a:rPr lang="hu-HU" sz="1800" b="1" dirty="0" smtClean="0">
                <a:latin typeface="Garamond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215338" cy="1143000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>
                <a:latin typeface="Garamond" pitchFamily="18" charset="0"/>
              </a:rPr>
              <a:t>Írásbeli tanújára vonatkozó előírások</a:t>
            </a:r>
            <a:endParaRPr lang="hu-HU" sz="3000" dirty="0">
              <a:latin typeface="Garamond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4282" y="1214422"/>
            <a:ext cx="7786742" cy="5500726"/>
          </a:xfrm>
        </p:spPr>
        <p:txBody>
          <a:bodyPr>
            <a:normAutofit lnSpcReduction="10000"/>
          </a:bodyPr>
          <a:lstStyle/>
          <a:p>
            <a:r>
              <a:rPr lang="hu-HU" sz="2400" b="1" dirty="0" smtClean="0">
                <a:latin typeface="Garamond" pitchFamily="18" charset="0"/>
              </a:rPr>
              <a:t>Nem lehet tanú, aki:</a:t>
            </a:r>
          </a:p>
          <a:p>
            <a:pPr lvl="1"/>
            <a:r>
              <a:rPr lang="hu-HU" sz="2100" b="1" dirty="0" smtClean="0">
                <a:latin typeface="Garamond" pitchFamily="18" charset="0"/>
              </a:rPr>
              <a:t>A végrendelkező személyazonosságának tanúsítására nem képes</a:t>
            </a:r>
          </a:p>
          <a:p>
            <a:pPr lvl="1"/>
            <a:r>
              <a:rPr lang="hu-HU" sz="2100" b="1" dirty="0" smtClean="0">
                <a:latin typeface="Garamond" pitchFamily="18" charset="0"/>
              </a:rPr>
              <a:t>Kiskorú, </a:t>
            </a:r>
            <a:r>
              <a:rPr lang="hu-HU" sz="2100" b="1" dirty="0" err="1" smtClean="0">
                <a:latin typeface="Garamond" pitchFamily="18" charset="0"/>
              </a:rPr>
              <a:t>csel.képtelen</a:t>
            </a:r>
            <a:r>
              <a:rPr lang="hu-HU" sz="2100" b="1" dirty="0" smtClean="0">
                <a:latin typeface="Garamond" pitchFamily="18" charset="0"/>
              </a:rPr>
              <a:t> nagykorú,  </a:t>
            </a:r>
            <a:r>
              <a:rPr lang="hu-HU" sz="2100" b="1" dirty="0" err="1" smtClean="0">
                <a:latin typeface="Garamond" pitchFamily="18" charset="0"/>
              </a:rPr>
              <a:t>csel.képességében</a:t>
            </a:r>
            <a:r>
              <a:rPr lang="hu-HU" sz="2100" b="1" dirty="0" smtClean="0">
                <a:latin typeface="Garamond" pitchFamily="18" charset="0"/>
              </a:rPr>
              <a:t> olyan módon részlegesen korlátozott nagykorú, hogy </a:t>
            </a:r>
            <a:r>
              <a:rPr lang="hu-HU" sz="2100" b="1" dirty="0" err="1" smtClean="0">
                <a:latin typeface="Garamond" pitchFamily="18" charset="0"/>
              </a:rPr>
              <a:t>tanúkénti</a:t>
            </a:r>
            <a:r>
              <a:rPr lang="hu-HU" sz="2100" b="1" dirty="0" smtClean="0">
                <a:latin typeface="Garamond" pitchFamily="18" charset="0"/>
              </a:rPr>
              <a:t> közreműködését kizárja</a:t>
            </a:r>
          </a:p>
          <a:p>
            <a:pPr lvl="1"/>
            <a:r>
              <a:rPr lang="hu-HU" sz="2100" b="1" dirty="0" smtClean="0">
                <a:latin typeface="Garamond" pitchFamily="18" charset="0"/>
              </a:rPr>
              <a:t>Írástudatlan</a:t>
            </a:r>
          </a:p>
          <a:p>
            <a:r>
              <a:rPr lang="hu-HU" sz="2400" b="1" dirty="0" smtClean="0">
                <a:latin typeface="Garamond" pitchFamily="18" charset="0"/>
              </a:rPr>
              <a:t>Szerepük:</a:t>
            </a:r>
          </a:p>
          <a:p>
            <a:pPr lvl="1"/>
            <a:r>
              <a:rPr lang="hu-HU" sz="2100" b="1" dirty="0" smtClean="0">
                <a:latin typeface="Garamond" pitchFamily="18" charset="0"/>
              </a:rPr>
              <a:t>Nem kell ismerni a végrendelet tartalmát!</a:t>
            </a:r>
          </a:p>
          <a:p>
            <a:pPr lvl="1"/>
            <a:r>
              <a:rPr lang="hu-HU" sz="2100" b="1" dirty="0" smtClean="0">
                <a:latin typeface="Garamond" pitchFamily="18" charset="0"/>
              </a:rPr>
              <a:t>Még azt sem kell tudnia, hogy végrendeletnél működik közre</a:t>
            </a:r>
          </a:p>
          <a:p>
            <a:pPr lvl="1"/>
            <a:r>
              <a:rPr lang="hu-HU" sz="2100" b="1" dirty="0" smtClean="0">
                <a:latin typeface="Garamond" pitchFamily="18" charset="0"/>
              </a:rPr>
              <a:t>Egyetlen szerep: a végrendelkező személyazonosságának tanúsítása</a:t>
            </a:r>
          </a:p>
          <a:p>
            <a:r>
              <a:rPr lang="hu-HU" sz="2400" b="1" dirty="0" smtClean="0">
                <a:latin typeface="Garamond" pitchFamily="18" charset="0"/>
              </a:rPr>
              <a:t>Számukra rendelt juttatás</a:t>
            </a:r>
          </a:p>
          <a:p>
            <a:pPr lvl="1"/>
            <a:r>
              <a:rPr lang="hu-HU" sz="2100" b="1" dirty="0" smtClean="0">
                <a:latin typeface="Garamond" pitchFamily="18" charset="0"/>
              </a:rPr>
              <a:t>Érvénytelen, kivéve: ezt a részt az </a:t>
            </a:r>
            <a:r>
              <a:rPr lang="hu-HU" sz="2100" b="1" dirty="0" err="1" smtClean="0">
                <a:latin typeface="Garamond" pitchFamily="18" charset="0"/>
              </a:rPr>
              <a:t>öh</a:t>
            </a:r>
            <a:r>
              <a:rPr lang="hu-HU" sz="2100" b="1" dirty="0" smtClean="0">
                <a:latin typeface="Garamond" pitchFamily="18" charset="0"/>
              </a:rPr>
              <a:t>. </a:t>
            </a:r>
            <a:r>
              <a:rPr lang="hu-HU" sz="2100" b="1" dirty="0" err="1" smtClean="0">
                <a:latin typeface="Garamond" pitchFamily="18" charset="0"/>
              </a:rPr>
              <a:t>sajátkezűleg</a:t>
            </a:r>
            <a:r>
              <a:rPr lang="hu-HU" sz="2100" b="1" dirty="0" smtClean="0">
                <a:latin typeface="Garamond" pitchFamily="18" charset="0"/>
              </a:rPr>
              <a:t> írta és aláírta, vagy az érintett tanún kívül még két tanú részt vesz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239000" cy="748684"/>
          </a:xfrm>
        </p:spPr>
        <p:txBody>
          <a:bodyPr/>
          <a:lstStyle/>
          <a:p>
            <a:pPr algn="ctr"/>
            <a:r>
              <a:rPr lang="hu-HU" dirty="0" smtClean="0">
                <a:latin typeface="Garamond" pitchFamily="18" charset="0"/>
              </a:rPr>
              <a:t>Szóbeli végrendelet</a:t>
            </a:r>
            <a:endParaRPr lang="hu-HU" dirty="0">
              <a:latin typeface="Garamond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071546"/>
            <a:ext cx="8001024" cy="5786454"/>
          </a:xfrm>
        </p:spPr>
        <p:txBody>
          <a:bodyPr>
            <a:normAutofit/>
          </a:bodyPr>
          <a:lstStyle/>
          <a:p>
            <a:r>
              <a:rPr lang="hu-HU" b="1" dirty="0" smtClean="0">
                <a:latin typeface="Garamond" pitchFamily="18" charset="0"/>
              </a:rPr>
              <a:t>Kivételes </a:t>
            </a:r>
          </a:p>
          <a:p>
            <a:pPr>
              <a:buFont typeface="Wingdings" pitchFamily="2" charset="2"/>
              <a:buChar char="§"/>
            </a:pPr>
            <a:r>
              <a:rPr lang="hu-HU" sz="1800" b="1" dirty="0" smtClean="0">
                <a:solidFill>
                  <a:schemeClr val="bg1">
                    <a:lumMod val="50000"/>
                  </a:schemeClr>
                </a:solidFill>
                <a:latin typeface="Garamond" pitchFamily="18" charset="0"/>
              </a:rPr>
              <a:t>Szóbeli végrendeletet az tehet, aki </a:t>
            </a:r>
            <a:r>
              <a:rPr lang="hu-HU" sz="1800" b="1" u="sng" dirty="0" smtClean="0">
                <a:solidFill>
                  <a:schemeClr val="bg1">
                    <a:lumMod val="50000"/>
                  </a:schemeClr>
                </a:solidFill>
                <a:latin typeface="Garamond" pitchFamily="18" charset="0"/>
              </a:rPr>
              <a:t>életét fenyegető </a:t>
            </a:r>
            <a:r>
              <a:rPr lang="hu-HU" sz="1800" b="1" dirty="0" smtClean="0">
                <a:solidFill>
                  <a:schemeClr val="bg1">
                    <a:lumMod val="50000"/>
                  </a:schemeClr>
                </a:solidFill>
                <a:latin typeface="Garamond" pitchFamily="18" charset="0"/>
              </a:rPr>
              <a:t>olyan </a:t>
            </a:r>
            <a:r>
              <a:rPr lang="hu-HU" sz="1800" b="1" u="sng" dirty="0" smtClean="0">
                <a:solidFill>
                  <a:schemeClr val="bg1">
                    <a:lumMod val="50000"/>
                  </a:schemeClr>
                </a:solidFill>
                <a:latin typeface="Garamond" pitchFamily="18" charset="0"/>
              </a:rPr>
              <a:t>rendkívüli helyzetben </a:t>
            </a:r>
            <a:r>
              <a:rPr lang="hu-HU" sz="1800" b="1" dirty="0" smtClean="0">
                <a:solidFill>
                  <a:schemeClr val="bg1">
                    <a:lumMod val="50000"/>
                  </a:schemeClr>
                </a:solidFill>
                <a:latin typeface="Garamond" pitchFamily="18" charset="0"/>
              </a:rPr>
              <a:t>van, amely </a:t>
            </a:r>
            <a:r>
              <a:rPr lang="hu-HU" sz="1800" b="1" u="sng" dirty="0" smtClean="0">
                <a:solidFill>
                  <a:schemeClr val="bg1">
                    <a:lumMod val="50000"/>
                  </a:schemeClr>
                </a:solidFill>
                <a:latin typeface="Garamond" pitchFamily="18" charset="0"/>
              </a:rPr>
              <a:t>írásbeli végrendelet tételét nem teszi lehetővé.</a:t>
            </a:r>
          </a:p>
          <a:p>
            <a:r>
              <a:rPr lang="hu-HU" b="1" dirty="0" smtClean="0">
                <a:latin typeface="Garamond" pitchFamily="18" charset="0"/>
              </a:rPr>
              <a:t>Érvényessége: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ha a végrendelkező két tanú együttes jelenlétében,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 a tanúk által értett nyelven végakaratát egész terjedelmében szóban – vagy jelnyelvet használó végrendelkező esetén jelnyelven - előadja,</a:t>
            </a:r>
            <a:r>
              <a:rPr lang="hu-HU" sz="1800" b="1" u="sng" dirty="0" smtClean="0">
                <a:latin typeface="Garamond" pitchFamily="18" charset="0"/>
              </a:rPr>
              <a:t> és </a:t>
            </a:r>
          </a:p>
          <a:p>
            <a:pPr lvl="1" algn="just"/>
            <a:r>
              <a:rPr lang="hu-HU" sz="1800" b="1" dirty="0" smtClean="0">
                <a:latin typeface="Garamond" pitchFamily="18" charset="0"/>
              </a:rPr>
              <a:t>egyidejűleg kijelenti, hogy szóbeli nyilatkozata az ő végrendelete.</a:t>
            </a:r>
          </a:p>
          <a:p>
            <a:r>
              <a:rPr lang="hu-HU" b="1" dirty="0" smtClean="0">
                <a:latin typeface="Garamond" pitchFamily="18" charset="0"/>
              </a:rPr>
              <a:t>Tanúkra vonatkozó előírások:</a:t>
            </a:r>
          </a:p>
          <a:p>
            <a:pPr lvl="1" algn="just"/>
            <a:r>
              <a:rPr lang="hu-HU" sz="2000" b="1" dirty="0" smtClean="0">
                <a:latin typeface="Garamond" pitchFamily="18" charset="0"/>
              </a:rPr>
              <a:t>A szóbeli végrendeletre megfelelően alkalmazni kell az írásbeli magánvégrendelet tanújának személyére vonatkozó, valamint az ő és hozzátartozója érdekeltségére tekintettel megállapított korlátozásokat, </a:t>
            </a:r>
            <a:endParaRPr lang="hu-HU" sz="2000" b="1" dirty="0" smtClean="0">
              <a:latin typeface="Garamond" pitchFamily="18" charset="0"/>
            </a:endParaRPr>
          </a:p>
          <a:p>
            <a:pPr lvl="1" algn="just"/>
            <a:r>
              <a:rPr lang="hu-HU" sz="2000" b="1" dirty="0" smtClean="0">
                <a:latin typeface="Garamond" pitchFamily="18" charset="0"/>
              </a:rPr>
              <a:t>azzal </a:t>
            </a:r>
            <a:r>
              <a:rPr lang="hu-HU" sz="2000" b="1" dirty="0" smtClean="0">
                <a:latin typeface="Garamond" pitchFamily="18" charset="0"/>
              </a:rPr>
              <a:t>az eltéréssel, hogy a tanú írni tudása a szóbeli végrendelet érvényességének nem feltétele</a:t>
            </a:r>
            <a:r>
              <a:rPr lang="hu-HU" sz="2000" b="1" dirty="0" smtClean="0">
                <a:latin typeface="Garamond" pitchFamily="18" charset="0"/>
              </a:rPr>
              <a:t>. (DE! nekik már szükségszerűen ismerniük kell a végrendelet tartalmát!!)</a:t>
            </a:r>
          </a:p>
          <a:p>
            <a:pPr lvl="1" algn="just">
              <a:buNone/>
            </a:pPr>
            <a:endParaRPr lang="hu-HU" sz="1800" b="1" dirty="0" smtClean="0">
              <a:latin typeface="Garamond" pitchFamily="18" charset="0"/>
            </a:endParaRPr>
          </a:p>
          <a:p>
            <a:pPr lvl="1">
              <a:buNone/>
            </a:pPr>
            <a:endParaRPr lang="hu-HU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239000" cy="748684"/>
          </a:xfrm>
        </p:spPr>
        <p:txBody>
          <a:bodyPr/>
          <a:lstStyle/>
          <a:p>
            <a:pPr algn="ctr"/>
            <a:r>
              <a:rPr lang="hu-HU" dirty="0" smtClean="0">
                <a:latin typeface="Garamond" pitchFamily="18" charset="0"/>
              </a:rPr>
              <a:t>Közös végrendelet</a:t>
            </a:r>
            <a:endParaRPr lang="hu-HU" dirty="0">
              <a:latin typeface="Garamond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071546"/>
            <a:ext cx="7929618" cy="578645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hu-HU" b="1" dirty="0" smtClean="0">
                <a:latin typeface="Garamond" pitchFamily="18" charset="0"/>
              </a:rPr>
              <a:t>Főszabály:</a:t>
            </a:r>
          </a:p>
          <a:p>
            <a:pPr lvl="1" algn="just"/>
            <a:r>
              <a:rPr lang="hu-HU" b="1" dirty="0" smtClean="0">
                <a:latin typeface="Garamond" pitchFamily="18" charset="0"/>
              </a:rPr>
              <a:t>Két vagy több személynek bármilyen alakban ugyanabba az okiratba foglalt végrendelkezése érvénytelen.</a:t>
            </a:r>
            <a:endParaRPr lang="hu-HU" b="1" dirty="0" smtClean="0">
              <a:latin typeface="Garamond" pitchFamily="18" charset="0"/>
            </a:endParaRPr>
          </a:p>
          <a:p>
            <a:pPr algn="just"/>
            <a:r>
              <a:rPr lang="hu-HU" b="1" dirty="0" smtClean="0">
                <a:latin typeface="Garamond" pitchFamily="18" charset="0"/>
              </a:rPr>
              <a:t>Kivétel:</a:t>
            </a:r>
          </a:p>
          <a:p>
            <a:pPr lvl="1" algn="just"/>
            <a:r>
              <a:rPr lang="hu-HU" b="1" u="sng" dirty="0" smtClean="0">
                <a:latin typeface="Garamond" pitchFamily="18" charset="0"/>
              </a:rPr>
              <a:t>Házastársaknak</a:t>
            </a:r>
            <a:r>
              <a:rPr lang="hu-HU" b="1" dirty="0" smtClean="0">
                <a:latin typeface="Garamond" pitchFamily="18" charset="0"/>
              </a:rPr>
              <a:t> az </a:t>
            </a:r>
            <a:r>
              <a:rPr lang="hu-HU" b="1" u="sng" dirty="0" smtClean="0">
                <a:latin typeface="Garamond" pitchFamily="18" charset="0"/>
              </a:rPr>
              <a:t>életközösség fennállása alatt készített</a:t>
            </a:r>
            <a:r>
              <a:rPr lang="hu-HU" b="1" dirty="0" smtClean="0">
                <a:latin typeface="Garamond" pitchFamily="18" charset="0"/>
              </a:rPr>
              <a:t>, ugyanabba az okiratba foglalt írásbeli végrendelete érvényes, </a:t>
            </a:r>
            <a:r>
              <a:rPr lang="hu-HU" b="1" u="sng" dirty="0" smtClean="0">
                <a:latin typeface="Garamond" pitchFamily="18" charset="0"/>
              </a:rPr>
              <a:t>ha</a:t>
            </a:r>
          </a:p>
          <a:p>
            <a:pPr lvl="2" algn="just"/>
            <a:r>
              <a:rPr lang="hu-HU" b="1" dirty="0" smtClean="0">
                <a:latin typeface="Garamond" pitchFamily="18" charset="0"/>
              </a:rPr>
              <a:t> </a:t>
            </a:r>
            <a:r>
              <a:rPr lang="hu-HU" b="1" dirty="0" err="1" smtClean="0">
                <a:latin typeface="Garamond" pitchFamily="18" charset="0"/>
              </a:rPr>
              <a:t>sajátkezűleg</a:t>
            </a:r>
            <a:r>
              <a:rPr lang="hu-HU" b="1" dirty="0" smtClean="0">
                <a:latin typeface="Garamond" pitchFamily="18" charset="0"/>
              </a:rPr>
              <a:t> írt végrendelet esetén az okiratot az egyik végrendelkező elejétől végig maga írja és aláírja, a másik végrendelkező ugyanabban az okiratban </a:t>
            </a:r>
            <a:r>
              <a:rPr lang="hu-HU" b="1" dirty="0" err="1" smtClean="0">
                <a:latin typeface="Garamond" pitchFamily="18" charset="0"/>
              </a:rPr>
              <a:t>sajátkezűleg</a:t>
            </a:r>
            <a:r>
              <a:rPr lang="hu-HU" b="1" dirty="0" smtClean="0">
                <a:latin typeface="Garamond" pitchFamily="18" charset="0"/>
              </a:rPr>
              <a:t> írt nyilatkozatban kijelenti, hogy az okirat az ő végakaratát is magában foglalja, és nyilatkozatát aláírja;</a:t>
            </a:r>
          </a:p>
          <a:p>
            <a:pPr lvl="2" algn="just"/>
            <a:r>
              <a:rPr lang="hu-HU" b="1" dirty="0" smtClean="0">
                <a:latin typeface="Garamond" pitchFamily="18" charset="0"/>
              </a:rPr>
              <a:t> más által írt végrendelet esetén a végrendelkezők egymás és a tanúk együttes jelenlétében írják alá az okiratot, vagy mindkét végrendelkező egymás és a tanúk együttes jelenlétében külön nyilatkozik arról, hogy az okiraton szereplő aláírás a sajátja; vagy</a:t>
            </a:r>
          </a:p>
          <a:p>
            <a:pPr lvl="2" algn="just"/>
            <a:r>
              <a:rPr lang="hu-HU" b="1" dirty="0" smtClean="0">
                <a:latin typeface="Garamond" pitchFamily="18" charset="0"/>
              </a:rPr>
              <a:t> a házastársak közvégrendeletet tettek.</a:t>
            </a:r>
          </a:p>
          <a:p>
            <a:pPr lvl="1" algn="just"/>
            <a:r>
              <a:rPr lang="hu-HU" b="1" dirty="0" smtClean="0">
                <a:latin typeface="Garamond" pitchFamily="18" charset="0"/>
              </a:rPr>
              <a:t>A </a:t>
            </a:r>
            <a:r>
              <a:rPr lang="hu-HU" b="1" dirty="0" smtClean="0">
                <a:latin typeface="Garamond" pitchFamily="18" charset="0"/>
              </a:rPr>
              <a:t>több különálló lapból álló </a:t>
            </a:r>
            <a:endParaRPr lang="hu-HU" b="1" dirty="0" smtClean="0">
              <a:latin typeface="Garamond" pitchFamily="18" charset="0"/>
            </a:endParaRPr>
          </a:p>
          <a:p>
            <a:pPr lvl="2" algn="just"/>
            <a:r>
              <a:rPr lang="hu-HU" b="1" dirty="0" smtClean="0">
                <a:latin typeface="Garamond" pitchFamily="18" charset="0"/>
              </a:rPr>
              <a:t>más </a:t>
            </a:r>
            <a:r>
              <a:rPr lang="hu-HU" b="1" dirty="0" smtClean="0">
                <a:latin typeface="Garamond" pitchFamily="18" charset="0"/>
              </a:rPr>
              <a:t>által írt közös végrendelet akkor érvényes, ha </a:t>
            </a:r>
            <a:r>
              <a:rPr lang="hu-HU" b="1" dirty="0" smtClean="0">
                <a:latin typeface="Garamond" pitchFamily="18" charset="0"/>
              </a:rPr>
              <a:t>minden </a:t>
            </a:r>
            <a:r>
              <a:rPr lang="hu-HU" b="1" dirty="0" smtClean="0">
                <a:latin typeface="Garamond" pitchFamily="18" charset="0"/>
              </a:rPr>
              <a:t>lapját folyamatos sorszámozással látták el, továbbá ha minden lapját a végrendelkezők és mindkét tanú aláírta. </a:t>
            </a:r>
          </a:p>
          <a:p>
            <a:pPr lvl="2" algn="just"/>
            <a:r>
              <a:rPr lang="hu-HU" b="1" dirty="0" err="1" smtClean="0">
                <a:latin typeface="Garamond" pitchFamily="18" charset="0"/>
              </a:rPr>
              <a:t>sajátkezűleg</a:t>
            </a:r>
            <a:r>
              <a:rPr lang="hu-HU" b="1" dirty="0" smtClean="0">
                <a:latin typeface="Garamond" pitchFamily="18" charset="0"/>
              </a:rPr>
              <a:t> </a:t>
            </a:r>
            <a:r>
              <a:rPr lang="hu-HU" b="1" dirty="0" smtClean="0">
                <a:latin typeface="Garamond" pitchFamily="18" charset="0"/>
              </a:rPr>
              <a:t>írt közös végrendelet akkor érvényes, ha minden lapját folyamatos sorszámozással látták el, és minden lapját a másik végrendelkező aláírta.</a:t>
            </a:r>
          </a:p>
          <a:p>
            <a:pPr lvl="1" algn="just"/>
            <a:endParaRPr lang="hu-HU" b="1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ényűző">
  <a:themeElements>
    <a:clrScheme name="Egyéni 4. séma">
      <a:dk1>
        <a:sysClr val="windowText" lastClr="000000"/>
      </a:dk1>
      <a:lt1>
        <a:sysClr val="window" lastClr="FFFFFF"/>
      </a:lt1>
      <a:dk2>
        <a:srgbClr val="FE611A"/>
      </a:dk2>
      <a:lt2>
        <a:srgbClr val="F4E7ED"/>
      </a:lt2>
      <a:accent1>
        <a:srgbClr val="C00000"/>
      </a:accent1>
      <a:accent2>
        <a:srgbClr val="FF0000"/>
      </a:accent2>
      <a:accent3>
        <a:srgbClr val="E36305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Fényűző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ényűző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1161</TotalTime>
  <Words>2471</Words>
  <Application>Microsoft Office PowerPoint</Application>
  <PresentationFormat>Diavetítés a képernyőre (4:3 oldalarány)</PresentationFormat>
  <Paragraphs>343</Paragraphs>
  <Slides>34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35" baseType="lpstr">
      <vt:lpstr>Fényűző</vt:lpstr>
      <vt:lpstr>Végintézkedések</vt:lpstr>
      <vt:lpstr>Alapvetés</vt:lpstr>
      <vt:lpstr>fajták</vt:lpstr>
      <vt:lpstr>A végrendelet Fogalma és fajtái</vt:lpstr>
      <vt:lpstr>Közvégrendelet (alaki érvényessége)</vt:lpstr>
      <vt:lpstr>Írásbeli magánvégrendelet</vt:lpstr>
      <vt:lpstr>Írásbeli tanújára vonatkozó előírások</vt:lpstr>
      <vt:lpstr>Szóbeli végrendelet</vt:lpstr>
      <vt:lpstr>Közös végrendelet</vt:lpstr>
      <vt:lpstr>A végrendelet tartalma</vt:lpstr>
      <vt:lpstr>A végrendelet érvénytelensége  és hatálytalansága</vt:lpstr>
      <vt:lpstr>Elméleti áttekintés</vt:lpstr>
      <vt:lpstr>A végrendelet megtámadása (7:37.§)</vt:lpstr>
      <vt:lpstr>Részleges érvénytelenség, részleges hatálytalanság (7:47.§)</vt:lpstr>
      <vt:lpstr>Az érvénytelenségi okok rendszere</vt:lpstr>
      <vt:lpstr>A végrendelkezési képesség hiánya</vt:lpstr>
      <vt:lpstr>A végrendeleti akarat nyilvánításának hibája</vt:lpstr>
      <vt:lpstr>Közvégrendelet</vt:lpstr>
      <vt:lpstr>Írásbeli magánvégrendelet</vt:lpstr>
      <vt:lpstr>Írásbeli magánvégrendelet</vt:lpstr>
      <vt:lpstr>Szóbeli végrendelet</vt:lpstr>
      <vt:lpstr>Közös végrendelet</vt:lpstr>
      <vt:lpstr>A végrendeleti akarat  fogyatékossága</vt:lpstr>
      <vt:lpstr>A végrendelet tartalmi hibája</vt:lpstr>
      <vt:lpstr>Utóörökös nevezése</vt:lpstr>
      <vt:lpstr>Meghatározott személyi kör javára rendelt juttatás</vt:lpstr>
      <vt:lpstr>Hatálytalanságra vezető okok</vt:lpstr>
      <vt:lpstr>A végrendelet visszavonása</vt:lpstr>
      <vt:lpstr>Új írásbeli végrendelet tétele</vt:lpstr>
      <vt:lpstr>A végrendelet megsemmisülése, megsemmisítése</vt:lpstr>
      <vt:lpstr>A közjegyzőnél letett végrendelet visszavétele</vt:lpstr>
      <vt:lpstr>Szóbeli végrendelet hatálytalansága</vt:lpstr>
      <vt:lpstr>Közös végrendelet hatálytalansága</vt:lpstr>
      <vt:lpstr>JOgkövetkezmények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végrendelet érvénytelensége és hatálytalansága</dc:title>
  <dc:creator>Dell</dc:creator>
  <cp:lastModifiedBy>GEP</cp:lastModifiedBy>
  <cp:revision>346</cp:revision>
  <dcterms:created xsi:type="dcterms:W3CDTF">2015-04-26T10:36:02Z</dcterms:created>
  <dcterms:modified xsi:type="dcterms:W3CDTF">2016-04-24T09:19:35Z</dcterms:modified>
</cp:coreProperties>
</file>