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50"/>
  </p:handoutMasterIdLst>
  <p:sldIdLst>
    <p:sldId id="256" r:id="rId2"/>
    <p:sldId id="289" r:id="rId3"/>
    <p:sldId id="257" r:id="rId4"/>
    <p:sldId id="258" r:id="rId5"/>
    <p:sldId id="303" r:id="rId6"/>
    <p:sldId id="259" r:id="rId7"/>
    <p:sldId id="306" r:id="rId8"/>
    <p:sldId id="260" r:id="rId9"/>
    <p:sldId id="261" r:id="rId10"/>
    <p:sldId id="262" r:id="rId11"/>
    <p:sldId id="263" r:id="rId12"/>
    <p:sldId id="264" r:id="rId13"/>
    <p:sldId id="265" r:id="rId14"/>
    <p:sldId id="300" r:id="rId15"/>
    <p:sldId id="301" r:id="rId16"/>
    <p:sldId id="304" r:id="rId17"/>
    <p:sldId id="266" r:id="rId18"/>
    <p:sldId id="267" r:id="rId19"/>
    <p:sldId id="268" r:id="rId20"/>
    <p:sldId id="269" r:id="rId21"/>
    <p:sldId id="270" r:id="rId22"/>
    <p:sldId id="271" r:id="rId23"/>
    <p:sldId id="305" r:id="rId24"/>
    <p:sldId id="272" r:id="rId25"/>
    <p:sldId id="273" r:id="rId26"/>
    <p:sldId id="274" r:id="rId27"/>
    <p:sldId id="288" r:id="rId28"/>
    <p:sldId id="276" r:id="rId29"/>
    <p:sldId id="277" r:id="rId30"/>
    <p:sldId id="278" r:id="rId31"/>
    <p:sldId id="281" r:id="rId32"/>
    <p:sldId id="280" r:id="rId33"/>
    <p:sldId id="282" r:id="rId34"/>
    <p:sldId id="284" r:id="rId35"/>
    <p:sldId id="285" r:id="rId36"/>
    <p:sldId id="286" r:id="rId37"/>
    <p:sldId id="287" r:id="rId38"/>
    <p:sldId id="290" r:id="rId39"/>
    <p:sldId id="291" r:id="rId40"/>
    <p:sldId id="292" r:id="rId41"/>
    <p:sldId id="293" r:id="rId42"/>
    <p:sldId id="294" r:id="rId43"/>
    <p:sldId id="295" r:id="rId44"/>
    <p:sldId id="307" r:id="rId45"/>
    <p:sldId id="296" r:id="rId46"/>
    <p:sldId id="297" r:id="rId47"/>
    <p:sldId id="298" r:id="rId48"/>
    <p:sldId id="299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499D81-0B5E-466A-9E8A-A84369EBC7DD}" type="datetimeFigureOut">
              <a:rPr lang="hu-HU" smtClean="0"/>
              <a:pPr/>
              <a:t>2015.10.19.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68636E-F334-43C3-B816-644C5B88BDCF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30" name="Dátum hely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28F30-F00E-4B6D-94F4-EEF2E563B3A9}" type="datetimeFigureOut">
              <a:rPr lang="en-US" smtClean="0"/>
              <a:pPr/>
              <a:t>10/19/2015</a:t>
            </a:fld>
            <a:endParaRPr lang="en-US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F4D8-1EC8-41EB-A9C3-4580079F16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28F30-F00E-4B6D-94F4-EEF2E563B3A9}" type="datetimeFigureOut">
              <a:rPr lang="en-US" smtClean="0"/>
              <a:pPr/>
              <a:t>10/19/2015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F4D8-1EC8-41EB-A9C3-4580079F16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28F30-F00E-4B6D-94F4-EEF2E563B3A9}" type="datetimeFigureOut">
              <a:rPr lang="en-US" smtClean="0"/>
              <a:pPr/>
              <a:t>10/19/2015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F4D8-1EC8-41EB-A9C3-4580079F16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28F30-F00E-4B6D-94F4-EEF2E563B3A9}" type="datetimeFigureOut">
              <a:rPr lang="en-US" smtClean="0"/>
              <a:pPr/>
              <a:t>10/19/2015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F4D8-1EC8-41EB-A9C3-4580079F16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28F30-F00E-4B6D-94F4-EEF2E563B3A9}" type="datetimeFigureOut">
              <a:rPr lang="en-US" smtClean="0"/>
              <a:pPr/>
              <a:t>10/19/2015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F4D8-1EC8-41EB-A9C3-4580079F16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28F30-F00E-4B6D-94F4-EEF2E563B3A9}" type="datetimeFigureOut">
              <a:rPr lang="en-US" smtClean="0"/>
              <a:pPr/>
              <a:t>10/19/2015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F4D8-1EC8-41EB-A9C3-4580079F16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28F30-F00E-4B6D-94F4-EEF2E563B3A9}" type="datetimeFigureOut">
              <a:rPr lang="en-US" smtClean="0"/>
              <a:pPr/>
              <a:t>10/19/2015</a:t>
            </a:fld>
            <a:endParaRPr lang="en-US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F4D8-1EC8-41EB-A9C3-4580079F16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28F30-F00E-4B6D-94F4-EEF2E563B3A9}" type="datetimeFigureOut">
              <a:rPr lang="en-US" smtClean="0"/>
              <a:pPr/>
              <a:t>10/19/2015</a:t>
            </a:fld>
            <a:endParaRPr lang="en-US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F4D8-1EC8-41EB-A9C3-4580079F16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28F30-F00E-4B6D-94F4-EEF2E563B3A9}" type="datetimeFigureOut">
              <a:rPr lang="en-US" smtClean="0"/>
              <a:pPr/>
              <a:t>10/19/2015</a:t>
            </a:fld>
            <a:endParaRPr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F4D8-1EC8-41EB-A9C3-4580079F16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28F30-F00E-4B6D-94F4-EEF2E563B3A9}" type="datetimeFigureOut">
              <a:rPr lang="en-US" smtClean="0"/>
              <a:pPr/>
              <a:t>10/19/2015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1F4D8-1EC8-41EB-A9C3-4580079F16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 sarkán kerekítve levágott téglalap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erékszögű háromszög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28F30-F00E-4B6D-94F4-EEF2E563B3A9}" type="datetimeFigureOut">
              <a:rPr lang="en-US" smtClean="0"/>
              <a:pPr/>
              <a:t>10/19/2015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7F1F4D8-1EC8-41EB-A9C3-4580079F16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10" name="Szabadkézi sokszög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zabadkézi sokszög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sokszög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zabadkézi sokszög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Cím hely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0" name="Szöveg hely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1928F30-F00E-4B6D-94F4-EEF2E563B3A9}" type="datetimeFigureOut">
              <a:rPr lang="en-US" smtClean="0"/>
              <a:pPr/>
              <a:t>10/19/2015</a:t>
            </a:fld>
            <a:endParaRPr lang="en-US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7F1F4D8-1EC8-41EB-A9C3-4580079F162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Szabadkézi sokszög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Szabadkézi sokszög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hu-HU" dirty="0" smtClean="0"/>
              <a:t>Az ingatlan-nyilvántartási eljárás </a:t>
            </a:r>
            <a:endParaRPr lang="en-US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hu-HU" dirty="0" smtClean="0"/>
          </a:p>
          <a:p>
            <a:pPr algn="ctr"/>
            <a:r>
              <a:rPr lang="hu-HU" dirty="0" smtClean="0"/>
              <a:t>2015. </a:t>
            </a:r>
            <a:r>
              <a:rPr lang="hu-HU" smtClean="0"/>
              <a:t>október </a:t>
            </a:r>
            <a:r>
              <a:rPr lang="hu-HU" dirty="0" smtClean="0"/>
              <a:t>17.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/>
          </a:bodyPr>
          <a:lstStyle/>
          <a:p>
            <a:pPr marL="880110" lvl="1" indent="-514350">
              <a:buNone/>
            </a:pPr>
            <a:r>
              <a:rPr lang="hu-HU" dirty="0" smtClean="0"/>
              <a:t>A tulajdonjog, haszonélvezeti jog, a használat joga, szolgalmi jog, vételi jog, jelzálogjog keletkezésére, módosulására, illetve megszűnésére vonatkozó bejegyzésnek kizárólag közokirat vagy ügyvéd által ellenjegyzett magánokirat alapján van helye. </a:t>
            </a:r>
          </a:p>
          <a:p>
            <a:pPr marL="880110" lvl="1" indent="-514350">
              <a:buNone/>
            </a:pPr>
            <a:r>
              <a:rPr lang="hu-HU" dirty="0" smtClean="0"/>
              <a:t>Jelzálogjog alapítására, módosulására és megszűnésére vonatkozó bejegyzés olyan magánokirat alapján is teljesíthető, amelyet a nyilatkozattevő hitelintézet - nevének feltüntetésével - szabályszerűen írt alá.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b="1" dirty="0" smtClean="0"/>
              <a:t>Közbenső intézkedések: hiánypótlás</a:t>
            </a:r>
            <a:endParaRPr lang="en-US" sz="44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dirty="0" smtClean="0"/>
              <a:t>Ha a kérelemnek, mellékleteinek vagy a bejegyzés alapjául szolgáló okiratnak pótolható hiányossága van, a kérelmezőt 15 napon belül határidő tűzésével fel kell hívni a hiány pótlására. </a:t>
            </a:r>
          </a:p>
          <a:p>
            <a:pPr>
              <a:buNone/>
            </a:pPr>
            <a:r>
              <a:rPr lang="hu-HU" dirty="0" smtClean="0"/>
              <a:t>A hiánypótlásra 15 napos határidőt kell adni, ami indokolt esetben kérelemre egyszer 15 nappal meghosszabbítható. </a:t>
            </a:r>
          </a:p>
          <a:p>
            <a:pPr>
              <a:buNone/>
            </a:pPr>
            <a:r>
              <a:rPr lang="hu-HU" dirty="0" smtClean="0"/>
              <a:t>Ha az igazgatási szolgáltatási díjat nem fizették meg, szintén hiánypótlási felhívást bocsát ki.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hu-HU" sz="3500" b="1" dirty="0" smtClean="0"/>
              <a:t>Nem alkalmas a hiánypótlásra</a:t>
            </a:r>
            <a:r>
              <a:rPr lang="hu-HU" sz="3500" dirty="0" smtClean="0"/>
              <a:t> </a:t>
            </a:r>
            <a:endParaRPr lang="en-US" sz="35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hu-HU" dirty="0" smtClean="0"/>
              <a:t>a)	</a:t>
            </a:r>
            <a:r>
              <a:rPr lang="hu-HU" dirty="0" err="1" smtClean="0"/>
              <a:t>a</a:t>
            </a:r>
            <a:r>
              <a:rPr lang="hu-HU" dirty="0" smtClean="0"/>
              <a:t> benyújtott okirat tartalmát, illetőleg az abban megjelölt jogcímet kellene módosítani vagy pótolni,</a:t>
            </a:r>
          </a:p>
          <a:p>
            <a:pPr>
              <a:buNone/>
            </a:pPr>
            <a:r>
              <a:rPr lang="hu-HU" dirty="0" smtClean="0"/>
              <a:t>b)	a szerződő vagy jogosult, illetőleg kötelezett felek személyét kellene megváltoztatni a jogutódlás kivételével,</a:t>
            </a:r>
          </a:p>
          <a:p>
            <a:pPr>
              <a:buNone/>
            </a:pPr>
            <a:r>
              <a:rPr lang="hu-HU" dirty="0" smtClean="0"/>
              <a:t>c)	a település megjelölése, az ingatlan fekvése és helyrajzi száma módosulna, vagy </a:t>
            </a:r>
            <a:r>
              <a:rPr lang="hu-HU" i="1" dirty="0" smtClean="0"/>
              <a:t>ezeket együtt </a:t>
            </a:r>
            <a:r>
              <a:rPr lang="hu-HU" dirty="0" smtClean="0"/>
              <a:t>kellene utólag megjelölni,</a:t>
            </a:r>
          </a:p>
          <a:p>
            <a:pPr>
              <a:buNone/>
            </a:pPr>
            <a:r>
              <a:rPr lang="hu-HU" dirty="0" smtClean="0"/>
              <a:t>d)	a szerződő, jogosult, illetőleg kötelezett felek bármelyikének az aláírását kellene utólag pótolni,</a:t>
            </a:r>
          </a:p>
          <a:p>
            <a:pPr>
              <a:buNone/>
            </a:pPr>
            <a:r>
              <a:rPr lang="hu-HU" dirty="0" smtClean="0"/>
              <a:t>e)	az okirat ellenjegyezéséről, az aláírás közjegyzői hitelesítéséről, tanúk általi aláírásáról kellene gondoskodni,</a:t>
            </a:r>
          </a:p>
          <a:p>
            <a:pPr>
              <a:buNone/>
            </a:pPr>
            <a:r>
              <a:rPr lang="hu-HU" dirty="0" smtClean="0"/>
              <a:t>f)	a bejegyzési engedélyt kellene utólag pótolni, kivéve a függőben tartás új esetét</a:t>
            </a:r>
          </a:p>
          <a:p>
            <a:pPr>
              <a:buNone/>
            </a:pPr>
            <a:r>
              <a:rPr lang="hu-HU" dirty="0" smtClean="0"/>
              <a:t>g)	okirat keltezésének helyét vagy az időpontját kellene feltüntetni,</a:t>
            </a:r>
          </a:p>
          <a:p>
            <a:pPr>
              <a:buNone/>
            </a:pPr>
            <a:r>
              <a:rPr lang="hu-HU" dirty="0" smtClean="0"/>
              <a:t>h)	az ingatlanügyi hatóság által záradékolt változási vázrajzot kellene pótolni, vagy amihez egy évnél régebben záradékolt változási vázrajzot csatoltak.</a:t>
            </a:r>
          </a:p>
          <a:p>
            <a:pPr>
              <a:buNone/>
            </a:pPr>
            <a:r>
              <a:rPr lang="hu-HU" dirty="0" smtClean="0"/>
              <a:t>Érdemi határozattal kell elutasítani.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hu-HU" sz="3500" b="1" dirty="0" smtClean="0"/>
              <a:t>Nem alkalmas a hiánypótlásra</a:t>
            </a:r>
            <a:r>
              <a:rPr lang="hu-HU" sz="3500" dirty="0" smtClean="0"/>
              <a:t> </a:t>
            </a:r>
            <a:endParaRPr lang="en-US" sz="35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 fontScale="92500" lnSpcReduction="10000"/>
          </a:bodyPr>
          <a:lstStyle/>
          <a:p>
            <a:r>
              <a:rPr lang="hu-HU" i="1" dirty="0" smtClean="0"/>
              <a:t> </a:t>
            </a:r>
            <a:r>
              <a:rPr lang="hu-HU" dirty="0" smtClean="0"/>
              <a:t>a kérelem vagy a benyújtott okirat, illetve azok együttes tartalma érthetetlen, ellentmondó, vagy a kérelem nem tartalmazza a kérelmező nevét, lakcímét (székhelyét), az érintett ingatlan helyrajzi számának és annak a jognak, ténynek vagy adatnak a megjelölését, amelynek bejegyzését, feljegyzését, törlését illetőleg átvezetését kérik,</a:t>
            </a:r>
            <a:endParaRPr lang="en-US" dirty="0" smtClean="0"/>
          </a:p>
          <a:p>
            <a:r>
              <a:rPr lang="hu-HU" dirty="0" smtClean="0"/>
              <a:t>olyan jogra vagy tényre vonatkozik, amely nem tárgya az ingatlan-nyilvántartásnak,</a:t>
            </a:r>
            <a:endParaRPr lang="en-US" dirty="0" smtClean="0"/>
          </a:p>
          <a:p>
            <a:r>
              <a:rPr lang="hu-HU" dirty="0" smtClean="0"/>
              <a:t>vagy az az ingatlan, jog vagy tény, amelyre a bejegyzést kérték az ingatlan-nyilvántartásban nem szerepel,</a:t>
            </a:r>
            <a:endParaRPr lang="en-US" dirty="0" smtClean="0"/>
          </a:p>
          <a:p>
            <a:r>
              <a:rPr lang="hu-HU" dirty="0" smtClean="0"/>
              <a:t>vagy a bejegyzési kérelmet arra nem jogosult nyújtotta be.</a:t>
            </a:r>
          </a:p>
          <a:p>
            <a:pPr>
              <a:buNone/>
            </a:pPr>
            <a:r>
              <a:rPr lang="hu-HU" dirty="0" smtClean="0"/>
              <a:t>Érdemi vizsgálat nélkül, végzéssel kell elutasítani.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hu-HU" sz="4400" b="1" dirty="0" smtClean="0"/>
              <a:t>Nyilvánvaló érvénytelenség</a:t>
            </a:r>
            <a:endParaRPr lang="en-US" sz="44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 </a:t>
            </a:r>
            <a:r>
              <a:rPr lang="en-US" dirty="0" err="1" smtClean="0"/>
              <a:t>kell</a:t>
            </a:r>
            <a:r>
              <a:rPr lang="en-US" dirty="0" smtClean="0"/>
              <a:t> </a:t>
            </a:r>
            <a:r>
              <a:rPr lang="en-US" dirty="0" err="1" smtClean="0"/>
              <a:t>utasítani</a:t>
            </a:r>
            <a:r>
              <a:rPr lang="en-US" dirty="0" smtClean="0"/>
              <a:t> a </a:t>
            </a:r>
            <a:r>
              <a:rPr lang="en-US" dirty="0" err="1" smtClean="0"/>
              <a:t>bejegyzési</a:t>
            </a:r>
            <a:r>
              <a:rPr lang="en-US" dirty="0" smtClean="0"/>
              <a:t> </a:t>
            </a:r>
            <a:r>
              <a:rPr lang="en-US" dirty="0" err="1" smtClean="0"/>
              <a:t>kérelmet</a:t>
            </a:r>
            <a:r>
              <a:rPr lang="en-US" dirty="0" smtClean="0"/>
              <a:t>, ha a </a:t>
            </a:r>
            <a:r>
              <a:rPr lang="en-US" dirty="0" err="1" smtClean="0"/>
              <a:t>bejegyzés</a:t>
            </a:r>
            <a:r>
              <a:rPr lang="en-US" dirty="0" smtClean="0"/>
              <a:t> </a:t>
            </a:r>
            <a:r>
              <a:rPr lang="en-US" dirty="0" err="1" smtClean="0"/>
              <a:t>alapjául</a:t>
            </a:r>
            <a:r>
              <a:rPr lang="en-US" dirty="0" smtClean="0"/>
              <a:t> </a:t>
            </a:r>
            <a:r>
              <a:rPr lang="en-US" dirty="0" err="1" smtClean="0"/>
              <a:t>szolgáló</a:t>
            </a:r>
            <a:r>
              <a:rPr lang="en-US" dirty="0" smtClean="0"/>
              <a:t> </a:t>
            </a:r>
            <a:r>
              <a:rPr lang="en-US" dirty="0" err="1" smtClean="0"/>
              <a:t>okiratnak</a:t>
            </a:r>
            <a:r>
              <a:rPr lang="en-US" dirty="0" smtClean="0"/>
              <a:t> </a:t>
            </a:r>
            <a:r>
              <a:rPr lang="en-US" dirty="0" err="1" smtClean="0"/>
              <a:t>olyan</a:t>
            </a:r>
            <a:r>
              <a:rPr lang="en-US" dirty="0" smtClean="0"/>
              <a:t> </a:t>
            </a:r>
            <a:r>
              <a:rPr lang="en-US" dirty="0" err="1" smtClean="0"/>
              <a:t>tartalmi</a:t>
            </a:r>
            <a:r>
              <a:rPr lang="en-US" dirty="0" smtClean="0"/>
              <a:t> </a:t>
            </a:r>
            <a:r>
              <a:rPr lang="en-US" dirty="0" err="1" smtClean="0"/>
              <a:t>vagy</a:t>
            </a:r>
            <a:r>
              <a:rPr lang="en-US" dirty="0" smtClean="0"/>
              <a:t> </a:t>
            </a:r>
            <a:r>
              <a:rPr lang="en-US" dirty="0" err="1" smtClean="0"/>
              <a:t>alaki</a:t>
            </a:r>
            <a:r>
              <a:rPr lang="en-US" dirty="0" smtClean="0"/>
              <a:t> </a:t>
            </a:r>
            <a:r>
              <a:rPr lang="en-US" dirty="0" err="1" smtClean="0"/>
              <a:t>hiányossága</a:t>
            </a:r>
            <a:r>
              <a:rPr lang="en-US" dirty="0" smtClean="0"/>
              <a:t> van, </a:t>
            </a:r>
            <a:r>
              <a:rPr lang="en-US" dirty="0" err="1" smtClean="0"/>
              <a:t>amely</a:t>
            </a:r>
            <a:r>
              <a:rPr lang="en-US" dirty="0" smtClean="0"/>
              <a:t> </a:t>
            </a:r>
            <a:r>
              <a:rPr lang="en-US" dirty="0" err="1" smtClean="0"/>
              <a:t>miatt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nyilvánvalóan</a:t>
            </a:r>
            <a:r>
              <a:rPr lang="en-US" dirty="0" smtClean="0"/>
              <a:t> </a:t>
            </a:r>
            <a:r>
              <a:rPr lang="en-US" dirty="0" err="1" smtClean="0"/>
              <a:t>érvénytelen</a:t>
            </a:r>
            <a:r>
              <a:rPr lang="en-US" dirty="0" smtClean="0"/>
              <a:t>.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érvénytelenség</a:t>
            </a:r>
            <a:r>
              <a:rPr lang="en-US" dirty="0" smtClean="0"/>
              <a:t> </a:t>
            </a:r>
            <a:r>
              <a:rPr lang="en-US" dirty="0" err="1" smtClean="0"/>
              <a:t>akkor</a:t>
            </a:r>
            <a:r>
              <a:rPr lang="en-US" dirty="0" smtClean="0"/>
              <a:t> </a:t>
            </a:r>
            <a:r>
              <a:rPr lang="en-US" dirty="0" err="1" smtClean="0"/>
              <a:t>nyilvánvaló</a:t>
            </a:r>
            <a:r>
              <a:rPr lang="en-US" dirty="0" smtClean="0"/>
              <a:t>, ha </a:t>
            </a:r>
            <a:r>
              <a:rPr lang="en-US" dirty="0" err="1" smtClean="0"/>
              <a:t>ez</a:t>
            </a:r>
            <a:r>
              <a:rPr lang="en-US" dirty="0" smtClean="0"/>
              <a:t> a </a:t>
            </a:r>
            <a:r>
              <a:rPr lang="en-US" dirty="0" err="1" smtClean="0"/>
              <a:t>tény</a:t>
            </a:r>
            <a:r>
              <a:rPr lang="en-US" dirty="0" smtClean="0"/>
              <a:t> </a:t>
            </a:r>
            <a:r>
              <a:rPr lang="en-US" dirty="0" err="1" smtClean="0"/>
              <a:t>önmagában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okiratból</a:t>
            </a:r>
            <a:r>
              <a:rPr lang="en-US" dirty="0" smtClean="0"/>
              <a:t> </a:t>
            </a:r>
            <a:r>
              <a:rPr lang="en-US" dirty="0" err="1" smtClean="0"/>
              <a:t>megállapítható</a:t>
            </a:r>
            <a:r>
              <a:rPr lang="en-US" dirty="0" smtClean="0"/>
              <a:t>. </a:t>
            </a:r>
            <a:r>
              <a:rPr lang="hu-HU" dirty="0" smtClean="0"/>
              <a:t>(</a:t>
            </a:r>
            <a:r>
              <a:rPr lang="en-US" dirty="0" smtClean="0"/>
              <a:t>51. § (1) </a:t>
            </a:r>
            <a:r>
              <a:rPr lang="hu-HU" dirty="0" err="1" smtClean="0"/>
              <a:t>bek</a:t>
            </a:r>
            <a:r>
              <a:rPr lang="hu-HU" dirty="0" smtClean="0"/>
              <a:t>.)</a:t>
            </a:r>
            <a:endParaRPr lang="en-US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 smtClean="0"/>
              <a:t>Hiánypótlási felhívás eredménye</a:t>
            </a:r>
            <a:endParaRPr lang="en-US" sz="4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/>
          <a:lstStyle/>
          <a:p>
            <a:r>
              <a:rPr lang="hu-HU" dirty="0" smtClean="0"/>
              <a:t>Ha pótolják: teljesíthető</a:t>
            </a:r>
          </a:p>
          <a:p>
            <a:r>
              <a:rPr lang="hu-HU" dirty="0" smtClean="0"/>
              <a:t>Ha nem pótolják határidőben: </a:t>
            </a:r>
          </a:p>
          <a:p>
            <a:pPr lvl="1"/>
            <a:r>
              <a:rPr lang="hu-HU" dirty="0" smtClean="0"/>
              <a:t>El kell utasítani  a kérelmet ( a változás nem jegyezhető be)</a:t>
            </a:r>
          </a:p>
          <a:p>
            <a:pPr lvl="1"/>
            <a:r>
              <a:rPr lang="hu-HU" dirty="0" smtClean="0"/>
              <a:t>A kérelem teljesíthető részének a földhivatal helyt ad</a:t>
            </a:r>
          </a:p>
          <a:p>
            <a:pPr lvl="1"/>
            <a:r>
              <a:rPr lang="hu-HU" dirty="0" smtClean="0"/>
              <a:t>A kérelmező nyilatkozata esetén, ha a teljesíthető részt sem tartja fenn, kérelem visszavonásának kell tekinteni</a:t>
            </a:r>
          </a:p>
          <a:p>
            <a:pPr lvl="1"/>
            <a:r>
              <a:rPr lang="hu-HU" dirty="0" smtClean="0"/>
              <a:t>Kérelem elutasításának tényét fel kell jegyezni a tulajdoni lapra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864096"/>
          </a:xfrm>
        </p:spPr>
        <p:txBody>
          <a:bodyPr>
            <a:noAutofit/>
          </a:bodyPr>
          <a:lstStyle/>
          <a:p>
            <a:r>
              <a:rPr lang="hu-HU" sz="3600" b="1" dirty="0" smtClean="0"/>
              <a:t>Közbenső intézkedések: Ügyész értesítése</a:t>
            </a:r>
            <a:endParaRPr lang="hu-HU" sz="36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Ha az ingatlanügyi hatóság megítélése szerint a bejegyzés alapjául szolgáló hatósági határozatot nem a hatáskörében eljáró szerv hozta, vagy a határozat tartalma jogszabályba ütközik, erről az ingatlanügyi hatósági határozathozatal előtt az ügyészt értesíti. (</a:t>
            </a:r>
            <a:r>
              <a:rPr lang="hu-HU" dirty="0" err="1" smtClean="0"/>
              <a:t>Inytv</a:t>
            </a:r>
            <a:r>
              <a:rPr lang="hu-HU" dirty="0" smtClean="0"/>
              <a:t>. 42. § (1) </a:t>
            </a:r>
            <a:r>
              <a:rPr lang="hu-HU" dirty="0" err="1" smtClean="0"/>
              <a:t>bek</a:t>
            </a:r>
            <a:r>
              <a:rPr lang="hu-HU" dirty="0" smtClean="0"/>
              <a:t>.) </a:t>
            </a:r>
            <a:endParaRPr lang="hu-H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 smtClean="0"/>
              <a:t>A beadványok intézése</a:t>
            </a:r>
            <a:endParaRPr lang="en-US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A rangsor elvének </a:t>
            </a:r>
            <a:r>
              <a:rPr lang="hu-HU" b="1" dirty="0" smtClean="0"/>
              <a:t>eljárási jelentősége</a:t>
            </a:r>
            <a:r>
              <a:rPr lang="hu-HU" dirty="0" smtClean="0"/>
              <a:t> az, hogy a beadványokat azok rangsorában, azaz az iktatószámok sorrendjében kell elintézni, az előterjesztésük időpontjában hatályos jogszabályok szerint</a:t>
            </a:r>
          </a:p>
          <a:p>
            <a:r>
              <a:rPr lang="hu-HU" dirty="0" smtClean="0"/>
              <a:t>A bejegyzés, feljegyzéshez fűződő </a:t>
            </a:r>
            <a:r>
              <a:rPr lang="hu-HU" b="1" dirty="0" smtClean="0"/>
              <a:t>joghatály beálltára  </a:t>
            </a:r>
            <a:r>
              <a:rPr lang="hu-HU" dirty="0" smtClean="0"/>
              <a:t>a kérelem iktatási időpontja lesz irányadó.</a:t>
            </a:r>
          </a:p>
          <a:p>
            <a:r>
              <a:rPr lang="hu-HU" dirty="0" smtClean="0"/>
              <a:t>A ranghely keletkezéséről a széljegyzés tudósít: a beadvány iktatószámát a tulajdoni lapra a benyújtás napján feljegyzik.</a:t>
            </a:r>
          </a:p>
          <a:p>
            <a:r>
              <a:rPr lang="hu-HU" dirty="0" smtClean="0"/>
              <a:t>A </a:t>
            </a:r>
            <a:r>
              <a:rPr lang="hu-HU" b="1" dirty="0" smtClean="0"/>
              <a:t>széljegyzés</a:t>
            </a:r>
            <a:r>
              <a:rPr lang="hu-HU" dirty="0" smtClean="0"/>
              <a:t> pusztán eljárási intézmény, azt tanúsítja, hogy a bejegyzés, átvezetés, feljegyzés iránti eljárás megindult, az ingatlan-nyilvántartás tartalmában változást nem eredményez, jogot vagy kötelezettséget nem keletkeztet. 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/>
          <a:lstStyle/>
          <a:p>
            <a:r>
              <a:rPr lang="hu-HU" dirty="0" smtClean="0"/>
              <a:t>Bizonyos esetekben a </a:t>
            </a:r>
            <a:r>
              <a:rPr lang="hu-HU" b="1" dirty="0" smtClean="0"/>
              <a:t>beadványok rangsorá</a:t>
            </a:r>
            <a:r>
              <a:rPr lang="hu-HU" dirty="0" smtClean="0"/>
              <a:t>tól el lehet térni: A beadványok intézése során valamennyi érdekelt közjegyző által hitelesített vagy ügyvéd által ellenjegyzett magánokiratba vagy közokiratba foglalt hozzájárulásával a bejegyzések rangsora megváltoztatható.</a:t>
            </a:r>
          </a:p>
          <a:p>
            <a:r>
              <a:rPr lang="hu-HU" dirty="0" smtClean="0"/>
              <a:t>A földhivatalra a közigazgatási hatósági eljárás általános, </a:t>
            </a:r>
            <a:r>
              <a:rPr lang="hu-HU" b="1" dirty="0" smtClean="0"/>
              <a:t>30 napos ügyintézési határideje </a:t>
            </a:r>
            <a:r>
              <a:rPr lang="hu-HU" dirty="0" smtClean="0"/>
              <a:t>vonatkozik, ez alól a törvény csak szűk körű kivételt enged: harmincnál több ingatlant vagy harmincnál több érdekeltet érintő beadványokat </a:t>
            </a:r>
            <a:r>
              <a:rPr lang="hu-HU" b="1" dirty="0" smtClean="0"/>
              <a:t>3 hónap</a:t>
            </a:r>
            <a:r>
              <a:rPr lang="hu-HU" dirty="0" smtClean="0"/>
              <a:t> alatt kell elintézni.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 smtClean="0"/>
              <a:t>Az eljárás felfüggesztése</a:t>
            </a:r>
            <a:endParaRPr lang="en-US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4282" y="1285860"/>
            <a:ext cx="8472518" cy="5143536"/>
          </a:xfrm>
        </p:spPr>
        <p:txBody>
          <a:bodyPr>
            <a:normAutofit fontScale="77500" lnSpcReduction="20000"/>
          </a:bodyPr>
          <a:lstStyle/>
          <a:p>
            <a:r>
              <a:rPr lang="hu-HU" dirty="0" smtClean="0"/>
              <a:t>ha a bejegyzés, illetőleg a feljegyzés alapjául szolgáló </a:t>
            </a:r>
            <a:r>
              <a:rPr lang="hu-HU" u="sng" dirty="0" smtClean="0"/>
              <a:t>magánokirat valódiságát </a:t>
            </a:r>
            <a:r>
              <a:rPr lang="hu-HU" dirty="0" smtClean="0"/>
              <a:t>az aláíró felek, illetőleg a hitelesítő vagy ellenjegyző személyek valamelyike vitatja; vagy</a:t>
            </a:r>
          </a:p>
          <a:p>
            <a:r>
              <a:rPr lang="hu-HU" dirty="0" smtClean="0"/>
              <a:t>ha a bejegyzés, illetőleg a feljegyzés alapjául szolgáló okirat </a:t>
            </a:r>
            <a:r>
              <a:rPr lang="hu-HU" u="sng" dirty="0" smtClean="0"/>
              <a:t>jogszerűsége</a:t>
            </a:r>
            <a:r>
              <a:rPr lang="hu-HU" dirty="0" smtClean="0"/>
              <a:t>, illetőleg a bejegyezni kért jog, feljegyezni kért </a:t>
            </a:r>
            <a:r>
              <a:rPr lang="hu-HU" u="sng" dirty="0" smtClean="0"/>
              <a:t>tény jogosultjának személye tekintetében </a:t>
            </a:r>
            <a:r>
              <a:rPr lang="hu-HU" dirty="0" smtClean="0"/>
              <a:t>a felek között jogvita alakul ki. </a:t>
            </a:r>
          </a:p>
          <a:p>
            <a:r>
              <a:rPr lang="hu-HU" dirty="0" smtClean="0"/>
              <a:t>Kisajátítás helyetti adásvétel vagy csereszerződések elintézését, amennyiben nem valamennyi tulajdonostárssal kötötték meg és a </a:t>
            </a:r>
            <a:r>
              <a:rPr lang="hu-HU" u="sng" dirty="0" smtClean="0"/>
              <a:t>többiek tulajdoni illetősége vonatkozásában nem ért véget a kisajátítás</a:t>
            </a:r>
            <a:r>
              <a:rPr lang="hu-HU" dirty="0" smtClean="0"/>
              <a:t>.</a:t>
            </a:r>
          </a:p>
          <a:p>
            <a:r>
              <a:rPr lang="hu-HU" dirty="0" smtClean="0"/>
              <a:t> ha gyámhatóság hatáskörébe tartozó kérdés előzetes elbírálásától függ az ügy elintézése, a jogerős gyámhatósági döntés meghozataláig</a:t>
            </a:r>
          </a:p>
          <a:p>
            <a:r>
              <a:rPr lang="hu-HU" dirty="0" smtClean="0"/>
              <a:t>Az elsőfokú határozattal szemben </a:t>
            </a:r>
            <a:r>
              <a:rPr lang="hu-HU" u="sng" dirty="0" smtClean="0"/>
              <a:t>benyújtott fellebbezés </a:t>
            </a:r>
            <a:r>
              <a:rPr lang="hu-HU" dirty="0" smtClean="0"/>
              <a:t>folytán eljáró ingatlanügyi hatóság a másodfokú eljárást vagy adatváltozás átvezetése alapjául szolgáló jogerős döntés (a továbbiakban: bejegyzést megalapozó döntés) </a:t>
            </a:r>
            <a:r>
              <a:rPr lang="hu-HU" u="sng" dirty="0" smtClean="0"/>
              <a:t>bírósági felülvizsgálatára irányuló eljárás </a:t>
            </a:r>
            <a:r>
              <a:rPr lang="hu-HU" dirty="0" err="1" smtClean="0"/>
              <a:t>lezárultáig</a:t>
            </a:r>
            <a:r>
              <a:rPr lang="hu-HU" dirty="0" smtClean="0"/>
              <a:t> felfüggeszti, (kérelemre!)</a:t>
            </a:r>
          </a:p>
          <a:p>
            <a:pPr lvl="1">
              <a:buNone/>
            </a:pPr>
            <a:r>
              <a:rPr lang="hu-HU" dirty="0" smtClean="0"/>
              <a:t>Ha megszabott határidőn belül nem indítanak pert, a földhivatal érdemi határozatot hoz.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20176"/>
          </a:xfrm>
        </p:spPr>
        <p:txBody>
          <a:bodyPr anchor="ctr"/>
          <a:lstStyle/>
          <a:p>
            <a:pPr algn="ctr"/>
            <a:r>
              <a:rPr lang="hu-HU" dirty="0" smtClean="0"/>
              <a:t>Első fokú eljárás</a:t>
            </a:r>
            <a:endParaRPr lang="en-US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Autofit/>
          </a:bodyPr>
          <a:lstStyle/>
          <a:p>
            <a:pPr algn="ctr"/>
            <a:r>
              <a:rPr lang="hu-HU" sz="4000" b="1" dirty="0" smtClean="0"/>
              <a:t>Függőben tartás</a:t>
            </a:r>
            <a:endParaRPr lang="en-US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/>
          <a:lstStyle/>
          <a:p>
            <a:r>
              <a:rPr lang="hu-HU" dirty="0" err="1" smtClean="0"/>
              <a:t>Inytv</a:t>
            </a:r>
            <a:r>
              <a:rPr lang="hu-HU" dirty="0" smtClean="0"/>
              <a:t>. 47/A. §</a:t>
            </a:r>
            <a:r>
              <a:rPr lang="hu-HU" dirty="0" err="1" smtClean="0"/>
              <a:t>-a</a:t>
            </a:r>
            <a:r>
              <a:rPr lang="hu-HU" dirty="0" smtClean="0"/>
              <a:t> alapján függőben kell tartani a beadvány elintézését:</a:t>
            </a:r>
            <a:endParaRPr lang="en-US" dirty="0" smtClean="0"/>
          </a:p>
          <a:p>
            <a:pPr>
              <a:buNone/>
            </a:pPr>
            <a:r>
              <a:rPr lang="hu-HU" dirty="0" smtClean="0"/>
              <a:t>a) </a:t>
            </a:r>
            <a:r>
              <a:rPr lang="hu-HU" dirty="0" err="1" smtClean="0"/>
              <a:t>a</a:t>
            </a:r>
            <a:r>
              <a:rPr lang="hu-HU" dirty="0" smtClean="0"/>
              <a:t> rangsorban előrébb álló beadvány elintézéséig, </a:t>
            </a:r>
            <a:endParaRPr lang="en-US" dirty="0" smtClean="0"/>
          </a:p>
          <a:p>
            <a:pPr>
              <a:buNone/>
            </a:pPr>
            <a:r>
              <a:rPr lang="hu-HU" dirty="0" smtClean="0"/>
              <a:t>b) a bejegyzett jogosult által a bejegyzési engedély megadására meghatározott, legfeljebb az okirat földhivatali benyújtásától számított 6 hónapos határidő elteltéig, </a:t>
            </a:r>
            <a:endParaRPr lang="en-US" dirty="0" smtClean="0"/>
          </a:p>
          <a:p>
            <a:pPr>
              <a:buNone/>
            </a:pPr>
            <a:r>
              <a:rPr lang="hu-HU" dirty="0" smtClean="0"/>
              <a:t>c) az ügyész értesítése esetén, az e törvény 42. § (2) bekezdésében meghatározott tájékoztatás földhivatalhoz történő beérkezéséig, </a:t>
            </a:r>
            <a:endParaRPr lang="en-US" dirty="0" smtClean="0"/>
          </a:p>
          <a:p>
            <a:pPr>
              <a:buNone/>
            </a:pPr>
            <a:r>
              <a:rPr lang="hu-HU" dirty="0" smtClean="0"/>
              <a:t>d) ha törvény így rendelkezik.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000" b="1" dirty="0" smtClean="0"/>
              <a:t>A határozat</a:t>
            </a:r>
            <a:endParaRPr lang="en-US" sz="4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A határozat tartalma (</a:t>
            </a:r>
            <a:r>
              <a:rPr lang="hu-HU" b="1" dirty="0" smtClean="0"/>
              <a:t>kérelemhez kötöttség elve</a:t>
            </a:r>
            <a:r>
              <a:rPr lang="hu-HU" dirty="0" smtClean="0"/>
              <a:t> érvényesül)</a:t>
            </a:r>
          </a:p>
          <a:p>
            <a:r>
              <a:rPr lang="hu-HU" dirty="0" err="1" smtClean="0"/>
              <a:t>Hivatalbóli</a:t>
            </a:r>
            <a:r>
              <a:rPr lang="hu-HU" dirty="0" smtClean="0"/>
              <a:t> bejegyzés: hivatalból kell bejegyezni a tulajdonjog átruházására irányuló </a:t>
            </a:r>
            <a:r>
              <a:rPr lang="hu-HU" b="1" dirty="0" smtClean="0"/>
              <a:t>okiratban kikötött</a:t>
            </a:r>
            <a:r>
              <a:rPr lang="hu-HU" dirty="0" smtClean="0"/>
              <a:t> </a:t>
            </a:r>
            <a:r>
              <a:rPr lang="hu-HU" i="1" dirty="0" smtClean="0"/>
              <a:t>haszonélvezeti jogot, használat jogát, tartási vagy életjáradéki jogot, elő- vagy visszavásárlási jogot, telki szolgalmi jogot, vételárhátralék biztosítására alapított jelzálogjogot, elidegenítési és terhelési tilalmat</a:t>
            </a:r>
            <a:r>
              <a:rPr lang="hu-HU" dirty="0" smtClean="0"/>
              <a:t> </a:t>
            </a:r>
            <a:r>
              <a:rPr lang="hu-HU" b="1" dirty="0" smtClean="0"/>
              <a:t>akkor is, ha az, akire a tulajdonjogot átruházták csak a tulajdonjog bejegyzését kéri.</a:t>
            </a:r>
            <a:r>
              <a:rPr lang="hu-HU" dirty="0" smtClean="0"/>
              <a:t> A bejegyzést a tulajdonjog bejegyzésével egyidejűleg kell teljesíteni. </a:t>
            </a:r>
          </a:p>
          <a:p>
            <a:r>
              <a:rPr lang="hu-HU" b="1" dirty="0" smtClean="0"/>
              <a:t>Hivatalból vezeti át azt az adatváltozást</a:t>
            </a:r>
            <a:r>
              <a:rPr lang="hu-HU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/>
          <a:lstStyle/>
          <a:p>
            <a:r>
              <a:rPr lang="hu-HU" dirty="0" err="1" smtClean="0"/>
              <a:t>Hivatalbóli</a:t>
            </a:r>
            <a:r>
              <a:rPr lang="hu-HU" dirty="0" smtClean="0"/>
              <a:t> törlés: kisajátítási, telekalakítási </a:t>
            </a:r>
            <a:r>
              <a:rPr lang="hu-HU" dirty="0" err="1" smtClean="0"/>
              <a:t>elj</a:t>
            </a:r>
            <a:r>
              <a:rPr lang="hu-HU" dirty="0" smtClean="0"/>
              <a:t>., jelzálogjog ranghelye előzetes biztosításának ténye, fenntartásának ténye, elő-, visszavásárlási jog, vételi jog, tulajdonjog fenntartással történő eladás ténye</a:t>
            </a:r>
          </a:p>
          <a:p>
            <a:r>
              <a:rPr lang="hu-HU" dirty="0" smtClean="0"/>
              <a:t>Ha az ingatlanügyi hatóság valamely kérelem, megkeresés elintézése során észleli, hogy valamely jog vagy tény megszűnése az ingatlan-nyilvántartásból kétségtelenül megállapítható, határozatban köteles ennek törléséről is rendelkezni. Ha hivatalos eljárás során egyébként észleli, hogy törlésre van szükség, erről a tényről hivatalos feljegyzést készít, és a törlésről külön határozatot hoz. 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b="1" dirty="0" smtClean="0"/>
              <a:t>Az ingatlan-nyilvántartási eljárásban</a:t>
            </a:r>
            <a:br>
              <a:rPr lang="hu-HU" sz="3000" b="1" dirty="0" smtClean="0"/>
            </a:br>
            <a:r>
              <a:rPr lang="hu-HU" sz="3000" b="1" dirty="0" smtClean="0"/>
              <a:t> hozott határozat sajátosságai</a:t>
            </a:r>
            <a:endParaRPr lang="hu-HU" sz="3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smtClean="0"/>
              <a:t>A kérelemnek helyt adó határozat a tulajdoni lap másolatával is közölhető (egyszerűsített határozat). Az egyszerűsített határozat tulajdonilap-másolatként nem használható.</a:t>
            </a:r>
          </a:p>
          <a:p>
            <a:pPr>
              <a:buNone/>
            </a:pPr>
            <a:r>
              <a:rPr lang="hu-HU" dirty="0" smtClean="0"/>
              <a:t>Az ingatlan-nyilvántartási döntést az ingatlanügyi hatóság  vezetője, vagy az általa kijelölt személy írhatja alá.</a:t>
            </a:r>
          </a:p>
          <a:p>
            <a:r>
              <a:rPr lang="hu-HU" dirty="0" smtClean="0"/>
              <a:t>A határozat tartalmának megfelelő változást az ingatlanügyi hatóság - kézbesítés előtt - bejegyzi, illetőleg feljegyzi a tulajdoni lapra, illetve átvezeti az ingatlan-nyilvántartási térképen, ha az annak tartalmát is érinti.</a:t>
            </a:r>
          </a:p>
          <a:p>
            <a:r>
              <a:rPr lang="hu-HU" dirty="0" smtClean="0"/>
              <a:t> </a:t>
            </a:r>
            <a:endParaRPr lang="hu-H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A földhivatal, mint közigazgatási szerv által hozott </a:t>
            </a:r>
            <a:r>
              <a:rPr lang="hu-HU" b="1" dirty="0" smtClean="0"/>
              <a:t>határozatnak tartalmaznia kell az alábbi elemeket</a:t>
            </a:r>
            <a:r>
              <a:rPr lang="hu-HU" dirty="0" smtClean="0"/>
              <a:t>:</a:t>
            </a:r>
            <a:endParaRPr lang="en-US" dirty="0" smtClean="0"/>
          </a:p>
          <a:p>
            <a:pPr>
              <a:buNone/>
            </a:pPr>
            <a:r>
              <a:rPr lang="hu-HU" i="1" dirty="0" smtClean="0"/>
              <a:t>a) </a:t>
            </a:r>
            <a:r>
              <a:rPr lang="hu-HU" dirty="0" smtClean="0"/>
              <a:t>az eljáró közigazgatási szerv megnevezését, az ügyfél nevét és lakóhelyét (székhelyét), az ügy számát, tárgyának és ügyintézőjének megjelölését,</a:t>
            </a:r>
            <a:endParaRPr lang="en-US" dirty="0" smtClean="0"/>
          </a:p>
          <a:p>
            <a:pPr>
              <a:buNone/>
            </a:pPr>
            <a:r>
              <a:rPr lang="hu-HU" i="1" dirty="0" smtClean="0"/>
              <a:t>b) </a:t>
            </a:r>
            <a:r>
              <a:rPr lang="hu-HU" dirty="0" smtClean="0"/>
              <a:t>a rendelkező részben a közigazgatási szerv döntését, továbbá a fellebbezés és a bírósági felülvizsgálat lehetőségéről való tájékoztatást,</a:t>
            </a:r>
            <a:endParaRPr lang="en-US" dirty="0" smtClean="0"/>
          </a:p>
          <a:p>
            <a:pPr>
              <a:buNone/>
            </a:pPr>
            <a:r>
              <a:rPr lang="hu-HU" i="1" dirty="0" smtClean="0"/>
              <a:t>c) </a:t>
            </a:r>
            <a:r>
              <a:rPr lang="hu-HU" dirty="0" smtClean="0"/>
              <a:t>az indokolásban a megállapított tényállást és az annak alapjául elfogadott bizonyítékokat; az ügyfél által felajánlott, de mellőzött bizonyítást és a mellőzés indokait; az eljárt szakhatóságok megnevezését és azokat a jogszabályokat, amelyek alapján a közigazgatási szerv a határozatot hozta,</a:t>
            </a:r>
            <a:endParaRPr lang="en-US" dirty="0" smtClean="0"/>
          </a:p>
          <a:p>
            <a:pPr>
              <a:buNone/>
            </a:pPr>
            <a:r>
              <a:rPr lang="hu-HU" i="1" dirty="0" smtClean="0"/>
              <a:t>d) </a:t>
            </a:r>
            <a:r>
              <a:rPr lang="hu-HU" dirty="0" smtClean="0"/>
              <a:t>a határozat hozatalának helyét és idejét, a határozat kiadmányozójának aláírását és a hatóság bélyegzőlenyomatát. (vö. </a:t>
            </a:r>
            <a:r>
              <a:rPr lang="hu-HU" dirty="0" err="1" smtClean="0"/>
              <a:t>Ket</a:t>
            </a:r>
            <a:r>
              <a:rPr lang="hu-HU" dirty="0" smtClean="0"/>
              <a:t> 72. §)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hu-HU" sz="3500" b="1" dirty="0" smtClean="0"/>
              <a:t>A határozat kijavítása, kiegészítése</a:t>
            </a:r>
            <a:endParaRPr lang="en-US" sz="35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81616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/>
              <a:t>A bejegyzésben vagy feljegyzésben történt </a:t>
            </a:r>
            <a:r>
              <a:rPr lang="hu-HU" u="sng" dirty="0" smtClean="0"/>
              <a:t>hibás névírást, szám- vagy számítási hibát, más hasonló elírást és helytelen megjelölést</a:t>
            </a:r>
            <a:r>
              <a:rPr lang="hu-HU" dirty="0" smtClean="0"/>
              <a:t> az ingatlan-nyilvántartást vezető hatóság saját hatáskörében </a:t>
            </a:r>
            <a:r>
              <a:rPr lang="hu-HU" u="sng" dirty="0" smtClean="0"/>
              <a:t>kijavítja. </a:t>
            </a:r>
            <a:r>
              <a:rPr lang="hu-HU" dirty="0" smtClean="0"/>
              <a:t>Az ingatlan-nyilvántartást vezető hatóság </a:t>
            </a:r>
            <a:r>
              <a:rPr lang="hu-HU" u="sng" dirty="0" smtClean="0"/>
              <a:t>kiegészíti </a:t>
            </a:r>
            <a:r>
              <a:rPr lang="hu-HU" dirty="0" smtClean="0"/>
              <a:t>a határozatát, ha az a bejegyzés vagy feljegyzés iránti kérelem és az annak alapjául szolgáló okirat valamely részéről nem rendelkezett, továbbá ha a bejegyzés vagy feljegyzés az okiratban és a kérelemben foglaltakhoz képest hiányos.</a:t>
            </a:r>
          </a:p>
          <a:p>
            <a:r>
              <a:rPr lang="hu-HU" dirty="0" smtClean="0"/>
              <a:t>Ha az ingatlan-nyilvántartásból megállapítható, hogy az ingatlanra időközben harmadik személy jóhiszeműen és ellenérték fejében jogot szerzett, és a kijavítás vagy a kiegészítés az ő jogát sértené, a jogra és tényre vonatkozó kijavításnak vagy kiegészítésnek akkor van helye, ha ehhez az érdekelt harmadik személy hozzájárul. (Ptk. 5:186.§)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hu-HU" sz="3500" b="1" dirty="0" err="1" smtClean="0"/>
              <a:t>H</a:t>
            </a:r>
            <a:r>
              <a:rPr lang="en-US" sz="3500" b="1" dirty="0" err="1" smtClean="0"/>
              <a:t>atározat</a:t>
            </a:r>
            <a:r>
              <a:rPr lang="en-US" sz="3500" b="1" dirty="0" smtClean="0"/>
              <a:t> </a:t>
            </a:r>
            <a:r>
              <a:rPr lang="en-US" sz="3500" b="1" dirty="0" err="1" smtClean="0"/>
              <a:t>módosítás</a:t>
            </a:r>
            <a:r>
              <a:rPr lang="hu-HU" sz="3500" b="1" dirty="0" smtClean="0"/>
              <a:t>a</a:t>
            </a:r>
            <a:r>
              <a:rPr lang="en-US" sz="3500" b="1" dirty="0" smtClean="0"/>
              <a:t> </a:t>
            </a:r>
            <a:r>
              <a:rPr lang="en-US" sz="3500" b="1" dirty="0" err="1" smtClean="0"/>
              <a:t>és</a:t>
            </a:r>
            <a:r>
              <a:rPr lang="en-US" sz="3500" b="1" dirty="0" smtClean="0"/>
              <a:t> </a:t>
            </a:r>
            <a:r>
              <a:rPr lang="en-US" sz="3500" b="1" dirty="0" err="1" smtClean="0"/>
              <a:t>visszavonás</a:t>
            </a:r>
            <a:r>
              <a:rPr lang="hu-HU" sz="3500" b="1" dirty="0" smtClean="0"/>
              <a:t>a</a:t>
            </a:r>
            <a:endParaRPr lang="en-US" sz="35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hu-HU" b="1" dirty="0" smtClean="0"/>
              <a:t>Főszabályként a földhivatal határozatát nem vonhatja vissza illetve nem módosíthatja.</a:t>
            </a:r>
          </a:p>
          <a:p>
            <a:pPr>
              <a:buNone/>
            </a:pPr>
            <a:r>
              <a:rPr lang="hu-HU" b="1" dirty="0" smtClean="0"/>
              <a:t> E szabály alóli kivételek a következők. </a:t>
            </a:r>
          </a:p>
          <a:p>
            <a:r>
              <a:rPr lang="hu-HU" b="1" dirty="0" smtClean="0"/>
              <a:t>a. A </a:t>
            </a:r>
            <a:r>
              <a:rPr lang="hu-HU" b="1" u="sng" dirty="0" smtClean="0"/>
              <a:t>bírósági felülvizsgálati kérelem </a:t>
            </a:r>
            <a:r>
              <a:rPr lang="hu-HU" b="1" dirty="0" smtClean="0"/>
              <a:t>esetében az ingatlanügyi hatóság a határozatát a bírósági felülvizsgálati kérelem érkezésétől számított 8 nap alatt saját hatáskörében a kérelem tartalmának megfelelően módosíthatja, illetve visszavonhatja. (</a:t>
            </a:r>
            <a:r>
              <a:rPr lang="hu-HU" b="1" dirty="0" err="1" smtClean="0"/>
              <a:t>Inytv</a:t>
            </a:r>
            <a:r>
              <a:rPr lang="hu-HU" b="1" dirty="0" smtClean="0"/>
              <a:t>. 54. § (3) </a:t>
            </a:r>
            <a:r>
              <a:rPr lang="hu-HU" b="1" dirty="0" err="1" smtClean="0"/>
              <a:t>bek</a:t>
            </a:r>
            <a:r>
              <a:rPr lang="hu-HU" b="1" dirty="0" smtClean="0"/>
              <a:t>.)</a:t>
            </a:r>
          </a:p>
          <a:p>
            <a:r>
              <a:rPr lang="hu-HU" b="1" dirty="0" smtClean="0"/>
              <a:t>b. </a:t>
            </a:r>
            <a:r>
              <a:rPr lang="hu-HU" b="1" u="sng" dirty="0" smtClean="0"/>
              <a:t>fellebbezés</a:t>
            </a:r>
            <a:r>
              <a:rPr lang="hu-HU" b="1" dirty="0" smtClean="0"/>
              <a:t> esetén, (</a:t>
            </a:r>
            <a:r>
              <a:rPr lang="hu-HU" sz="2200" b="1" i="1" dirty="0" smtClean="0"/>
              <a:t>ha a döntése jogszabályt sért, akkor köteles határozatát visszavonni illetve módosítani ;  ezenkívül akkor is visszavonhatja ill. módosíthatja, ha nincs ellenérdekű ügyfél </a:t>
            </a:r>
            <a:r>
              <a:rPr lang="hu-HU" sz="2200" b="1" i="1" dirty="0" err="1" smtClean="0"/>
              <a:t>Ket</a:t>
            </a:r>
            <a:r>
              <a:rPr lang="hu-HU" sz="2200" b="1" i="1" dirty="0" smtClean="0"/>
              <a:t>. 103.§)</a:t>
            </a:r>
            <a:endParaRPr lang="hu-HU" b="1" i="1" dirty="0" smtClean="0"/>
          </a:p>
          <a:p>
            <a:r>
              <a:rPr lang="hu-HU" b="1" dirty="0" smtClean="0"/>
              <a:t>c. ügyészi felhívás esetében.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6000" dirty="0" smtClean="0"/>
              <a:t>Jogorvoslatok</a:t>
            </a:r>
            <a:endParaRPr lang="en-US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 anchor="ctr">
            <a:normAutofit/>
          </a:bodyPr>
          <a:lstStyle/>
          <a:p>
            <a:pPr algn="ctr"/>
            <a:r>
              <a:rPr lang="hu-HU" sz="4800" b="1" dirty="0" smtClean="0"/>
              <a:t>A jogorvoslatokról általában 1. </a:t>
            </a:r>
            <a:endParaRPr lang="en-US" sz="4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u-HU" sz="2400" b="1" dirty="0" smtClean="0"/>
              <a:t>A jogorvoslatok csoportosítása:</a:t>
            </a:r>
          </a:p>
          <a:p>
            <a:r>
              <a:rPr lang="hu-HU" sz="2400" b="1" dirty="0" smtClean="0"/>
              <a:t>Rendes-rendkívüli</a:t>
            </a:r>
          </a:p>
          <a:p>
            <a:r>
              <a:rPr lang="hu-HU" sz="2400" b="1" dirty="0" smtClean="0"/>
              <a:t>Ügyfél kérelmére induló vagy hivatalból lefolytatandó</a:t>
            </a:r>
          </a:p>
          <a:p>
            <a:r>
              <a:rPr lang="hu-HU" sz="2400" b="1" dirty="0" smtClean="0"/>
              <a:t>Közigazgatási eljárás vagy bírósági eljárás keretébe tartozó jogorvoslatok</a:t>
            </a:r>
          </a:p>
          <a:p>
            <a:r>
              <a:rPr lang="hu-HU" sz="2400" b="1" dirty="0" smtClean="0"/>
              <a:t>Tág értelemben vett jogorvoslatok közé tartozik a törlési és a kiigazítási per is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636680"/>
          </a:xfrm>
        </p:spPr>
        <p:txBody>
          <a:bodyPr anchor="ctr">
            <a:noAutofit/>
          </a:bodyPr>
          <a:lstStyle/>
          <a:p>
            <a:pPr algn="ctr"/>
            <a:r>
              <a:rPr lang="hu-HU" sz="4400" b="1" dirty="0" smtClean="0"/>
              <a:t>A jogorvoslatokról általában 2.</a:t>
            </a:r>
            <a:endParaRPr lang="en-US" sz="44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hu-HU" sz="2400" b="1" dirty="0" smtClean="0"/>
              <a:t>Földhivatali eljárás keretébe tartozóak – közigazgatási (rendes) jogorvoslatok:</a:t>
            </a:r>
          </a:p>
          <a:p>
            <a:pPr lvl="1">
              <a:lnSpc>
                <a:spcPct val="90000"/>
              </a:lnSpc>
            </a:pPr>
            <a:r>
              <a:rPr lang="hu-HU" sz="2000" b="1" dirty="0" smtClean="0"/>
              <a:t>Fellebbezés</a:t>
            </a:r>
          </a:p>
          <a:p>
            <a:pPr lvl="1">
              <a:lnSpc>
                <a:spcPct val="90000"/>
              </a:lnSpc>
            </a:pPr>
            <a:r>
              <a:rPr lang="hu-HU" sz="2000" b="1" dirty="0" smtClean="0"/>
              <a:t>kijavítás, kicserélés, kiegészítés, módosítás, visszavonás ha a feltételek fennállnak</a:t>
            </a:r>
          </a:p>
          <a:p>
            <a:pPr>
              <a:lnSpc>
                <a:spcPct val="90000"/>
              </a:lnSpc>
            </a:pPr>
            <a:r>
              <a:rPr lang="hu-HU" sz="2400" b="1" dirty="0" smtClean="0"/>
              <a:t>Közigazgatási rendkívüli jogorvoslatok</a:t>
            </a:r>
          </a:p>
          <a:p>
            <a:pPr lvl="1">
              <a:lnSpc>
                <a:spcPct val="90000"/>
              </a:lnSpc>
            </a:pPr>
            <a:r>
              <a:rPr lang="hu-HU" sz="2000" b="1" dirty="0" smtClean="0"/>
              <a:t>Újrafelvételi eljárásnak nincs helye az ingatlan-nyilvántartási eljárásban</a:t>
            </a:r>
          </a:p>
          <a:p>
            <a:pPr lvl="1">
              <a:lnSpc>
                <a:spcPct val="90000"/>
              </a:lnSpc>
            </a:pPr>
            <a:r>
              <a:rPr lang="hu-HU" sz="2000" b="1" dirty="0" err="1" smtClean="0"/>
              <a:t>Inytv</a:t>
            </a:r>
            <a:r>
              <a:rPr lang="hu-HU" sz="2000" b="1" dirty="0" smtClean="0"/>
              <a:t>. 54.§ (6) </a:t>
            </a:r>
            <a:r>
              <a:rPr lang="hu-HU" sz="2000" b="1" dirty="0" err="1" smtClean="0"/>
              <a:t>bek</a:t>
            </a:r>
            <a:r>
              <a:rPr lang="hu-HU" sz="2000" b="1" dirty="0" smtClean="0"/>
              <a:t>.: </a:t>
            </a:r>
            <a:r>
              <a:rPr lang="hu-HU" sz="2000" b="1" dirty="0" smtClean="0">
                <a:cs typeface="Times New Roman" pitchFamily="18" charset="0"/>
              </a:rPr>
              <a:t>A jogok bejegyzése, tények feljegyzése, illetve ezek törlése iránti eljárás során hozott földhivatali döntés ellen felügyeleti jogkör gyakorlásának nincs helye.</a:t>
            </a:r>
            <a:endParaRPr lang="hu-HU" sz="2000" b="1" dirty="0" smtClean="0"/>
          </a:p>
          <a:p>
            <a:pPr lvl="1">
              <a:lnSpc>
                <a:spcPct val="90000"/>
              </a:lnSpc>
            </a:pPr>
            <a:r>
              <a:rPr lang="hu-HU" sz="2000" b="1" dirty="0" smtClean="0"/>
              <a:t>Ügyészi fellépés, ügyészi felhívás</a:t>
            </a:r>
          </a:p>
          <a:p>
            <a:pPr>
              <a:lnSpc>
                <a:spcPct val="90000"/>
              </a:lnSpc>
            </a:pPr>
            <a:r>
              <a:rPr lang="hu-HU" sz="2400" b="1" dirty="0" smtClean="0"/>
              <a:t>Bírósági eljárás keretébe tartozó – rendkívüli jogorvoslatok</a:t>
            </a:r>
          </a:p>
          <a:p>
            <a:pPr lvl="1">
              <a:lnSpc>
                <a:spcPct val="90000"/>
              </a:lnSpc>
            </a:pPr>
            <a:r>
              <a:rPr lang="hu-HU" sz="2000" b="1" dirty="0" smtClean="0"/>
              <a:t>Bírósági jogorvoslati kérelem (közigazgatási per)</a:t>
            </a:r>
          </a:p>
          <a:p>
            <a:pPr>
              <a:lnSpc>
                <a:spcPct val="90000"/>
              </a:lnSpc>
            </a:pPr>
            <a:r>
              <a:rPr lang="hu-HU" sz="2400" b="1" dirty="0" smtClean="0"/>
              <a:t>Törlési és kiigazítási perek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hu-HU" sz="2000" b="1" dirty="0" smtClean="0"/>
              <a:t>(tágabb értelemben vett jogorvoslati forma; Ingatlan-nyilvántartási igény)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ingatlan-nyilvántartási</a:t>
            </a:r>
            <a:r>
              <a:rPr lang="en-US" dirty="0" smtClean="0"/>
              <a:t> </a:t>
            </a:r>
            <a:r>
              <a:rPr lang="en-US" dirty="0" err="1" smtClean="0"/>
              <a:t>eljárás</a:t>
            </a:r>
            <a:r>
              <a:rPr lang="en-US" dirty="0" smtClean="0"/>
              <a:t> </a:t>
            </a:r>
            <a:r>
              <a:rPr lang="en-US" dirty="0" err="1" smtClean="0"/>
              <a:t>fogalma</a:t>
            </a:r>
            <a:r>
              <a:rPr lang="en-US" dirty="0" smtClean="0"/>
              <a:t>, </a:t>
            </a:r>
            <a:r>
              <a:rPr lang="en-US" dirty="0" err="1" smtClean="0"/>
              <a:t>jellege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ingatlan-nyilvántartási</a:t>
            </a:r>
            <a:r>
              <a:rPr lang="en-US" dirty="0" smtClean="0"/>
              <a:t> </a:t>
            </a:r>
            <a:r>
              <a:rPr lang="en-US" dirty="0" err="1" smtClean="0"/>
              <a:t>eljárás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ingatlannal</a:t>
            </a:r>
            <a:r>
              <a:rPr lang="en-US" dirty="0" smtClean="0"/>
              <a:t> </a:t>
            </a:r>
            <a:r>
              <a:rPr lang="en-US" dirty="0" err="1" smtClean="0"/>
              <a:t>kapcsolatos</a:t>
            </a:r>
            <a:r>
              <a:rPr lang="en-US" dirty="0" smtClean="0"/>
              <a:t> </a:t>
            </a:r>
            <a:r>
              <a:rPr lang="en-US" dirty="0" err="1" smtClean="0"/>
              <a:t>jogok</a:t>
            </a:r>
            <a:r>
              <a:rPr lang="en-US" dirty="0" smtClean="0"/>
              <a:t> </a:t>
            </a:r>
            <a:r>
              <a:rPr lang="en-US" dirty="0" err="1" smtClean="0"/>
              <a:t>bejegyzésére</a:t>
            </a:r>
            <a:r>
              <a:rPr lang="en-US" dirty="0" smtClean="0"/>
              <a:t> </a:t>
            </a:r>
            <a:r>
              <a:rPr lang="en-US" dirty="0" err="1" smtClean="0"/>
              <a:t>és</a:t>
            </a:r>
            <a:r>
              <a:rPr lang="en-US" dirty="0" smtClean="0"/>
              <a:t> </a:t>
            </a:r>
            <a:r>
              <a:rPr lang="en-US" dirty="0" err="1" smtClean="0"/>
              <a:t>tények</a:t>
            </a:r>
            <a:r>
              <a:rPr lang="en-US" dirty="0" smtClean="0"/>
              <a:t> </a:t>
            </a:r>
            <a:r>
              <a:rPr lang="en-US" dirty="0" err="1" smtClean="0"/>
              <a:t>feljegyzésére</a:t>
            </a:r>
            <a:r>
              <a:rPr lang="en-US" dirty="0" smtClean="0"/>
              <a:t>, </a:t>
            </a:r>
            <a:r>
              <a:rPr lang="en-US" dirty="0" err="1" smtClean="0"/>
              <a:t>módosítására</a:t>
            </a:r>
            <a:r>
              <a:rPr lang="en-US" dirty="0" smtClean="0"/>
              <a:t>, </a:t>
            </a:r>
            <a:r>
              <a:rPr lang="en-US" dirty="0" err="1" smtClean="0"/>
              <a:t>illetve</a:t>
            </a:r>
            <a:r>
              <a:rPr lang="en-US" dirty="0" smtClean="0"/>
              <a:t> </a:t>
            </a:r>
            <a:r>
              <a:rPr lang="en-US" dirty="0" err="1" smtClean="0"/>
              <a:t>törlésére</a:t>
            </a:r>
            <a:r>
              <a:rPr lang="en-US" dirty="0" smtClean="0"/>
              <a:t>, </a:t>
            </a:r>
            <a:r>
              <a:rPr lang="en-US" dirty="0" err="1" smtClean="0"/>
              <a:t>valamint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ingatlan-nyilvántartásba</a:t>
            </a:r>
            <a:r>
              <a:rPr lang="en-US" dirty="0" smtClean="0"/>
              <a:t> </a:t>
            </a:r>
            <a:r>
              <a:rPr lang="en-US" dirty="0" err="1" smtClean="0"/>
              <a:t>bejegyzett</a:t>
            </a:r>
            <a:r>
              <a:rPr lang="en-US" dirty="0" smtClean="0"/>
              <a:t> </a:t>
            </a:r>
            <a:r>
              <a:rPr lang="en-US" dirty="0" err="1" smtClean="0"/>
              <a:t>jogosult</a:t>
            </a:r>
            <a:r>
              <a:rPr lang="en-US" dirty="0" smtClean="0"/>
              <a:t> </a:t>
            </a:r>
            <a:r>
              <a:rPr lang="en-US" dirty="0" err="1" smtClean="0"/>
              <a:t>és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ingatlan</a:t>
            </a:r>
            <a:r>
              <a:rPr lang="en-US" dirty="0" smtClean="0"/>
              <a:t> </a:t>
            </a:r>
            <a:r>
              <a:rPr lang="en-US" dirty="0" err="1" smtClean="0"/>
              <a:t>adataiban</a:t>
            </a:r>
            <a:r>
              <a:rPr lang="en-US" dirty="0" smtClean="0"/>
              <a:t> </a:t>
            </a:r>
            <a:r>
              <a:rPr lang="en-US" dirty="0" err="1" smtClean="0"/>
              <a:t>bekövetkezett</a:t>
            </a:r>
            <a:r>
              <a:rPr lang="en-US" dirty="0" smtClean="0"/>
              <a:t> </a:t>
            </a:r>
            <a:r>
              <a:rPr lang="en-US" dirty="0" err="1" smtClean="0"/>
              <a:t>változások</a:t>
            </a:r>
            <a:r>
              <a:rPr lang="en-US" dirty="0" smtClean="0"/>
              <a:t> </a:t>
            </a:r>
            <a:r>
              <a:rPr lang="en-US" dirty="0" err="1" smtClean="0"/>
              <a:t>átvezetésére</a:t>
            </a:r>
            <a:r>
              <a:rPr lang="en-US" dirty="0" smtClean="0"/>
              <a:t> </a:t>
            </a:r>
            <a:r>
              <a:rPr lang="en-US" dirty="0" err="1" smtClean="0"/>
              <a:t>irányuló</a:t>
            </a:r>
            <a:r>
              <a:rPr lang="en-US" dirty="0" smtClean="0"/>
              <a:t> </a:t>
            </a:r>
            <a:r>
              <a:rPr lang="en-US" dirty="0" err="1" smtClean="0"/>
              <a:t>közigazgatási</a:t>
            </a:r>
            <a:r>
              <a:rPr lang="en-US" dirty="0" smtClean="0"/>
              <a:t> </a:t>
            </a:r>
            <a:r>
              <a:rPr lang="en-US" dirty="0" err="1" smtClean="0"/>
              <a:t>hatósági</a:t>
            </a:r>
            <a:r>
              <a:rPr lang="en-US" dirty="0" smtClean="0"/>
              <a:t> </a:t>
            </a:r>
            <a:r>
              <a:rPr lang="en-US" dirty="0" err="1" smtClean="0"/>
              <a:t>eljárás</a:t>
            </a:r>
            <a:r>
              <a:rPr lang="en-US" dirty="0" smtClean="0"/>
              <a:t>.</a:t>
            </a:r>
            <a:r>
              <a:rPr lang="hu-HU" dirty="0" smtClean="0"/>
              <a:t> (</a:t>
            </a:r>
            <a:r>
              <a:rPr lang="hu-HU" dirty="0" err="1" smtClean="0"/>
              <a:t>Inytv</a:t>
            </a:r>
            <a:r>
              <a:rPr lang="hu-HU" dirty="0" smtClean="0"/>
              <a:t>. 25. § (1) bekezdés) </a:t>
            </a:r>
          </a:p>
          <a:p>
            <a:pPr>
              <a:buNone/>
            </a:pPr>
            <a:r>
              <a:rPr lang="hu-HU" dirty="0" smtClean="0"/>
              <a:t>	</a:t>
            </a:r>
            <a:r>
              <a:rPr lang="hu-HU" i="1" dirty="0" err="1" smtClean="0"/>
              <a:t>KCR-ből</a:t>
            </a:r>
            <a:r>
              <a:rPr lang="hu-HU" i="1" dirty="0" smtClean="0"/>
              <a:t> történő automatikus adatátvétel nem hatósági eljárás</a:t>
            </a:r>
            <a:endParaRPr lang="en-US" i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hu-HU" sz="5400" b="1" dirty="0" smtClean="0"/>
              <a:t>Fellebbezés feltételei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5256584"/>
          </a:xfrm>
        </p:spPr>
        <p:txBody>
          <a:bodyPr>
            <a:noAutofit/>
          </a:bodyPr>
          <a:lstStyle/>
          <a:p>
            <a:pPr marL="609600" indent="-609600" algn="just">
              <a:lnSpc>
                <a:spcPct val="90000"/>
              </a:lnSpc>
            </a:pPr>
            <a:r>
              <a:rPr lang="hu-HU" sz="2800" b="1" dirty="0" smtClean="0"/>
              <a:t>Az  elsőfokú, ügy érdemében hozott sérelmes (járási) földhivatali határozat ellen,</a:t>
            </a:r>
          </a:p>
          <a:p>
            <a:pPr marL="609600" indent="-609600" algn="just">
              <a:lnSpc>
                <a:spcPct val="90000"/>
              </a:lnSpc>
            </a:pPr>
            <a:r>
              <a:rPr lang="hu-HU" sz="2800" b="1" dirty="0" smtClean="0"/>
              <a:t> bármely okból</a:t>
            </a:r>
          </a:p>
          <a:p>
            <a:pPr marL="609600" indent="-609600" algn="just">
              <a:lnSpc>
                <a:spcPct val="90000"/>
              </a:lnSpc>
            </a:pPr>
            <a:r>
              <a:rPr lang="hu-HU" sz="2800" b="1" dirty="0" smtClean="0"/>
              <a:t>a benyújtására jogosult személy által,</a:t>
            </a:r>
          </a:p>
          <a:p>
            <a:pPr marL="609600" indent="-609600" algn="just">
              <a:lnSpc>
                <a:spcPct val="90000"/>
              </a:lnSpc>
            </a:pPr>
            <a:r>
              <a:rPr lang="hu-HU" sz="2800" b="1" dirty="0" smtClean="0"/>
              <a:t>a kormányhivatalhoz címzett,</a:t>
            </a:r>
          </a:p>
          <a:p>
            <a:pPr marL="609600" indent="-609600" algn="just">
              <a:lnSpc>
                <a:spcPct val="90000"/>
              </a:lnSpc>
            </a:pPr>
            <a:r>
              <a:rPr lang="hu-HU" sz="2800" b="1" dirty="0" smtClean="0"/>
              <a:t>kézbesítéstől számított illetve 30 napon belül benyújtott jogorvoslati kérelem, (ha nem kézbesítették, legkésőbb a bejegyzéstől számított egy éven kérheti a kézbesítést, akkor 15 napon belül).</a:t>
            </a:r>
          </a:p>
          <a:p>
            <a:pPr marL="609600" indent="-609600">
              <a:lnSpc>
                <a:spcPct val="90000"/>
              </a:lnSpc>
            </a:pPr>
            <a:r>
              <a:rPr lang="hu-HU" sz="2800" b="1" dirty="0" smtClean="0"/>
              <a:t>Fellebbezés visszavonható a kormányhivatal érdemi határozata meghozataláig.</a:t>
            </a:r>
          </a:p>
          <a:p>
            <a:pPr marL="609600" indent="-609600" algn="just">
              <a:lnSpc>
                <a:spcPct val="90000"/>
              </a:lnSpc>
            </a:pPr>
            <a:endParaRPr lang="hu-HU" sz="2800" b="1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800" b="1" dirty="0" smtClean="0"/>
              <a:t>Fellebbezés elintézése</a:t>
            </a:r>
            <a:endParaRPr lang="en-US" sz="4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hu-HU" sz="2400" b="1" u="sng" dirty="0" smtClean="0"/>
              <a:t>járási földhivatal saját hatáskörében:</a:t>
            </a:r>
          </a:p>
          <a:p>
            <a:pPr marL="990600" lvl="1" indent="-533400">
              <a:lnSpc>
                <a:spcPct val="90000"/>
              </a:lnSpc>
            </a:pPr>
            <a:r>
              <a:rPr lang="hu-HU" b="1" dirty="0" smtClean="0"/>
              <a:t>A fellebbezés érkezésétől számított 8 nap alatt</a:t>
            </a:r>
          </a:p>
          <a:p>
            <a:pPr marL="990600" lvl="1" indent="-533400">
              <a:lnSpc>
                <a:spcPct val="90000"/>
              </a:lnSpc>
            </a:pPr>
            <a:r>
              <a:rPr lang="hu-HU" b="1" dirty="0" smtClean="0"/>
              <a:t>határozatát kijavíthatja, kiegészítheti, </a:t>
            </a:r>
          </a:p>
          <a:p>
            <a:pPr marL="990600" lvl="1" indent="-533400">
              <a:lnSpc>
                <a:spcPct val="90000"/>
              </a:lnSpc>
            </a:pPr>
            <a:r>
              <a:rPr lang="hu-HU" b="1" dirty="0" smtClean="0"/>
              <a:t>módosíthatja és visszavonhatja</a:t>
            </a:r>
          </a:p>
          <a:p>
            <a:pPr marL="990600" lvl="1" indent="-533400">
              <a:lnSpc>
                <a:spcPct val="90000"/>
              </a:lnSpc>
              <a:buNone/>
            </a:pPr>
            <a:r>
              <a:rPr lang="hu-HU" b="1" dirty="0" smtClean="0"/>
              <a:t>Ha a járási földhivatal saját hatáskörben nem intézheti el: 8 napon belül a fellebbezést és a mellékleteket felterjeszti a kormányhivatalhoz és feljegyzi a fellebbezés tényét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 fontScale="90000"/>
          </a:bodyPr>
          <a:lstStyle/>
          <a:p>
            <a:pPr algn="ctr"/>
            <a:r>
              <a:rPr lang="hu-HU" sz="5400" b="1" dirty="0" smtClean="0"/>
              <a:t>Fellebbezés elintézése 2.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>
            <a:normAutofit/>
          </a:bodyPr>
          <a:lstStyle/>
          <a:p>
            <a:pPr marL="609600" indent="-609600">
              <a:buFont typeface="Wingdings" pitchFamily="2" charset="2"/>
              <a:buNone/>
            </a:pPr>
            <a:r>
              <a:rPr lang="hu-HU" sz="2800" b="1" u="sng" dirty="0" smtClean="0"/>
              <a:t>Kormányhivatal hatáskörében</a:t>
            </a:r>
          </a:p>
          <a:p>
            <a:pPr marL="609600" indent="-609600">
              <a:buFont typeface="Wingdings" pitchFamily="2" charset="2"/>
              <a:buNone/>
            </a:pPr>
            <a:r>
              <a:rPr lang="hu-HU" sz="2800" b="1" dirty="0" smtClean="0"/>
              <a:t>Nem kötött a fellebbezéshez.</a:t>
            </a:r>
          </a:p>
          <a:p>
            <a:pPr marL="990600" lvl="1" indent="-533400">
              <a:buFont typeface="Wingdings" pitchFamily="2" charset="2"/>
              <a:buAutoNum type="arabicPeriod"/>
            </a:pPr>
            <a:r>
              <a:rPr lang="hu-HU" b="1" dirty="0" smtClean="0"/>
              <a:t>Elutasítja a fellebbezést</a:t>
            </a:r>
          </a:p>
          <a:p>
            <a:pPr marL="990600" lvl="1" indent="-533400">
              <a:buFont typeface="Wingdings" pitchFamily="2" charset="2"/>
              <a:buAutoNum type="arabicPeriod"/>
            </a:pPr>
            <a:r>
              <a:rPr lang="hu-HU" b="1" dirty="0" smtClean="0"/>
              <a:t>A megtámadott határozatot </a:t>
            </a:r>
          </a:p>
          <a:p>
            <a:pPr marL="1371600" lvl="2" indent="-457200"/>
            <a:r>
              <a:rPr lang="hu-HU" sz="2000" b="1" dirty="0" smtClean="0"/>
              <a:t>helybenhagyja, </a:t>
            </a:r>
          </a:p>
          <a:p>
            <a:pPr marL="1371600" lvl="2" indent="-457200"/>
            <a:r>
              <a:rPr lang="hu-HU" sz="2000" b="1" dirty="0" smtClean="0"/>
              <a:t>megváltoztatja</a:t>
            </a:r>
          </a:p>
          <a:p>
            <a:pPr marL="1371600" lvl="2" indent="-457200"/>
            <a:r>
              <a:rPr lang="hu-HU" sz="2000" b="1" dirty="0" smtClean="0"/>
              <a:t>megsemmisíti és új eljárásra utasítja</a:t>
            </a:r>
          </a:p>
          <a:p>
            <a:pPr marL="609600" indent="-609600">
              <a:buFont typeface="Wingdings" pitchFamily="2" charset="2"/>
              <a:buNone/>
            </a:pPr>
            <a:r>
              <a:rPr lang="hu-HU" sz="2400" b="1" dirty="0" smtClean="0"/>
              <a:t>Másodfokon eljáró kormányhivatal által hozott végzés ellen fellebbezésnek nincs helye.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 smtClean="0"/>
              <a:t>Bírósági jogorvoslati kérelem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hu-HU" sz="2800" b="1" dirty="0" smtClean="0"/>
              <a:t>Forrás: </a:t>
            </a:r>
            <a:r>
              <a:rPr lang="hu-HU" sz="2800" b="1" dirty="0" err="1" smtClean="0"/>
              <a:t>Inytv</a:t>
            </a:r>
            <a:r>
              <a:rPr lang="hu-HU" sz="2800" b="1" dirty="0" smtClean="0"/>
              <a:t>. 58-61.§§; </a:t>
            </a:r>
            <a:r>
              <a:rPr lang="hu-HU" sz="2800" b="1" dirty="0" err="1" smtClean="0"/>
              <a:t>Ket</a:t>
            </a:r>
            <a:r>
              <a:rPr lang="hu-HU" sz="2800" b="1" dirty="0" smtClean="0"/>
              <a:t>. 109.-111.§§; Pp. XX. fejezet , 373/2014 (XII.31.) Korm. rendelet</a:t>
            </a:r>
          </a:p>
          <a:p>
            <a:pPr>
              <a:lnSpc>
                <a:spcPct val="90000"/>
              </a:lnSpc>
              <a:buNone/>
            </a:pPr>
            <a:r>
              <a:rPr lang="hu-HU" b="1" dirty="0" smtClean="0"/>
              <a:t>Jogok, tények bejegyzése, adatok átvezetése tárgyában hozott kormányhivatali (jogerős) határozat ellen</a:t>
            </a:r>
          </a:p>
          <a:p>
            <a:pPr>
              <a:lnSpc>
                <a:spcPct val="90000"/>
              </a:lnSpc>
              <a:buNone/>
            </a:pPr>
            <a:r>
              <a:rPr lang="hu-HU" b="1" dirty="0" smtClean="0"/>
              <a:t>(Ha fellebbezésre nincs lehetőség) vagy a fellebbezés jogát a fél kimerítette</a:t>
            </a:r>
          </a:p>
          <a:p>
            <a:pPr>
              <a:lnSpc>
                <a:spcPct val="90000"/>
              </a:lnSpc>
              <a:buNone/>
            </a:pPr>
            <a:r>
              <a:rPr lang="hu-HU" b="1" dirty="0" smtClean="0"/>
              <a:t>Jogszabálysértésre hivatkozással</a:t>
            </a:r>
          </a:p>
          <a:p>
            <a:pPr>
              <a:lnSpc>
                <a:spcPct val="90000"/>
              </a:lnSpc>
              <a:buNone/>
            </a:pPr>
            <a:r>
              <a:rPr lang="hu-HU" b="1" dirty="0" smtClean="0"/>
              <a:t>Jogosult az ügyfél </a:t>
            </a:r>
            <a:r>
              <a:rPr lang="hu-HU" sz="2600" b="1" dirty="0" smtClean="0"/>
              <a:t>ill. az ügyész</a:t>
            </a:r>
          </a:p>
          <a:p>
            <a:pPr>
              <a:lnSpc>
                <a:spcPct val="90000"/>
              </a:lnSpc>
              <a:buNone/>
            </a:pPr>
            <a:r>
              <a:rPr lang="hu-HU" b="1" dirty="0" smtClean="0"/>
              <a:t>Ha a  fellebbezés jogát az ügyfelek már kimerítették (ill. az kizárt volt)</a:t>
            </a:r>
            <a:endParaRPr lang="hu-HU" sz="2600" b="1" dirty="0" smtClean="0"/>
          </a:p>
          <a:p>
            <a:pPr>
              <a:lnSpc>
                <a:spcPct val="90000"/>
              </a:lnSpc>
              <a:buNone/>
            </a:pPr>
            <a:r>
              <a:rPr lang="hu-HU" b="1" dirty="0" smtClean="0"/>
              <a:t>A keresetlevelet jogszabálysértésre hivatkozással az elsőfokú közigazgatási határozatot hozó szervnél a felülvizsgálni kért határozat közlésétől számított harminc napon belül kell benyújtani vagy ajánlott küldeményként postára adni</a:t>
            </a:r>
          </a:p>
          <a:p>
            <a:pPr>
              <a:lnSpc>
                <a:spcPct val="90000"/>
              </a:lnSpc>
              <a:buNone/>
            </a:pPr>
            <a:r>
              <a:rPr lang="hu-HU" b="1" dirty="0" smtClean="0"/>
              <a:t>A földhivatal saját hatáskörben a határozatot a kérelem tartalmának megfelelően </a:t>
            </a:r>
            <a:r>
              <a:rPr lang="hu-HU" b="1" u="sng" dirty="0" smtClean="0"/>
              <a:t>8 nap alatt </a:t>
            </a:r>
            <a:r>
              <a:rPr lang="hu-HU" b="1" dirty="0" smtClean="0"/>
              <a:t>módosíthatja illetve visszavonhatja.(</a:t>
            </a:r>
            <a:r>
              <a:rPr lang="hu-HU" b="1" dirty="0" err="1" smtClean="0"/>
              <a:t>Inytv</a:t>
            </a:r>
            <a:r>
              <a:rPr lang="hu-HU" b="1" dirty="0" smtClean="0"/>
              <a:t>. 54.§ (3) </a:t>
            </a:r>
            <a:r>
              <a:rPr lang="hu-HU" b="1" dirty="0" err="1" smtClean="0"/>
              <a:t>bek</a:t>
            </a:r>
            <a:r>
              <a:rPr lang="hu-HU" b="1" dirty="0" smtClean="0"/>
              <a:t>.) </a:t>
            </a:r>
          </a:p>
          <a:p>
            <a:pPr>
              <a:lnSpc>
                <a:spcPct val="90000"/>
              </a:lnSpc>
              <a:buNone/>
            </a:pPr>
            <a:r>
              <a:rPr lang="hu-HU" b="1" dirty="0" smtClean="0"/>
              <a:t>Ha a kormányhivatal saját hatáskörben nem intézheti el, 8 napon belül megküldi a bíróságnak. (</a:t>
            </a:r>
            <a:r>
              <a:rPr lang="hu-HU" b="1" dirty="0" err="1" smtClean="0"/>
              <a:t>Inytv</a:t>
            </a:r>
            <a:r>
              <a:rPr lang="hu-HU" b="1" dirty="0" smtClean="0"/>
              <a:t>. 59.§ (1) </a:t>
            </a:r>
            <a:r>
              <a:rPr lang="hu-HU" b="1" dirty="0" err="1" smtClean="0"/>
              <a:t>bek</a:t>
            </a:r>
            <a:r>
              <a:rPr lang="hu-HU" b="1" dirty="0" smtClean="0"/>
              <a:t>.)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b="1" dirty="0" smtClean="0"/>
              <a:t>A közigazgatási per sajátosságai </a:t>
            </a:r>
            <a:r>
              <a:rPr lang="hu-HU" sz="4400" b="1" dirty="0" smtClean="0"/>
              <a:t>(Pp. XX. Fejezet):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hu-HU" b="1" dirty="0" smtClean="0"/>
              <a:t>Hatáskör és illetékesség</a:t>
            </a:r>
          </a:p>
          <a:p>
            <a:pPr marL="990600" lvl="1" indent="-533400">
              <a:lnSpc>
                <a:spcPct val="90000"/>
              </a:lnSpc>
            </a:pPr>
            <a:r>
              <a:rPr lang="hu-HU" b="1" dirty="0" smtClean="0"/>
              <a:t>Törvényszék hatásköre (Pp. 23.§ (1) </a:t>
            </a:r>
            <a:r>
              <a:rPr lang="hu-HU" b="1" dirty="0" err="1" smtClean="0"/>
              <a:t>bek</a:t>
            </a:r>
            <a:r>
              <a:rPr lang="hu-HU" b="1" dirty="0" smtClean="0"/>
              <a:t>. i) pontja) </a:t>
            </a:r>
          </a:p>
          <a:p>
            <a:pPr marL="990600" lvl="1" indent="-533400">
              <a:lnSpc>
                <a:spcPct val="90000"/>
              </a:lnSpc>
            </a:pPr>
            <a:r>
              <a:rPr lang="hu-HU" b="1" dirty="0" smtClean="0"/>
              <a:t>első fokon eljárt közig. szerv székhelye (működési területe) szerint illetékes bíróság  (vagy ingatlan fekvése)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hu-HU" sz="2800" b="1" dirty="0" smtClean="0"/>
              <a:t>Felek:</a:t>
            </a:r>
          </a:p>
          <a:p>
            <a:pPr marL="990600" lvl="1" indent="-533400">
              <a:lnSpc>
                <a:spcPct val="90000"/>
              </a:lnSpc>
              <a:buNone/>
            </a:pPr>
            <a:r>
              <a:rPr lang="hu-HU" b="1" dirty="0" smtClean="0"/>
              <a:t>A közigazgatási per indítására jogosult:</a:t>
            </a:r>
          </a:p>
          <a:p>
            <a:pPr marL="990600" lvl="1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hu-HU" b="1" dirty="0" smtClean="0"/>
              <a:t>az ügyfél,</a:t>
            </a:r>
          </a:p>
          <a:p>
            <a:pPr marL="990600" lvl="1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hu-HU" b="1" dirty="0" smtClean="0"/>
              <a:t>a kifejezetten rá vonatkozó rendelkezés tekintetében az eljárás egyéb résztvevője.</a:t>
            </a:r>
          </a:p>
          <a:p>
            <a:pPr marL="990600" lvl="1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hu-HU" b="1" dirty="0" smtClean="0"/>
              <a:t>ügyész</a:t>
            </a:r>
          </a:p>
          <a:p>
            <a:pPr marL="624840" indent="-533400">
              <a:lnSpc>
                <a:spcPct val="90000"/>
              </a:lnSpc>
              <a:buNone/>
            </a:pPr>
            <a:r>
              <a:rPr lang="hu-HU" b="1" dirty="0" smtClean="0"/>
              <a:t>A keresetet az ellen a közigazgatási szerv ellen kell indítani, amelyik a felülvizsgálni kért határozatot hozta.</a:t>
            </a:r>
          </a:p>
          <a:p>
            <a:pPr marL="624840" indent="-533400">
              <a:lnSpc>
                <a:spcPct val="90000"/>
              </a:lnSpc>
              <a:buNone/>
            </a:pPr>
            <a:r>
              <a:rPr lang="hu-HU" b="1" dirty="0" smtClean="0"/>
              <a:t>Az alperes közigazgatási szerv ügyintézője képviseleti jogosultságát - külön meghatalmazás nélkül - munkáltatói igazolványával igazolja. Az alperes közigazgatási szerv az ügyben eljárt első fokú közigazgatási szerv részére a perbeli képviseletre meghatalmazást adhat.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/>
          </a:bodyPr>
          <a:lstStyle/>
          <a:p>
            <a:pPr marL="609600" indent="-609600">
              <a:buFont typeface="Wingdings" pitchFamily="2" charset="2"/>
              <a:buAutoNum type="arabicPeriod" startAt="3"/>
            </a:pPr>
            <a:r>
              <a:rPr lang="hu-HU" sz="2800" b="1" dirty="0" smtClean="0"/>
              <a:t>A keresetlevélben fel kell tüntetni a sérelmezett határozat számát is </a:t>
            </a:r>
          </a:p>
          <a:p>
            <a:pPr marL="609600" indent="-609600">
              <a:buFont typeface="Wingdings" pitchFamily="2" charset="2"/>
              <a:buAutoNum type="arabicPeriod" startAt="3"/>
            </a:pPr>
            <a:r>
              <a:rPr lang="hu-HU" sz="2800" b="1" dirty="0" smtClean="0"/>
              <a:t> viszontkeresetnek helye nincs</a:t>
            </a:r>
          </a:p>
          <a:p>
            <a:pPr marL="609600" indent="-609600">
              <a:buFont typeface="Wingdings" pitchFamily="2" charset="2"/>
              <a:buAutoNum type="arabicPeriod" startAt="3"/>
            </a:pPr>
            <a:r>
              <a:rPr lang="hu-HU" b="1" dirty="0" smtClean="0"/>
              <a:t>A bíróság hivatalból bizonyítást kivételesen elrendelhet, ha </a:t>
            </a:r>
          </a:p>
          <a:p>
            <a:pPr marL="990600" lvl="1" indent="-533400"/>
            <a:r>
              <a:rPr lang="hu-HU" b="1" dirty="0" smtClean="0">
                <a:cs typeface="Times New Roman" pitchFamily="18" charset="0"/>
              </a:rPr>
              <a:t>a közigazgatási határozat semmisségének észlelése esetén az annak alátámasztására szolgáló bizonyítékok tekintetében,</a:t>
            </a:r>
            <a:endParaRPr lang="hu-HU" b="1" dirty="0" smtClean="0"/>
          </a:p>
          <a:p>
            <a:pPr marL="990600" lvl="1" indent="-533400"/>
            <a:r>
              <a:rPr lang="hu-HU" b="1" dirty="0" smtClean="0">
                <a:cs typeface="Times New Roman" pitchFamily="18" charset="0"/>
              </a:rPr>
              <a:t>ha a bizonyítás elrendelésének elmaradása kiskorú érdekeit sérti, vagy</a:t>
            </a:r>
            <a:endParaRPr lang="hu-HU" b="1" dirty="0" smtClean="0"/>
          </a:p>
          <a:p>
            <a:pPr marL="990600" lvl="1" indent="-533400"/>
            <a:r>
              <a:rPr lang="hu-HU" b="1" dirty="0" smtClean="0">
                <a:cs typeface="Times New Roman" pitchFamily="18" charset="0"/>
              </a:rPr>
              <a:t>ha azt törvény kifejezetten megengedi.</a:t>
            </a:r>
            <a:endParaRPr lang="hu-HU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hu-HU" sz="4800" b="1" dirty="0" smtClean="0"/>
              <a:t>A bíróság érdemi döntései</a:t>
            </a:r>
            <a:endParaRPr lang="en-US" sz="4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fontScale="92500"/>
          </a:bodyPr>
          <a:lstStyle/>
          <a:p>
            <a:pPr marL="990600" lvl="1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hu-HU" b="1" dirty="0" smtClean="0">
                <a:cs typeface="Times New Roman" pitchFamily="18" charset="0"/>
              </a:rPr>
              <a:t>a földhivatal határozatát hatályon kívül helyezi;</a:t>
            </a:r>
            <a:endParaRPr lang="hu-HU" b="1" dirty="0" smtClean="0"/>
          </a:p>
          <a:p>
            <a:pPr marL="990600" lvl="1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hu-HU" b="1" dirty="0" smtClean="0">
                <a:cs typeface="Times New Roman" pitchFamily="18" charset="0"/>
              </a:rPr>
              <a:t>a földhivatal határozatát hatályon kívül helyezi és a szervet új eljárásra utasítja;</a:t>
            </a:r>
            <a:endParaRPr lang="hu-HU" b="1" dirty="0" smtClean="0"/>
          </a:p>
          <a:p>
            <a:pPr marL="990600" lvl="1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hu-HU" b="1" dirty="0" smtClean="0">
                <a:cs typeface="Times New Roman" pitchFamily="18" charset="0"/>
              </a:rPr>
              <a:t>a földhivatali határozatot megváltoztathatja</a:t>
            </a:r>
            <a:r>
              <a:rPr lang="hu-HU" b="1" dirty="0" smtClean="0"/>
              <a:t> (Pp. 339.§ (2) </a:t>
            </a:r>
            <a:r>
              <a:rPr lang="hu-HU" b="1" dirty="0" err="1" smtClean="0"/>
              <a:t>bek</a:t>
            </a:r>
            <a:r>
              <a:rPr lang="hu-HU" b="1" dirty="0" smtClean="0"/>
              <a:t>. f) pontja)</a:t>
            </a:r>
            <a:r>
              <a:rPr lang="hu-HU" b="1" dirty="0" smtClean="0">
                <a:cs typeface="Times New Roman" pitchFamily="18" charset="0"/>
              </a:rPr>
              <a:t>;</a:t>
            </a:r>
            <a:endParaRPr lang="hu-HU" b="1" dirty="0" smtClean="0"/>
          </a:p>
          <a:p>
            <a:pPr marL="990600" lvl="1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hu-HU" b="1" dirty="0" smtClean="0">
                <a:cs typeface="Times New Roman" pitchFamily="18" charset="0"/>
              </a:rPr>
              <a:t>jogszabálysértés hiányában a keresetet elutasítja.</a:t>
            </a:r>
            <a:r>
              <a:rPr lang="hu-HU" sz="2000" b="1" dirty="0" smtClean="0"/>
              <a:t> </a:t>
            </a:r>
          </a:p>
          <a:p>
            <a:pPr marL="609600" indent="-609600">
              <a:lnSpc>
                <a:spcPct val="90000"/>
              </a:lnSpc>
            </a:pPr>
            <a:r>
              <a:rPr lang="hu-HU" sz="2400" b="1" dirty="0" smtClean="0"/>
              <a:t>A bíróság határozata ellen fellebbezésnek nincs helye, felülvizsgálati kérelem és perújítás lehetséges.</a:t>
            </a:r>
          </a:p>
          <a:p>
            <a:pPr marL="609600" indent="-609600">
              <a:lnSpc>
                <a:spcPct val="90000"/>
              </a:lnSpc>
            </a:pPr>
            <a:r>
              <a:rPr lang="hu-HU" sz="2400" b="1" dirty="0" smtClean="0">
                <a:cs typeface="Times New Roman" pitchFamily="18" charset="0"/>
              </a:rPr>
              <a:t>A felülvizsgálati kérelem folytán hozott legfelsőbb bírósági határozat hatálya a feleken kívül azokra is kiterjed, akik a felülvizsgálati kérelem benyújtása tényének bejegyzését követően szereztek jogot.</a:t>
            </a:r>
            <a:r>
              <a:rPr lang="hu-HU" sz="2400" b="1" dirty="0" smtClean="0"/>
              <a:t> (</a:t>
            </a:r>
            <a:r>
              <a:rPr lang="hu-HU" sz="2400" b="1" dirty="0" err="1" smtClean="0"/>
              <a:t>Inytv</a:t>
            </a:r>
            <a:r>
              <a:rPr lang="hu-HU" sz="2400" b="1" dirty="0" smtClean="0"/>
              <a:t>. 61.§)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Törlési és kiigazítási perek</a:t>
            </a:r>
            <a:endParaRPr lang="en-US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92088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hu-HU" b="1" dirty="0" smtClean="0"/>
              <a:t>Az ingatlan-nyilvántartási igények</a:t>
            </a:r>
            <a:endParaRPr lang="en-US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62500" lnSpcReduction="20000"/>
          </a:bodyPr>
          <a:lstStyle/>
          <a:p>
            <a:pPr marL="609600" indent="-609600" algn="just">
              <a:lnSpc>
                <a:spcPct val="90000"/>
              </a:lnSpc>
            </a:pPr>
            <a:endParaRPr lang="hu-HU" sz="2800" b="1" dirty="0" smtClean="0">
              <a:cs typeface="Times New Roman" pitchFamily="18" charset="0"/>
            </a:endParaRPr>
          </a:p>
          <a:p>
            <a:pPr marL="609600" indent="-609600" algn="just">
              <a:lnSpc>
                <a:spcPct val="90000"/>
              </a:lnSpc>
            </a:pPr>
            <a:r>
              <a:rPr lang="hu-HU" sz="2800" b="1" dirty="0" smtClean="0">
                <a:cs typeface="Times New Roman" pitchFamily="18" charset="0"/>
              </a:rPr>
              <a:t>5:184. § [A törlési és kiigazítási igény]</a:t>
            </a:r>
          </a:p>
          <a:p>
            <a:pPr marL="609600" indent="-609600" algn="just">
              <a:lnSpc>
                <a:spcPct val="90000"/>
              </a:lnSpc>
            </a:pPr>
            <a:r>
              <a:rPr lang="hu-HU" sz="2800" b="1" dirty="0" smtClean="0">
                <a:cs typeface="Times New Roman" pitchFamily="18" charset="0"/>
              </a:rPr>
              <a:t>(1) A jogosultat megillető törlési vagy kiigazítási igény az ingatlan tulajdonjogát vagy az ingatlanra vonatkozó valamely jogot közvetlenül szerzővel szemben nem évül el.</a:t>
            </a:r>
          </a:p>
          <a:p>
            <a:pPr marL="609600" indent="-609600" algn="just">
              <a:lnSpc>
                <a:spcPct val="90000"/>
              </a:lnSpc>
            </a:pPr>
            <a:r>
              <a:rPr lang="hu-HU" sz="2800" b="1" dirty="0" smtClean="0">
                <a:cs typeface="Times New Roman" pitchFamily="18" charset="0"/>
              </a:rPr>
              <a:t>(2) Azzal szemben, aki közvetlenül a bejegyzés folytán szerzett jogot vagy mentesült kötelezettség alól, az érvénytelen bejegyzés törlése iránti pert addig lehet megindítani, amíg a bejegyzés alapjául szolgáló jognyilatkozat érvénytelensége megállapításának helye van.</a:t>
            </a:r>
          </a:p>
          <a:p>
            <a:pPr marL="609600" indent="-609600" algn="just">
              <a:lnSpc>
                <a:spcPct val="90000"/>
              </a:lnSpc>
            </a:pPr>
            <a:r>
              <a:rPr lang="hu-HU" sz="2800" b="1" dirty="0" smtClean="0">
                <a:cs typeface="Times New Roman" pitchFamily="18" charset="0"/>
              </a:rPr>
              <a:t>5:37. § [Ingatlan-nyilvántartási igény] </a:t>
            </a:r>
          </a:p>
          <a:p>
            <a:pPr marL="609600" indent="-609600" algn="just">
              <a:lnSpc>
                <a:spcPct val="90000"/>
              </a:lnSpc>
            </a:pPr>
            <a:r>
              <a:rPr lang="hu-HU" sz="2800" b="1" dirty="0" smtClean="0">
                <a:cs typeface="Times New Roman" pitchFamily="18" charset="0"/>
              </a:rPr>
              <a:t>Ha az ingatlantulajdonos a tulajdonjogot ingatlan-nyilvántartáson kívül szerezte, igényt tarthat arra, hogy tulajdonjogát az ingatlan-nyilvántartásba bejegyezzék.</a:t>
            </a:r>
          </a:p>
          <a:p>
            <a:pPr marL="609600" indent="-609600" algn="just">
              <a:lnSpc>
                <a:spcPct val="90000"/>
              </a:lnSpc>
            </a:pPr>
            <a:endParaRPr lang="hu-HU" sz="2800" b="1" dirty="0" smtClean="0">
              <a:cs typeface="Times New Roman" pitchFamily="18" charset="0"/>
            </a:endParaRPr>
          </a:p>
          <a:p>
            <a:pPr marL="609600" indent="-609600" algn="just">
              <a:lnSpc>
                <a:spcPct val="90000"/>
              </a:lnSpc>
            </a:pPr>
            <a:endParaRPr lang="hu-HU" sz="2800" b="1" dirty="0" smtClean="0">
              <a:cs typeface="Times New Roman" pitchFamily="18" charset="0"/>
            </a:endParaRPr>
          </a:p>
          <a:p>
            <a:pPr marL="609600" indent="-609600" algn="just">
              <a:lnSpc>
                <a:spcPct val="90000"/>
              </a:lnSpc>
            </a:pPr>
            <a:r>
              <a:rPr lang="hu-HU" sz="2800" b="1" dirty="0" smtClean="0">
                <a:cs typeface="Times New Roman" pitchFamily="18" charset="0"/>
              </a:rPr>
              <a:t>5:185. § [Bejegyeztetési kötelezettség]</a:t>
            </a:r>
          </a:p>
          <a:p>
            <a:pPr marL="609600" indent="-609600" algn="just">
              <a:lnSpc>
                <a:spcPct val="90000"/>
              </a:lnSpc>
            </a:pPr>
            <a:r>
              <a:rPr lang="hu-HU" sz="2800" b="1" dirty="0" smtClean="0">
                <a:cs typeface="Times New Roman" pitchFamily="18" charset="0"/>
              </a:rPr>
              <a:t>Ha az ingatlan-nyilvántartás kiigazításának feltétele az, hogy más jogát előbb bejegyezzék, a jogosult ettől a személytől követelheti, hogy jogát az ingatlan-nyilvántartásba jegyeztesse be.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Autofit/>
          </a:bodyPr>
          <a:lstStyle/>
          <a:p>
            <a:pPr algn="ctr"/>
            <a:r>
              <a:rPr lang="hu-HU" sz="4000" b="1" dirty="0" smtClean="0"/>
              <a:t>Törlési és kiigazítási igény az </a:t>
            </a:r>
            <a:r>
              <a:rPr lang="hu-HU" sz="4000" b="1" dirty="0" err="1" smtClean="0"/>
              <a:t>Inytv.-ben</a:t>
            </a:r>
            <a:endParaRPr lang="en-US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 fontScale="85000" lnSpcReduction="10000"/>
          </a:bodyPr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endParaRPr lang="hu-HU" sz="3200" b="1" dirty="0" smtClean="0"/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hu-HU" sz="2800" b="1" dirty="0" smtClean="0">
                <a:cs typeface="Times New Roman" pitchFamily="18" charset="0"/>
              </a:rPr>
              <a:t>Keresettel kérheti a bíróságtól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hu-HU" sz="2800" b="1" i="1" dirty="0" smtClean="0">
                <a:cs typeface="Times New Roman" pitchFamily="18" charset="0"/>
              </a:rPr>
              <a:t>a) </a:t>
            </a:r>
            <a:r>
              <a:rPr lang="hu-HU" sz="2800" b="1" dirty="0" err="1" smtClean="0">
                <a:cs typeface="Times New Roman" pitchFamily="18" charset="0"/>
              </a:rPr>
              <a:t>a</a:t>
            </a:r>
            <a:r>
              <a:rPr lang="hu-HU" sz="2800" b="1" dirty="0" smtClean="0">
                <a:cs typeface="Times New Roman" pitchFamily="18" charset="0"/>
              </a:rPr>
              <a:t> bejegyzés törlését és az eredeti állapot visszaállítását 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hu-HU" sz="2800" b="1" dirty="0" err="1" smtClean="0">
                <a:cs typeface="Times New Roman" pitchFamily="18" charset="0"/>
              </a:rPr>
              <a:t>aa</a:t>
            </a:r>
            <a:r>
              <a:rPr lang="hu-HU" sz="2800" b="1" dirty="0" smtClean="0">
                <a:cs typeface="Times New Roman" pitchFamily="18" charset="0"/>
              </a:rPr>
              <a:t>) érvénytelenség címén az, akinek nyilvántartott jogát a bejegyzés sérti, továbbá az ügyész,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hu-HU" sz="2800" b="1" dirty="0" smtClean="0">
                <a:cs typeface="Times New Roman" pitchFamily="18" charset="0"/>
              </a:rPr>
              <a:t>ab) a felszámoló és a hitelező a csődeljárásról és a felszámolási eljárásról szóló törvény 40. §</a:t>
            </a:r>
            <a:r>
              <a:rPr lang="hu-HU" sz="2800" b="1" dirty="0" err="1" smtClean="0">
                <a:cs typeface="Times New Roman" pitchFamily="18" charset="0"/>
              </a:rPr>
              <a:t>-ában</a:t>
            </a:r>
            <a:r>
              <a:rPr lang="hu-HU" sz="2800" b="1" dirty="0" smtClean="0">
                <a:cs typeface="Times New Roman" pitchFamily="18" charset="0"/>
              </a:rPr>
              <a:t> meghatározott esetekben,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hu-HU" sz="2800" b="1" i="1" dirty="0" smtClean="0">
                <a:cs typeface="Times New Roman" pitchFamily="18" charset="0"/>
              </a:rPr>
              <a:t>b) </a:t>
            </a:r>
            <a:r>
              <a:rPr lang="hu-HU" sz="2800" b="1" dirty="0" smtClean="0">
                <a:cs typeface="Times New Roman" pitchFamily="18" charset="0"/>
              </a:rPr>
              <a:t>a bejegyzés törlését az az érdekelt, aki bizonyítja, hogy a bejegyzett jog elévült, vagy megszűnt, illetőleg a nyilvántartott tény megváltozott,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hu-HU" sz="2800" b="1" i="1" dirty="0" smtClean="0">
                <a:cs typeface="Times New Roman" pitchFamily="18" charset="0"/>
              </a:rPr>
              <a:t>c) </a:t>
            </a:r>
            <a:r>
              <a:rPr lang="hu-HU" sz="2800" b="1" dirty="0" smtClean="0">
                <a:cs typeface="Times New Roman" pitchFamily="18" charset="0"/>
              </a:rPr>
              <a:t>a bejegyzés kiigazítását az, aki a téves bejegyzés folytán sérelmet szenvedett. </a:t>
            </a:r>
            <a:r>
              <a:rPr lang="hu-HU" sz="2800" b="1" dirty="0" smtClean="0"/>
              <a:t>(</a:t>
            </a:r>
            <a:r>
              <a:rPr lang="hu-HU" sz="2800" b="1" dirty="0" err="1" smtClean="0">
                <a:cs typeface="Times New Roman" pitchFamily="18" charset="0"/>
              </a:rPr>
              <a:t>Inytv</a:t>
            </a:r>
            <a:r>
              <a:rPr lang="hu-HU" sz="2800" b="1" dirty="0" smtClean="0">
                <a:cs typeface="Times New Roman" pitchFamily="18" charset="0"/>
              </a:rPr>
              <a:t>. 62. § (1) </a:t>
            </a:r>
            <a:r>
              <a:rPr lang="hu-HU" sz="2800" b="1" dirty="0" err="1" smtClean="0"/>
              <a:t>bek</a:t>
            </a:r>
            <a:r>
              <a:rPr lang="hu-HU" sz="2800" b="1" dirty="0" smtClean="0"/>
              <a:t>.)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Hatáskör</a:t>
            </a:r>
            <a:r>
              <a:rPr lang="en-US" dirty="0" smtClean="0"/>
              <a:t> </a:t>
            </a:r>
            <a:r>
              <a:rPr lang="en-US" dirty="0" err="1" smtClean="0"/>
              <a:t>és</a:t>
            </a:r>
            <a:r>
              <a:rPr lang="en-US" dirty="0" smtClean="0"/>
              <a:t> </a:t>
            </a:r>
            <a:r>
              <a:rPr lang="en-US" dirty="0" err="1" smtClean="0"/>
              <a:t>illetékesség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Az ingatlan-nyilvántartás vezetése és egyéb ingatlan-nyilvántartási ügyek intézése az ingatlan fekvése szerint illetékes járási (föld)hivatalok mint elsőfokú ingatlanügyi hatóságok hatáskörébe tartozik. </a:t>
            </a:r>
          </a:p>
          <a:p>
            <a:r>
              <a:rPr lang="hu-HU" dirty="0" smtClean="0"/>
              <a:t>A másodfokú ingatlanügyi szervek a megyei , fővárosi kormányhivatalok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 fontScale="90000"/>
          </a:bodyPr>
          <a:lstStyle/>
          <a:p>
            <a:pPr algn="ctr"/>
            <a:r>
              <a:rPr lang="hu-HU" sz="5400" b="1" dirty="0" smtClean="0"/>
              <a:t>Kiigazítási igény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79776"/>
          </a:xfrm>
        </p:spPr>
        <p:txBody>
          <a:bodyPr>
            <a:normAutofit fontScale="92500"/>
          </a:bodyPr>
          <a:lstStyle/>
          <a:p>
            <a:pPr marL="609600" indent="-609600">
              <a:buFont typeface="Wingdings" pitchFamily="2" charset="2"/>
              <a:buNone/>
            </a:pPr>
            <a:r>
              <a:rPr lang="hu-HU" sz="2800" b="1" dirty="0" smtClean="0">
                <a:cs typeface="Times New Roman" pitchFamily="18" charset="0"/>
              </a:rPr>
              <a:t>Kiigazítási igénnyel az a személy élhet, aki valamely téves bejegyzés folytán sérelmet szenvedett. </a:t>
            </a:r>
            <a:endParaRPr lang="hu-HU" sz="2800" b="1" dirty="0" smtClean="0"/>
          </a:p>
          <a:p>
            <a:pPr marL="609600" indent="-609600">
              <a:buFont typeface="Wingdings" pitchFamily="2" charset="2"/>
              <a:buNone/>
            </a:pPr>
            <a:r>
              <a:rPr lang="hu-HU" sz="2800" b="1" dirty="0" smtClean="0"/>
              <a:t>Feltétele, hogy </a:t>
            </a:r>
            <a:r>
              <a:rPr lang="hu-HU" sz="2800" b="1" dirty="0" smtClean="0">
                <a:cs typeface="Times New Roman" pitchFamily="18" charset="0"/>
              </a:rPr>
              <a:t>földhivatali eljárásban a bejegyzés nem törölhető, a sérelem nem orvosolható vagy azokat eredménytelenül kísérelték meg. </a:t>
            </a:r>
            <a:endParaRPr lang="hu-HU" sz="2800" b="1" dirty="0" smtClean="0"/>
          </a:p>
          <a:p>
            <a:pPr marL="609600" indent="-609600" algn="just">
              <a:buFont typeface="Wingdings" pitchFamily="2" charset="2"/>
              <a:buNone/>
            </a:pPr>
            <a:r>
              <a:rPr lang="hu-HU" sz="2800" b="1" dirty="0" smtClean="0">
                <a:cs typeface="Times New Roman" pitchFamily="18" charset="0"/>
              </a:rPr>
              <a:t>Kiigazításnak van helye abban az esetben is, ha ingatlan tulajdonosa az ingatlan-nyilvántartási térképen szereplő határvonalat sérelmesnek tartja és a szomszédos ingatlan tulajdonosa igényét nem ismeri el.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5400" b="1" dirty="0" smtClean="0"/>
              <a:t>Törlési igény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fontScale="70000" lnSpcReduction="20000"/>
          </a:bodyPr>
          <a:lstStyle/>
          <a:p>
            <a:pPr marL="609600" indent="-609600" algn="just">
              <a:lnSpc>
                <a:spcPct val="90000"/>
              </a:lnSpc>
            </a:pPr>
            <a:r>
              <a:rPr lang="hu-HU" sz="3200" b="1" dirty="0" smtClean="0">
                <a:cs typeface="Times New Roman" pitchFamily="18" charset="0"/>
              </a:rPr>
              <a:t>5:183. § [Bejegyzés törlése]</a:t>
            </a:r>
          </a:p>
          <a:p>
            <a:pPr marL="609600" indent="-609600" algn="just">
              <a:lnSpc>
                <a:spcPct val="90000"/>
              </a:lnSpc>
              <a:buNone/>
            </a:pPr>
            <a:r>
              <a:rPr lang="hu-HU" sz="3200" b="1" dirty="0" smtClean="0">
                <a:cs typeface="Times New Roman" pitchFamily="18" charset="0"/>
              </a:rPr>
              <a:t>Az ingatlan-nyilvántartási bejegyzés vagy feljegyzés törlésének a bejegyzés vagy feljegyzés alapjául szolgáló jogügylet érvénytelensége vagy a bejegyzés utólagos helytelenné válása miatt van helye.</a:t>
            </a:r>
          </a:p>
          <a:p>
            <a:pPr algn="just">
              <a:lnSpc>
                <a:spcPct val="90000"/>
              </a:lnSpc>
            </a:pPr>
            <a:endParaRPr lang="hu-HU" sz="3000" b="1" dirty="0" smtClean="0"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hu-HU" sz="3000" b="1" dirty="0" smtClean="0">
                <a:cs typeface="Times New Roman" pitchFamily="18" charset="0"/>
              </a:rPr>
              <a:t>Törlési igény az </a:t>
            </a:r>
            <a:r>
              <a:rPr lang="hu-HU" sz="3000" b="1" dirty="0" err="1" smtClean="0">
                <a:cs typeface="Times New Roman" pitchFamily="18" charset="0"/>
              </a:rPr>
              <a:t>Inytv</a:t>
            </a:r>
            <a:r>
              <a:rPr lang="hu-HU" sz="3000" b="1" dirty="0" smtClean="0">
                <a:cs typeface="Times New Roman" pitchFamily="18" charset="0"/>
              </a:rPr>
              <a:t>. 62. § (1) bekezdés fent idézett a) és b) pontjában foglaltak szerint két alapvető okból állhat fenn:</a:t>
            </a:r>
          </a:p>
          <a:p>
            <a:pPr algn="just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hu-HU" sz="3000" b="1" dirty="0" smtClean="0"/>
              <a:t>Az érvénytelen okiraton vagy hatósági határozaton alapuló bejegyzés törlését és az eredeti állapot helyreállítását kezdeményezheti az, akinek nyilvántartott jogát a bejegyzés sérti (és az ügyész)illetve a felszámoló/hitelező </a:t>
            </a:r>
            <a:r>
              <a:rPr lang="hu-HU" sz="3000" b="1" dirty="0" err="1" smtClean="0"/>
              <a:t>Csődtv</a:t>
            </a:r>
            <a:r>
              <a:rPr lang="hu-HU" sz="3000" b="1" dirty="0" smtClean="0"/>
              <a:t>. 40.§</a:t>
            </a:r>
            <a:r>
              <a:rPr lang="hu-HU" sz="3000" b="1" dirty="0" err="1" smtClean="0"/>
              <a:t>-a</a:t>
            </a:r>
            <a:r>
              <a:rPr lang="hu-HU" sz="3000" b="1" dirty="0" smtClean="0"/>
              <a:t> alapján.</a:t>
            </a:r>
          </a:p>
          <a:p>
            <a:pPr algn="just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hu-HU" sz="3000" b="1" dirty="0" smtClean="0"/>
              <a:t>Ha a bejegyzett jog megszűnt vagy elévült, illetve a feljegyzett tény megváltozott, az érdekelt követelheti annak törlését. Itt feltétel, hogy a </a:t>
            </a:r>
            <a:r>
              <a:rPr lang="hu-HU" sz="3000" b="1" dirty="0" smtClean="0">
                <a:cs typeface="Times New Roman" pitchFamily="18" charset="0"/>
              </a:rPr>
              <a:t>földhivatali eljárásban a bejegyzés nem törölhető, a sérelem nem orvosolható vagy azokat eredménytelenül kísérelték meg. </a:t>
            </a:r>
            <a:endParaRPr lang="hu-HU" sz="3000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52128"/>
          </a:xfrm>
        </p:spPr>
        <p:txBody>
          <a:bodyPr>
            <a:noAutofit/>
          </a:bodyPr>
          <a:lstStyle/>
          <a:p>
            <a:pPr algn="ctr"/>
            <a:r>
              <a:rPr lang="hu-HU" sz="4000" b="1" dirty="0" smtClean="0"/>
              <a:t>Bejegyzés érvénytelenségén alapuló törlési igény</a:t>
            </a:r>
            <a:endParaRPr lang="en-US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24536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90000"/>
              </a:lnSpc>
              <a:buFont typeface="Wingdings" pitchFamily="2" charset="2"/>
              <a:buChar char="§"/>
            </a:pPr>
            <a:endParaRPr lang="hu-HU" sz="2800" b="1" dirty="0" smtClean="0"/>
          </a:p>
          <a:p>
            <a:pPr algn="just">
              <a:lnSpc>
                <a:spcPct val="90000"/>
              </a:lnSpc>
              <a:buFont typeface="Wingdings" pitchFamily="2" charset="2"/>
              <a:buChar char="§"/>
            </a:pPr>
            <a:r>
              <a:rPr lang="hu-HU" sz="2800" b="1" dirty="0" smtClean="0"/>
              <a:t>Az érvénytelen bejegyzés érvénytelen okiraton vagy hatósági határozaton alapul. Ha a földhivatal határozata érvénytelen, akkor bírósági felülvizsgálatnak van helye.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§"/>
            </a:pPr>
            <a:r>
              <a:rPr lang="hu-HU" sz="2800" b="1" dirty="0" smtClean="0">
                <a:cs typeface="Times New Roman" pitchFamily="18" charset="0"/>
              </a:rPr>
              <a:t>Érvénytelen hatósági határozaton alapuló bejegyzés törlését a határozat érvénytelenné nyilvánítására megadott határidőn belül lehet kezdeményezni.</a:t>
            </a:r>
            <a:r>
              <a:rPr lang="hu-HU" sz="2800" b="1" dirty="0" smtClean="0"/>
              <a:t> 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§"/>
            </a:pPr>
            <a:r>
              <a:rPr lang="hu-HU" sz="2800" b="1" dirty="0" smtClean="0">
                <a:cs typeface="Times New Roman" pitchFamily="18" charset="0"/>
              </a:rPr>
              <a:t>Ha az érvénytelen bejegyzés alapjául magánokirat szolgá</a:t>
            </a:r>
            <a:r>
              <a:rPr lang="hu-HU" sz="2800" b="1" dirty="0" smtClean="0"/>
              <a:t>l</a:t>
            </a:r>
            <a:r>
              <a:rPr lang="hu-HU" sz="2800" b="1" dirty="0" smtClean="0">
                <a:cs typeface="Times New Roman" pitchFamily="18" charset="0"/>
              </a:rPr>
              <a:t>, akkor a kereset benyújtására szabott határidőket a jognyilatkozat (szerződés) érvénytelenségének megállapítására </a:t>
            </a:r>
            <a:r>
              <a:rPr lang="hu-HU" sz="2800" b="1" dirty="0" err="1" smtClean="0">
                <a:cs typeface="Times New Roman" pitchFamily="18" charset="0"/>
              </a:rPr>
              <a:t>nyitvaálló</a:t>
            </a:r>
            <a:r>
              <a:rPr lang="hu-HU" sz="2800" b="1" dirty="0" smtClean="0">
                <a:cs typeface="Times New Roman" pitchFamily="18" charset="0"/>
              </a:rPr>
              <a:t> határidőkhöz kapcsolja az </a:t>
            </a:r>
            <a:r>
              <a:rPr lang="hu-HU" sz="2800" b="1" dirty="0" err="1" smtClean="0">
                <a:cs typeface="Times New Roman" pitchFamily="18" charset="0"/>
              </a:rPr>
              <a:t>Inytv</a:t>
            </a:r>
            <a:r>
              <a:rPr lang="hu-HU" sz="2800" b="1" dirty="0" smtClean="0">
                <a:cs typeface="Times New Roman" pitchFamily="18" charset="0"/>
              </a:rPr>
              <a:t>. </a:t>
            </a:r>
            <a:r>
              <a:rPr lang="hu-HU" sz="2800" b="1" dirty="0" smtClean="0"/>
              <a:t>(</a:t>
            </a:r>
            <a:r>
              <a:rPr lang="hu-HU" sz="2800" b="1" dirty="0" err="1" smtClean="0"/>
              <a:t>kiv</a:t>
            </a:r>
            <a:r>
              <a:rPr lang="hu-HU" sz="2800" b="1" dirty="0" smtClean="0"/>
              <a:t>. nyilvánvalóan érvénytelen okiratok) </a:t>
            </a:r>
            <a:r>
              <a:rPr lang="hu-HU" sz="2800" b="1" dirty="0" smtClean="0">
                <a:sym typeface="Symbol" pitchFamily="18" charset="2"/>
              </a:rPr>
              <a:t> érvényes szerzési jogcím hiánya</a:t>
            </a:r>
            <a:endParaRPr lang="hu-HU" sz="2800" b="1" dirty="0" smtClean="0"/>
          </a:p>
          <a:p>
            <a:pPr algn="just">
              <a:lnSpc>
                <a:spcPct val="90000"/>
              </a:lnSpc>
              <a:buFont typeface="Wingdings" pitchFamily="2" charset="2"/>
              <a:buChar char="§"/>
            </a:pPr>
            <a:r>
              <a:rPr lang="hu-HU" sz="2800" b="1" dirty="0" smtClean="0"/>
              <a:t>Semmis és megtámadható szerződések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§"/>
            </a:pPr>
            <a:r>
              <a:rPr lang="hu-HU" sz="2800" b="1" dirty="0" smtClean="0"/>
              <a:t>Keresetindításra jogosult: akinek nyilvántartott jogát a bejegyzés sérti: pl. széljegyzett vevő (ő nem) esetén a tulajdonos, törölt jogosult, bejegyzett jogosult.</a:t>
            </a:r>
            <a:endParaRPr lang="hu-HU" b="1" dirty="0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hu-HU" sz="3000" b="1" dirty="0" smtClean="0"/>
              <a:t>Törlési igény és a közhitelesség elve </a:t>
            </a:r>
            <a:br>
              <a:rPr lang="hu-HU" sz="3000" b="1" dirty="0" smtClean="0"/>
            </a:br>
            <a:r>
              <a:rPr lang="hu-HU" sz="2800" b="1" dirty="0" smtClean="0"/>
              <a:t> Az ingatlan-nyilvántartás jogvédelmi </a:t>
            </a:r>
            <a:r>
              <a:rPr lang="hu-HU" sz="2800" b="1" dirty="0" smtClean="0"/>
              <a:t>hatása 5:187</a:t>
            </a:r>
            <a:r>
              <a:rPr lang="hu-HU" sz="2800" b="1" dirty="0" smtClean="0"/>
              <a:t>. §</a:t>
            </a:r>
            <a:endParaRPr lang="en-US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hu-HU" sz="3200" b="1" dirty="0" smtClean="0"/>
              <a:t>	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hu-HU" sz="3200" b="1" dirty="0" smtClean="0"/>
              <a:t>	A				B				</a:t>
            </a:r>
            <a:r>
              <a:rPr lang="hu-HU" sz="3200" b="1" dirty="0" smtClean="0"/>
              <a:t>C</a:t>
            </a:r>
            <a:endParaRPr lang="hu-HU" sz="3200" b="1" dirty="0" smtClean="0"/>
          </a:p>
          <a:p>
            <a:pPr algn="just">
              <a:lnSpc>
                <a:spcPct val="90000"/>
              </a:lnSpc>
            </a:pPr>
            <a:endParaRPr lang="hu-HU" sz="3200" b="1" dirty="0" smtClean="0"/>
          </a:p>
          <a:p>
            <a:pPr algn="just">
              <a:lnSpc>
                <a:spcPct val="90000"/>
              </a:lnSpc>
            </a:pPr>
            <a:r>
              <a:rPr lang="hu-HU" sz="3200" b="1" dirty="0" smtClean="0"/>
              <a:t>B-vel </a:t>
            </a:r>
            <a:r>
              <a:rPr lang="hu-HU" sz="3200" b="1" dirty="0" smtClean="0"/>
              <a:t>szemben az érvénytelenség meg-állapítására </a:t>
            </a:r>
            <a:r>
              <a:rPr lang="hu-HU" sz="3200" b="1" dirty="0" err="1" smtClean="0"/>
              <a:t>nyitvaálló</a:t>
            </a:r>
            <a:r>
              <a:rPr lang="hu-HU" sz="3200" b="1" dirty="0" smtClean="0"/>
              <a:t> határidőn belül.</a:t>
            </a:r>
          </a:p>
          <a:p>
            <a:pPr>
              <a:lnSpc>
                <a:spcPct val="90000"/>
              </a:lnSpc>
            </a:pPr>
            <a:r>
              <a:rPr lang="hu-HU" sz="3200" b="1" dirty="0" smtClean="0"/>
              <a:t>C-vel szemben</a:t>
            </a:r>
            <a:r>
              <a:rPr lang="hu-HU" sz="3200" b="1" dirty="0" smtClean="0"/>
              <a:t>: ingatlan-nyilvántartás jogvédelmi hatása</a:t>
            </a:r>
            <a:br>
              <a:rPr lang="hu-HU" sz="3200" b="1" dirty="0" smtClean="0"/>
            </a:br>
            <a:endParaRPr lang="hu-HU" sz="3200" b="1" dirty="0" smtClean="0"/>
          </a:p>
          <a:p>
            <a:endParaRPr lang="en-US" dirty="0"/>
          </a:p>
        </p:txBody>
      </p:sp>
      <p:cxnSp>
        <p:nvCxnSpPr>
          <p:cNvPr id="5" name="Egyenes összekötő nyíllal 4"/>
          <p:cNvCxnSpPr/>
          <p:nvPr/>
        </p:nvCxnSpPr>
        <p:spPr>
          <a:xfrm>
            <a:off x="1214414" y="2214554"/>
            <a:ext cx="28083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nyíllal 6"/>
          <p:cNvCxnSpPr/>
          <p:nvPr/>
        </p:nvCxnSpPr>
        <p:spPr>
          <a:xfrm>
            <a:off x="4643438" y="2214554"/>
            <a:ext cx="30243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00132"/>
          </a:xfrm>
        </p:spPr>
        <p:txBody>
          <a:bodyPr>
            <a:noAutofit/>
          </a:bodyPr>
          <a:lstStyle/>
          <a:p>
            <a:pPr algn="ctr"/>
            <a:r>
              <a:rPr lang="hu-HU" sz="3200" b="1" dirty="0" smtClean="0"/>
              <a:t>Az ingatlan-nyilvántartás jogvédelmi hatása</a:t>
            </a:r>
            <a:br>
              <a:rPr lang="hu-HU" sz="3200" b="1" dirty="0" smtClean="0"/>
            </a:br>
            <a:r>
              <a:rPr lang="hu-HU" sz="3200" b="1" dirty="0" smtClean="0"/>
              <a:t> 5:187. § </a:t>
            </a:r>
            <a:endParaRPr lang="hu-HU" sz="32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538674"/>
          </a:xfrm>
        </p:spPr>
        <p:txBody>
          <a:bodyPr>
            <a:normAutofit fontScale="85000" lnSpcReduction="20000"/>
          </a:bodyPr>
          <a:lstStyle/>
          <a:p>
            <a:pPr fontAlgn="t"/>
            <a:r>
              <a:rPr lang="hu-HU" dirty="0" smtClean="0"/>
              <a:t>Az anyagi jog szerinti jogosult vagy a bejegyzés törlése esetén jogosulttá váló személy a </a:t>
            </a:r>
            <a:r>
              <a:rPr lang="hu-HU" u="sng" dirty="0" smtClean="0"/>
              <a:t>jogsértő vagy utólag helytelenné vált </a:t>
            </a:r>
            <a:r>
              <a:rPr lang="hu-HU" dirty="0" smtClean="0"/>
              <a:t>bejegyzés alapján, </a:t>
            </a:r>
          </a:p>
          <a:p>
            <a:pPr fontAlgn="t"/>
            <a:r>
              <a:rPr lang="hu-HU" dirty="0" smtClean="0"/>
              <a:t>a bejegyzés teljességében és helyességében bízva, jóhiszeműen és ellenérték fejében jogot szerző harmadik személlyel szemben </a:t>
            </a:r>
          </a:p>
          <a:p>
            <a:pPr fontAlgn="t">
              <a:buNone/>
            </a:pPr>
            <a:r>
              <a:rPr lang="hu-HU" dirty="0" smtClean="0"/>
              <a:t>a törlési keresetet az anyagi jog szerinti jogosult esetén az eredetileg érvénytelen bejegyzésről szóló határozat </a:t>
            </a:r>
            <a:r>
              <a:rPr lang="hu-HU" u="sng" dirty="0" smtClean="0"/>
              <a:t>kézbesítéstől számított hat hónap alatt</a:t>
            </a:r>
            <a:r>
              <a:rPr lang="hu-HU" dirty="0" smtClean="0"/>
              <a:t>, a bejegyzés törlése esetén jogosulttá váló személy esetén pedig az utólag helytelenné vált bejegyzés alapján történt jogszerzés bejegyzéséről szóló határozat kézbesítésétől számított hat hónap alatt indíthatja meg, ha a határozatot a részére kézbesítették.</a:t>
            </a:r>
          </a:p>
          <a:p>
            <a:pPr fontAlgn="t">
              <a:buNone/>
            </a:pPr>
            <a:r>
              <a:rPr lang="hu-HU" dirty="0" smtClean="0"/>
              <a:t> Ha kézbesítés nem történt, a törlési keresetet a bejegyzés hatályossá válásától számított hároméves határidő alatt lehet megindítani. E határidők elmulasztása jogvesztéssel jár.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Különleges eljárások</a:t>
            </a:r>
            <a:endParaRPr lang="en-US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 smtClean="0"/>
              <a:t>Az </a:t>
            </a:r>
            <a:r>
              <a:rPr lang="hu-HU" sz="4000" b="1" dirty="0" smtClean="0">
                <a:cs typeface="Times New Roman" pitchFamily="18" charset="0"/>
              </a:rPr>
              <a:t>ingatlan-nyilvántartás átalakít</a:t>
            </a:r>
            <a:r>
              <a:rPr lang="hu-HU" sz="4000" b="1" dirty="0" smtClean="0"/>
              <a:t>ása</a:t>
            </a:r>
            <a:endParaRPr lang="en-US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/>
          <a:lstStyle/>
          <a:p>
            <a:pPr algn="just"/>
            <a:r>
              <a:rPr lang="hu-HU" sz="2400" b="1" dirty="0" smtClean="0">
                <a:cs typeface="Times New Roman" pitchFamily="18" charset="0"/>
              </a:rPr>
              <a:t>Ha a község egész területét, belterületét vagy külterületét érintő olyan eljárást folytatnak le, amely az ingatlanok adatainak megváltoztatásával jár (pl. belterületi-külterületi határ módosítása), és természeténél fogva jelentős számú ingatlanra hat ki. Az ingatlan-nyilvántartás közhitelességének védelme érdekében ezen átalakításhoz az illetékes miniszter engedélye szükséges</a:t>
            </a:r>
            <a:r>
              <a:rPr lang="hu-HU" sz="2400" b="1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sz="4000" b="1" dirty="0" smtClean="0"/>
              <a:t>A</a:t>
            </a:r>
            <a:r>
              <a:rPr lang="hu-HU" sz="4000" b="1" dirty="0" smtClean="0">
                <a:cs typeface="Times New Roman" pitchFamily="18" charset="0"/>
              </a:rPr>
              <a:t> rendezetlen tulajdoni állású ingatlanokkal kapcsolatos eljárás</a:t>
            </a:r>
            <a:endParaRPr lang="en-US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33400" indent="-533400">
              <a:buFont typeface="Wingdings" pitchFamily="2" charset="2"/>
              <a:buNone/>
            </a:pPr>
            <a:r>
              <a:rPr lang="hu-HU" sz="2800" b="1" dirty="0" smtClean="0">
                <a:cs typeface="Times New Roman" pitchFamily="18" charset="0"/>
              </a:rPr>
              <a:t>az ingatlan-nyilvántartás tartalmában a változást rendszerinti földhivatali eljárás keretében nem lehet átvezetni, valamely nyilvántartásbeli hiányosság (megelőző bejegyzés elmaradása) vagy hiba (pl. társasház vagy telekmegosztás téves bejegyzése) miatt. </a:t>
            </a:r>
            <a:endParaRPr lang="hu-HU" sz="2800" b="1" dirty="0" smtClean="0"/>
          </a:p>
          <a:p>
            <a:pPr marL="533400" indent="-533400">
              <a:buFont typeface="Wingdings" pitchFamily="2" charset="2"/>
              <a:buNone/>
            </a:pPr>
            <a:r>
              <a:rPr lang="hu-HU" sz="2800" b="1" dirty="0" smtClean="0"/>
              <a:t>Változás!!!: 2000. január 1. előtt benyújtott okirat hiányossága miatt nem volt teljesíthető a bejegyzés. </a:t>
            </a:r>
          </a:p>
          <a:p>
            <a:pPr marL="533400" indent="-533400">
              <a:buFont typeface="Wingdings" pitchFamily="2" charset="2"/>
              <a:buNone/>
            </a:pPr>
            <a:r>
              <a:rPr lang="hu-HU" sz="2800" b="1" dirty="0" smtClean="0">
                <a:cs typeface="Times New Roman" pitchFamily="18" charset="0"/>
              </a:rPr>
              <a:t>Eredménytelen hiánypótlási felhívást követően a körzeti földhivatal az ügyben keletkezett valamennyi irattal alátámasztott javaslatára a megyei földhivatal rendeli el ezt a különleges lejárást, amit a körzeti földhivatal folytat le. </a:t>
            </a:r>
          </a:p>
          <a:p>
            <a:pPr marL="609600" indent="-609600">
              <a:buFont typeface="Wingdings" pitchFamily="2" charset="2"/>
              <a:buNone/>
            </a:pPr>
            <a:r>
              <a:rPr lang="hu-HU" sz="2800" b="1" dirty="0" smtClean="0">
                <a:cs typeface="Times New Roman" pitchFamily="18" charset="0"/>
              </a:rPr>
              <a:t>Az elmaradt bejegyzések (tények, jogok) pótlása bejegyzésre alkalmas okirat vagy – a tulajdonjog kivételével – az eljárás során tett elismerő nyilatkozat alapján történhet. </a:t>
            </a:r>
            <a:endParaRPr lang="hu-HU" sz="2800" b="1" dirty="0" smtClean="0"/>
          </a:p>
          <a:p>
            <a:pPr marL="609600" indent="-609600">
              <a:buFont typeface="Wingdings" pitchFamily="2" charset="2"/>
              <a:buNone/>
            </a:pPr>
            <a:r>
              <a:rPr lang="hu-HU" sz="2800" b="1" dirty="0" smtClean="0"/>
              <a:t>A t</a:t>
            </a:r>
            <a:r>
              <a:rPr lang="hu-HU" sz="2800" b="1" dirty="0" smtClean="0">
                <a:cs typeface="Times New Roman" pitchFamily="18" charset="0"/>
              </a:rPr>
              <a:t>ényleges birtokos tulajdonjogát</a:t>
            </a:r>
            <a:r>
              <a:rPr lang="hu-HU" sz="2800" b="1" dirty="0" smtClean="0"/>
              <a:t>, és </a:t>
            </a:r>
            <a:r>
              <a:rPr lang="hu-HU" sz="2800" b="1" dirty="0" smtClean="0">
                <a:cs typeface="Times New Roman" pitchFamily="18" charset="0"/>
              </a:rPr>
              <a:t>tulajdonosi láncolatban a közbenső jogszerzéseket </a:t>
            </a:r>
            <a:r>
              <a:rPr lang="hu-HU" sz="2800" b="1" dirty="0" smtClean="0"/>
              <a:t>okirattal </a:t>
            </a:r>
            <a:r>
              <a:rPr lang="hu-HU" sz="2800" b="1" dirty="0" smtClean="0">
                <a:cs typeface="Times New Roman" pitchFamily="18" charset="0"/>
              </a:rPr>
              <a:t>igazolni  </a:t>
            </a:r>
            <a:r>
              <a:rPr lang="hu-HU" sz="2800" b="1" dirty="0" smtClean="0"/>
              <a:t>kell.</a:t>
            </a:r>
          </a:p>
          <a:p>
            <a:pPr marL="533400" indent="-533400">
              <a:buFont typeface="Wingdings" pitchFamily="2" charset="2"/>
              <a:buNone/>
            </a:pPr>
            <a:endParaRPr lang="hu-HU" sz="2800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19256" cy="1154392"/>
          </a:xfrm>
        </p:spPr>
        <p:txBody>
          <a:bodyPr>
            <a:noAutofit/>
          </a:bodyPr>
          <a:lstStyle/>
          <a:p>
            <a:pPr algn="ctr"/>
            <a:r>
              <a:rPr lang="hu-HU" sz="4000" b="1" dirty="0" smtClean="0"/>
              <a:t>Számítógéppel kezelt </a:t>
            </a:r>
            <a:br>
              <a:rPr lang="hu-HU" sz="4000" b="1" dirty="0" smtClean="0"/>
            </a:br>
            <a:r>
              <a:rPr lang="hu-HU" sz="4000" b="1" dirty="0" smtClean="0"/>
              <a:t>tulajdoni lap pótlása</a:t>
            </a:r>
            <a:endParaRPr lang="en-US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algn="just">
              <a:buFont typeface="Wingdings" pitchFamily="2" charset="2"/>
              <a:buNone/>
            </a:pPr>
            <a:r>
              <a:rPr lang="hu-HU" sz="2800" b="1" dirty="0" smtClean="0"/>
              <a:t>Körzeti földhivatal vezetője rendeli el.</a:t>
            </a:r>
          </a:p>
          <a:p>
            <a:pPr marL="609600" indent="-609600" algn="just">
              <a:buFont typeface="Wingdings" pitchFamily="2" charset="2"/>
              <a:buNone/>
            </a:pPr>
            <a:r>
              <a:rPr lang="hu-HU" sz="2800" b="1" dirty="0" smtClean="0"/>
              <a:t>Ha valamely okból olvashatatlanná vagy használhatatlanná vált.</a:t>
            </a:r>
          </a:p>
          <a:p>
            <a:pPr marL="609600" indent="-609600" algn="just">
              <a:buFont typeface="Wingdings" pitchFamily="2" charset="2"/>
              <a:buNone/>
            </a:pPr>
            <a:r>
              <a:rPr lang="hu-HU" sz="2800" b="1" dirty="0" smtClean="0"/>
              <a:t>Az elkészített tulajdoni lap tervezetét hirdetményi úton közzéteszik, az érdekeltek 60 napon belül tehetnek észrevételt.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hu-HU" sz="3300" b="1" dirty="0" smtClean="0"/>
              <a:t>Több járási hivatalt érintő beadványok</a:t>
            </a:r>
            <a:endParaRPr lang="hu-HU" sz="33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sz="2000" dirty="0" smtClean="0"/>
              <a:t>Főszabályként ha a változás több járási földhivatal illetékességi területén fekvő ingatlanokra vonatkozik, mindegyik járási földhivatalhoz külön beadványt (bejelentést, kérelmet, megkeresést) kell benyújtani.</a:t>
            </a:r>
          </a:p>
          <a:p>
            <a:pPr algn="just"/>
            <a:r>
              <a:rPr lang="hu-HU" sz="2000" dirty="0" smtClean="0"/>
              <a:t>A döntés meghozatalára az a földhivatal jogosult, amelyhez az eredeti okiratokat benyújtották, mert elegendő csupán az egyik járási földhivatalhoz eredeti okiratokat mellékelni a beadványhoz (míg a többihez azok egyszerű másolata benyújtható) az alábbi esetekben:</a:t>
            </a:r>
          </a:p>
          <a:p>
            <a:pPr algn="just">
              <a:buNone/>
            </a:pPr>
            <a:r>
              <a:rPr lang="hu-HU" sz="2000" dirty="0" smtClean="0"/>
              <a:t>1. Ha a csereszerződés alapján több járási földhivatalnál nyilvántartott ingatlanra kérik a tulajdonjog bejegyzését.</a:t>
            </a:r>
          </a:p>
          <a:p>
            <a:pPr algn="just">
              <a:buNone/>
            </a:pPr>
            <a:r>
              <a:rPr lang="hu-HU" sz="2000" dirty="0" smtClean="0"/>
              <a:t>2. Fedezetcsere esetén csak az egyik földhivatal illetékességi területén fekvő ingatlanra kérik a jelzálogjog bejegyzést . </a:t>
            </a:r>
          </a:p>
          <a:p>
            <a:pPr algn="just">
              <a:buNone/>
            </a:pPr>
            <a:r>
              <a:rPr lang="hu-HU" sz="2000" dirty="0" smtClean="0"/>
              <a:t>3. Ha több - különböző járási földhivatal illetékességi területén fekvő - ingatlanra kérik a jelzálogjog bejegyzését, az a járási földhivatal rendelkezik illetékességgel, amelyhez az eredeti okiratokat benyújtották. </a:t>
            </a:r>
          </a:p>
          <a:p>
            <a:pPr algn="just">
              <a:buNone/>
            </a:pPr>
            <a:endParaRPr lang="hu-HU" sz="2000" dirty="0" smtClean="0"/>
          </a:p>
          <a:p>
            <a:pPr algn="just"/>
            <a:endParaRPr lang="hu-HU" sz="20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eljárás</a:t>
            </a:r>
            <a:r>
              <a:rPr lang="en-US" dirty="0" smtClean="0"/>
              <a:t> </a:t>
            </a:r>
            <a:r>
              <a:rPr lang="en-US" dirty="0" err="1" smtClean="0"/>
              <a:t>megindulása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 smtClean="0"/>
              <a:t>Az ingatlanhoz kapcsolódó jog vagy tény keletkezését, módosulását, illetve megszűnését jogszabályban </a:t>
            </a:r>
            <a:r>
              <a:rPr lang="hu-HU" b="1" dirty="0" smtClean="0"/>
              <a:t>meghatározott nyomtatványon benyújtott kérelemre vagy megkeresésre</a:t>
            </a:r>
            <a:r>
              <a:rPr lang="hu-HU" dirty="0" smtClean="0"/>
              <a:t> kell az ingatlan-nyilvántartásba bejegyezni. (</a:t>
            </a:r>
            <a:r>
              <a:rPr lang="hu-HU" dirty="0" err="1" smtClean="0"/>
              <a:t>Inytv</a:t>
            </a:r>
            <a:r>
              <a:rPr lang="hu-HU" dirty="0" smtClean="0"/>
              <a:t>. 26. § (1) bekezdés)</a:t>
            </a:r>
          </a:p>
          <a:p>
            <a:r>
              <a:rPr lang="hu-HU" b="1" dirty="0" smtClean="0"/>
              <a:t>Adatváltozás átvezetése céljából bejelentéssel lehet élni</a:t>
            </a:r>
            <a:r>
              <a:rPr lang="hu-HU" dirty="0" smtClean="0"/>
              <a:t>. Az </a:t>
            </a:r>
            <a:r>
              <a:rPr lang="hu-HU" dirty="0" err="1" smtClean="0"/>
              <a:t>Inytv</a:t>
            </a:r>
            <a:r>
              <a:rPr lang="hu-HU" dirty="0" smtClean="0"/>
              <a:t>. változás-bejelentési kötelezettséget is előír.(pl. bejegyzett jogosult neve , lakcíme változik, épület létesítése, lebontása, ingatlan határvonalában, területében stb. változás következik be)</a:t>
            </a:r>
          </a:p>
          <a:p>
            <a:endParaRPr lang="en-US" dirty="0" smtClean="0"/>
          </a:p>
          <a:p>
            <a:r>
              <a:rPr lang="hu-HU" dirty="0" smtClean="0"/>
              <a:t>A bejegyzést - ha jogszabály rendelkezéséből vagy a felek megállapodásából más nem következik - annak kell kérnie, aki ezáltal jogosulttá válik. Kérheti a bejegyzést az is, akinek ez bejegyzett jogát érinti. (</a:t>
            </a:r>
            <a:r>
              <a:rPr lang="hu-HU" dirty="0" err="1" smtClean="0"/>
              <a:t>Inytv</a:t>
            </a:r>
            <a:r>
              <a:rPr lang="hu-HU" dirty="0" smtClean="0"/>
              <a:t>. 26.§ (7) </a:t>
            </a:r>
            <a:r>
              <a:rPr lang="hu-HU" dirty="0" err="1" smtClean="0"/>
              <a:t>bek</a:t>
            </a:r>
            <a:r>
              <a:rPr lang="hu-HU" dirty="0" smtClean="0"/>
              <a:t>.)</a:t>
            </a: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374"/>
            <a:ext cx="4248472" cy="6045903"/>
          </a:xfrm>
          <a:prstGeom prst="rect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708920"/>
            <a:ext cx="5400675" cy="3819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Jogok</a:t>
            </a:r>
            <a:r>
              <a:rPr lang="en-US" dirty="0" smtClean="0"/>
              <a:t> </a:t>
            </a:r>
            <a:r>
              <a:rPr lang="en-US" dirty="0" err="1" smtClean="0"/>
              <a:t>bejegyzésének</a:t>
            </a:r>
            <a:r>
              <a:rPr lang="en-US" dirty="0" smtClean="0"/>
              <a:t>, </a:t>
            </a:r>
            <a:r>
              <a:rPr lang="en-US" dirty="0" err="1" smtClean="0"/>
              <a:t>tények</a:t>
            </a:r>
            <a:r>
              <a:rPr lang="en-US" dirty="0" smtClean="0"/>
              <a:t> </a:t>
            </a:r>
            <a:r>
              <a:rPr lang="en-US" dirty="0" err="1" smtClean="0"/>
              <a:t>feljegyzésének</a:t>
            </a:r>
            <a:r>
              <a:rPr lang="en-US" dirty="0" smtClean="0"/>
              <a:t> </a:t>
            </a:r>
            <a:r>
              <a:rPr lang="en-US" dirty="0" err="1" smtClean="0"/>
              <a:t>eljárási</a:t>
            </a:r>
            <a:r>
              <a:rPr lang="en-US" dirty="0" smtClean="0"/>
              <a:t> </a:t>
            </a:r>
            <a:r>
              <a:rPr lang="en-US" dirty="0" err="1" smtClean="0"/>
              <a:t>feltételei</a:t>
            </a:r>
            <a:r>
              <a:rPr lang="hu-HU" dirty="0" smtClean="0"/>
              <a:t> I.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5720" y="1935480"/>
            <a:ext cx="8501122" cy="438912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hu-HU" dirty="0" smtClean="0"/>
              <a:t>A kérelem mellékletei</a:t>
            </a:r>
          </a:p>
          <a:p>
            <a:r>
              <a:rPr lang="hu-HU" dirty="0" smtClean="0"/>
              <a:t>okiratok: közokirat, teljes bizonyító erejű magánokirat vagy ezeknek a közjegyző által hitelesített másolata</a:t>
            </a:r>
          </a:p>
          <a:p>
            <a:r>
              <a:rPr lang="hu-HU" dirty="0" smtClean="0"/>
              <a:t>az érintett jogosult ún. </a:t>
            </a:r>
            <a:r>
              <a:rPr lang="hu-HU" b="1" dirty="0" smtClean="0"/>
              <a:t>bejegyzési (törlési) engedélye</a:t>
            </a:r>
          </a:p>
          <a:p>
            <a:r>
              <a:rPr lang="hu-HU" dirty="0" smtClean="0"/>
              <a:t>hatósági engedély (jóváhagyás) illetve </a:t>
            </a:r>
            <a:r>
              <a:rPr lang="hu-HU" b="1" dirty="0" smtClean="0"/>
              <a:t>igazolás</a:t>
            </a:r>
          </a:p>
          <a:p>
            <a:r>
              <a:rPr lang="hu-HU" b="1" dirty="0" smtClean="0"/>
              <a:t>Alaprajz (társasház, szövetkezeti ház)</a:t>
            </a:r>
          </a:p>
          <a:p>
            <a:r>
              <a:rPr lang="hu-HU" b="1" dirty="0" smtClean="0"/>
              <a:t>Vázrajz (változási vázrajz), </a:t>
            </a:r>
            <a:r>
              <a:rPr lang="hu-HU" dirty="0" smtClean="0"/>
              <a:t>ha a térkép tartalmát érinti a változás</a:t>
            </a:r>
          </a:p>
          <a:p>
            <a:r>
              <a:rPr lang="hu-HU" dirty="0" smtClean="0"/>
              <a:t>Jogi személyeknél aláírási címpéldányt (ami közjegyzői aláírás-hitelesítéssel ellátott vagy ügyvéd által a közreműködése során ellenjegyzett aláírás-minta ) is csatolni kell,  a képviseleti jog igazolására cégkivonat vagy cégmásolatot vagy a közhitelű nyilvántartás tartalmáról igazolást kell csatolni, </a:t>
            </a:r>
          </a:p>
          <a:p>
            <a:r>
              <a:rPr lang="hu-HU" dirty="0" smtClean="0"/>
              <a:t>Cégkivonatot a hivatal közvetlenül, elektronikusan is beszerezheti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158" y="476672"/>
            <a:ext cx="8429684" cy="5847928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hu-HU" dirty="0" smtClean="0"/>
              <a:t>Az okiratok kellékei: </a:t>
            </a:r>
            <a:r>
              <a:rPr lang="hu-HU" b="1" dirty="0" smtClean="0"/>
              <a:t>belföldön kiállított okiratok</a:t>
            </a:r>
          </a:p>
          <a:p>
            <a:pPr marL="880110" lvl="1" indent="-514350"/>
            <a:r>
              <a:rPr lang="hu-HU" sz="2200" dirty="0" smtClean="0"/>
              <a:t>az érdekelt magánszemély személyi azonosító adatait;</a:t>
            </a:r>
          </a:p>
          <a:p>
            <a:pPr marL="880110" lvl="1" indent="-514350"/>
            <a:r>
              <a:rPr lang="hu-HU" sz="2200" dirty="0" smtClean="0"/>
              <a:t>a statisztikai számjellel rendelkező szervezet azonosító adatait;</a:t>
            </a:r>
          </a:p>
          <a:p>
            <a:pPr marL="880110" lvl="1" indent="-514350"/>
            <a:r>
              <a:rPr lang="hu-HU" sz="2200" dirty="0" smtClean="0"/>
              <a:t>az érintett ingatlan pontos megjelölését (település neve, helyrajzi szám);</a:t>
            </a:r>
          </a:p>
          <a:p>
            <a:pPr marL="880110" lvl="1" indent="-514350"/>
            <a:r>
              <a:rPr lang="hu-HU" sz="2200" dirty="0" smtClean="0"/>
              <a:t>a jog vagy tény pontos megjelölését;</a:t>
            </a:r>
          </a:p>
          <a:p>
            <a:pPr marL="880110" lvl="1" indent="-514350"/>
            <a:r>
              <a:rPr lang="hu-HU" sz="2200" dirty="0" smtClean="0"/>
              <a:t>a jogváltozás jogcímét;</a:t>
            </a:r>
          </a:p>
          <a:p>
            <a:pPr marL="880110" lvl="1" indent="-514350"/>
            <a:r>
              <a:rPr lang="hu-HU" sz="2200" dirty="0" smtClean="0"/>
              <a:t>az érdekeltek megállapodását (szerződéses konszenzus), </a:t>
            </a:r>
          </a:p>
          <a:p>
            <a:pPr marL="880110" lvl="1" indent="-514350"/>
            <a:r>
              <a:rPr lang="hu-HU" sz="2200" dirty="0" smtClean="0"/>
              <a:t>a bejegyzett jogosult bejegyzést engedő nyilatkozatát;</a:t>
            </a:r>
          </a:p>
          <a:p>
            <a:pPr marL="880110" lvl="1" indent="-514350"/>
            <a:r>
              <a:rPr lang="hu-HU" sz="2200" dirty="0" smtClean="0"/>
              <a:t>a szerződő felek állampolgárságra vonatkozó nyilatkozatát;</a:t>
            </a:r>
          </a:p>
          <a:p>
            <a:pPr marL="880110" lvl="1" indent="-514350"/>
            <a:r>
              <a:rPr lang="hu-HU" sz="2200" dirty="0" smtClean="0"/>
              <a:t>egyéb, külön jogszabályok által előírt alaki kellékek.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hu-HU" dirty="0" smtClean="0"/>
              <a:t>egyéb, külső alakisági követelmények</a:t>
            </a:r>
          </a:p>
          <a:p>
            <a:pPr marL="514350" indent="-514350">
              <a:buNone/>
            </a:pPr>
            <a:r>
              <a:rPr lang="hu-HU" dirty="0" smtClean="0"/>
              <a:t> </a:t>
            </a:r>
            <a:r>
              <a:rPr lang="hu-HU" sz="2200" dirty="0" smtClean="0"/>
              <a:t>- keltezés, aláírás nyilvánvalóan azonosítható, ellenjegyzés: „</a:t>
            </a:r>
            <a:r>
              <a:rPr lang="hu-HU" sz="2200" dirty="0" err="1" smtClean="0"/>
              <a:t>ellenjegyzem</a:t>
            </a:r>
            <a:r>
              <a:rPr lang="hu-HU" sz="2200" dirty="0" smtClean="0"/>
              <a:t>”</a:t>
            </a:r>
          </a:p>
          <a:p>
            <a:pPr marL="514350" indent="-514350">
              <a:buNone/>
            </a:pPr>
            <a:r>
              <a:rPr lang="hu-HU" sz="2200" dirty="0" smtClean="0"/>
              <a:t>- Több oldal esetében minden lapon és a mellékletek minden lapján kézjegy</a:t>
            </a:r>
          </a:p>
          <a:p>
            <a:pPr marL="514350" indent="-514350">
              <a:buNone/>
            </a:pPr>
            <a:endParaRPr lang="hu-HU" sz="2200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Áramlá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900</TotalTime>
  <Words>3625</Words>
  <Application>Microsoft Office PowerPoint</Application>
  <PresentationFormat>Diavetítés a képernyőre (4:3 oldalarány)</PresentationFormat>
  <Paragraphs>259</Paragraphs>
  <Slides>48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48</vt:i4>
      </vt:variant>
    </vt:vector>
  </HeadingPairs>
  <TitlesOfParts>
    <vt:vector size="49" baseType="lpstr">
      <vt:lpstr>Áramlás</vt:lpstr>
      <vt:lpstr>Az ingatlan-nyilvántartási eljárás </vt:lpstr>
      <vt:lpstr>Első fokú eljárás</vt:lpstr>
      <vt:lpstr>Az ingatlan-nyilvántartási eljárás fogalma, jellege</vt:lpstr>
      <vt:lpstr>Hatáskör és illetékesség</vt:lpstr>
      <vt:lpstr>Több járási hivatalt érintő beadványok</vt:lpstr>
      <vt:lpstr>Az eljárás megindulása</vt:lpstr>
      <vt:lpstr>7. dia</vt:lpstr>
      <vt:lpstr>Jogok bejegyzésének, tények feljegyzésének eljárási feltételei I.</vt:lpstr>
      <vt:lpstr>9. dia</vt:lpstr>
      <vt:lpstr>10. dia</vt:lpstr>
      <vt:lpstr>Közbenső intézkedések: hiánypótlás</vt:lpstr>
      <vt:lpstr>Nem alkalmas a hiánypótlásra </vt:lpstr>
      <vt:lpstr>Nem alkalmas a hiánypótlásra </vt:lpstr>
      <vt:lpstr>Nyilvánvaló érvénytelenség</vt:lpstr>
      <vt:lpstr>Hiánypótlási felhívás eredménye</vt:lpstr>
      <vt:lpstr>Közbenső intézkedések: Ügyész értesítése</vt:lpstr>
      <vt:lpstr>A beadványok intézése</vt:lpstr>
      <vt:lpstr>18. dia</vt:lpstr>
      <vt:lpstr>Az eljárás felfüggesztése</vt:lpstr>
      <vt:lpstr>Függőben tartás</vt:lpstr>
      <vt:lpstr>A határozat</vt:lpstr>
      <vt:lpstr>22. dia</vt:lpstr>
      <vt:lpstr>Az ingatlan-nyilvántartási eljárásban  hozott határozat sajátosságai</vt:lpstr>
      <vt:lpstr>24. dia</vt:lpstr>
      <vt:lpstr>A határozat kijavítása, kiegészítése</vt:lpstr>
      <vt:lpstr>Határozat módosítása és visszavonása</vt:lpstr>
      <vt:lpstr>Jogorvoslatok</vt:lpstr>
      <vt:lpstr>A jogorvoslatokról általában 1. </vt:lpstr>
      <vt:lpstr>A jogorvoslatokról általában 2.</vt:lpstr>
      <vt:lpstr>Fellebbezés feltételei</vt:lpstr>
      <vt:lpstr>Fellebbezés elintézése</vt:lpstr>
      <vt:lpstr>Fellebbezés elintézése 2.</vt:lpstr>
      <vt:lpstr>Bírósági jogorvoslati kérelem</vt:lpstr>
      <vt:lpstr>A közigazgatási per sajátosságai (Pp. XX. Fejezet):</vt:lpstr>
      <vt:lpstr>35. dia</vt:lpstr>
      <vt:lpstr>A bíróság érdemi döntései</vt:lpstr>
      <vt:lpstr>Törlési és kiigazítási perek</vt:lpstr>
      <vt:lpstr>Az ingatlan-nyilvántartási igények</vt:lpstr>
      <vt:lpstr>Törlési és kiigazítási igény az Inytv.-ben</vt:lpstr>
      <vt:lpstr>Kiigazítási igény</vt:lpstr>
      <vt:lpstr>Törlési igény</vt:lpstr>
      <vt:lpstr>Bejegyzés érvénytelenségén alapuló törlési igény</vt:lpstr>
      <vt:lpstr>Törlési igény és a közhitelesség elve   Az ingatlan-nyilvántartás jogvédelmi hatása 5:187. §</vt:lpstr>
      <vt:lpstr>Az ingatlan-nyilvántartás jogvédelmi hatása  5:187. § </vt:lpstr>
      <vt:lpstr>Különleges eljárások</vt:lpstr>
      <vt:lpstr>Az ingatlan-nyilvántartás átalakítása</vt:lpstr>
      <vt:lpstr>A rendezetlen tulajdoni állású ingatlanokkal kapcsolatos eljárás</vt:lpstr>
      <vt:lpstr>Számítógéppel kezelt  tulajdoni lap pótlása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 ingatlan-nyilvántartási eljárás I.</dc:title>
  <dc:creator>Reka</dc:creator>
  <cp:lastModifiedBy>Réka</cp:lastModifiedBy>
  <cp:revision>77</cp:revision>
  <dcterms:created xsi:type="dcterms:W3CDTF">2011-09-24T04:17:01Z</dcterms:created>
  <dcterms:modified xsi:type="dcterms:W3CDTF">2015-10-19T17:00:06Z</dcterms:modified>
</cp:coreProperties>
</file>